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8" r:id="rId1"/>
  </p:sldMasterIdLst>
  <p:notesMasterIdLst>
    <p:notesMasterId r:id="rId19"/>
  </p:notesMasterIdLst>
  <p:sldIdLst>
    <p:sldId id="265" r:id="rId2"/>
    <p:sldId id="267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9" r:id="rId12"/>
    <p:sldId id="307" r:id="rId13"/>
    <p:sldId id="304" r:id="rId14"/>
    <p:sldId id="305" r:id="rId15"/>
    <p:sldId id="306" r:id="rId16"/>
    <p:sldId id="308" r:id="rId17"/>
    <p:sldId id="263" r:id="rId18"/>
  </p:sldIdLst>
  <p:sldSz cx="9361488" cy="6121400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B7E8646-6774-46EA-B511-BD63AF9644E4}">
          <p14:sldIdLst>
            <p14:sldId id="265"/>
            <p14:sldId id="267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9"/>
            <p14:sldId id="307"/>
            <p14:sldId id="304"/>
            <p14:sldId id="305"/>
            <p14:sldId id="306"/>
            <p14:sldId id="308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928">
          <p15:clr>
            <a:srgbClr val="A4A3A4"/>
          </p15:clr>
        </p15:guide>
        <p15:guide id="2" pos="29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44" y="114"/>
      </p:cViewPr>
      <p:guideLst>
        <p:guide orient="horz" pos="1928"/>
        <p:guide pos="29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6255" cy="3380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733" y="0"/>
            <a:ext cx="4276254" cy="3380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C54475-42FE-4CE5-978E-E315EA623486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195638" y="841375"/>
            <a:ext cx="34750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5934" y="3241662"/>
            <a:ext cx="7894446" cy="265226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7729"/>
            <a:ext cx="4276255" cy="3380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733" y="6397729"/>
            <a:ext cx="4276254" cy="3380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EA3AFA-A83A-40C8-AC97-D53F63EFF6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585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A3AFA-A83A-40C8-AC97-D53F63EFF65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032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A3AFA-A83A-40C8-AC97-D53F63EFF65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98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A3AFA-A83A-40C8-AC97-D53F63EFF65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007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A3AFA-A83A-40C8-AC97-D53F63EFF655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579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12051" y="293832"/>
            <a:ext cx="8734988" cy="553123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8555" y="387532"/>
            <a:ext cx="8504384" cy="2775035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39559" y="1624705"/>
            <a:ext cx="7957265" cy="1632373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39559" y="3289234"/>
            <a:ext cx="7957265" cy="816187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885" y="4448219"/>
            <a:ext cx="8378531" cy="938615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4885" y="473390"/>
            <a:ext cx="8378531" cy="373813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7079" y="476116"/>
            <a:ext cx="2028323" cy="4693072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46087" y="476114"/>
            <a:ext cx="6084967" cy="469307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885" y="4448219"/>
            <a:ext cx="8378531" cy="938615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4885" y="473390"/>
            <a:ext cx="8378531" cy="3738135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12051" y="293832"/>
            <a:ext cx="8734988" cy="553123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8555" y="387533"/>
            <a:ext cx="8504384" cy="3875038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9486" y="4399246"/>
            <a:ext cx="8378531" cy="60397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9486" y="5020373"/>
            <a:ext cx="8378531" cy="375446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26587" y="473388"/>
            <a:ext cx="4025440" cy="391769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68466" y="473388"/>
            <a:ext cx="4025440" cy="391769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885" y="4448219"/>
            <a:ext cx="8378531" cy="938615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1668" y="517202"/>
            <a:ext cx="4025440" cy="707078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62821" y="517202"/>
            <a:ext cx="4025440" cy="707078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21668" y="1292296"/>
            <a:ext cx="4025440" cy="3115112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62821" y="1292296"/>
            <a:ext cx="4025440" cy="3115112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12051" y="293832"/>
            <a:ext cx="8734988" cy="553123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70525" y="476109"/>
            <a:ext cx="3042483" cy="816187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670589" y="1292298"/>
            <a:ext cx="3042483" cy="3754344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79484" y="830240"/>
            <a:ext cx="4736192" cy="421696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12051" y="293832"/>
            <a:ext cx="8734988" cy="553123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553044" y="387532"/>
            <a:ext cx="2379895" cy="3876887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076" y="4473726"/>
            <a:ext cx="8425339" cy="938615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616428" y="476109"/>
            <a:ext cx="2293564" cy="3759136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31506" y="388965"/>
            <a:ext cx="6066244" cy="3876887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12051" y="293832"/>
            <a:ext cx="8734988" cy="553123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8555" y="387530"/>
            <a:ext cx="8504384" cy="489712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14885" y="4450103"/>
            <a:ext cx="8378531" cy="93861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14885" y="473390"/>
            <a:ext cx="8378531" cy="3738135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866148" y="5455417"/>
            <a:ext cx="2340372" cy="325908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AAD347D-5ACD-4C99-B74B-A9C85AD731AF}" type="datetimeFigureOut">
              <a:rPr lang="en-US" smtClean="0"/>
              <a:t>12/12/2025</a:t>
            </a:fld>
            <a:endParaRPr lang="en-US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206519" y="5455417"/>
            <a:ext cx="2340372" cy="325908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546893" y="5455417"/>
            <a:ext cx="468074" cy="325908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076" y="419726"/>
            <a:ext cx="8425339" cy="5048448"/>
          </a:xfrm>
        </p:spPr>
        <p:txBody>
          <a:bodyPr>
            <a:normAutofit fontScale="92500"/>
          </a:bodyPr>
          <a:lstStyle/>
          <a:p>
            <a:r>
              <a:rPr lang="ru-RU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ОшМУнун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медициналык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колледжинин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адистиктеринин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y-KG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өндүруштүк </a:t>
            </a:r>
            <a:r>
              <a:rPr lang="ru-RU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практикалары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боюнча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жылдык</a:t>
            </a: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отчету.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3887204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9D98AD-3781-4705-A076-820B8DEC2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B4968C1-F9B1-4ACB-983F-AE6D4BA578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68113"/>
              </p:ext>
            </p:extLst>
          </p:nvPr>
        </p:nvGraphicFramePr>
        <p:xfrm>
          <a:off x="0" y="1"/>
          <a:ext cx="9361488" cy="61659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61690">
                  <a:extLst>
                    <a:ext uri="{9D8B030D-6E8A-4147-A177-3AD203B41FA5}">
                      <a16:colId xmlns:a16="http://schemas.microsoft.com/office/drawing/2014/main" val="3010881606"/>
                    </a:ext>
                  </a:extLst>
                </a:gridCol>
                <a:gridCol w="3184556">
                  <a:extLst>
                    <a:ext uri="{9D8B030D-6E8A-4147-A177-3AD203B41FA5}">
                      <a16:colId xmlns:a16="http://schemas.microsoft.com/office/drawing/2014/main" val="3662569411"/>
                    </a:ext>
                  </a:extLst>
                </a:gridCol>
                <a:gridCol w="2582450">
                  <a:extLst>
                    <a:ext uri="{9D8B030D-6E8A-4147-A177-3AD203B41FA5}">
                      <a16:colId xmlns:a16="http://schemas.microsoft.com/office/drawing/2014/main" val="3217730587"/>
                    </a:ext>
                  </a:extLst>
                </a:gridCol>
                <a:gridCol w="1765897">
                  <a:extLst>
                    <a:ext uri="{9D8B030D-6E8A-4147-A177-3AD203B41FA5}">
                      <a16:colId xmlns:a16="http://schemas.microsoft.com/office/drawing/2014/main" val="1497611284"/>
                    </a:ext>
                  </a:extLst>
                </a:gridCol>
                <a:gridCol w="1266895">
                  <a:extLst>
                    <a:ext uri="{9D8B030D-6E8A-4147-A177-3AD203B41FA5}">
                      <a16:colId xmlns:a16="http://schemas.microsoft.com/office/drawing/2014/main" val="1924158148"/>
                    </a:ext>
                  </a:extLst>
                </a:gridCol>
              </a:tblGrid>
              <a:tr h="571115">
                <a:tc>
                  <a:txBody>
                    <a:bodyPr/>
                    <a:lstStyle/>
                    <a:p>
                      <a:pPr marL="136525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№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«Фармация»</a:t>
                      </a:r>
                      <a:r>
                        <a:rPr lang="ru-RU" sz="1200" spc="120">
                          <a:effectLst/>
                        </a:rPr>
                        <a:t>  </a:t>
                      </a:r>
                      <a:endParaRPr lang="ru-RU" sz="1200">
                        <a:effectLst/>
                      </a:endParaRPr>
                    </a:p>
                    <a:p>
                      <a:pPr marL="6667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u="sng" spc="-10">
                          <a:effectLst/>
                        </a:rPr>
                        <a:t>060108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68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«Фармация»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Курс: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Кол.кредит: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80215055"/>
                  </a:ext>
                </a:extLst>
              </a:tr>
              <a:tr h="1037950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108585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Баштапкы кесиптик көндүмдөрдү алуу</a:t>
                      </a:r>
                      <a:r>
                        <a:rPr lang="ru-RU" sz="1200" spc="-5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практикасы</a:t>
                      </a:r>
                      <a:r>
                        <a:rPr lang="ru-RU" sz="1200" spc="-3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-</a:t>
                      </a:r>
                      <a:r>
                        <a:rPr lang="ru-RU" sz="1200" spc="-5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ботаника</a:t>
                      </a:r>
                      <a:r>
                        <a:rPr lang="ru-RU" sz="1200" spc="-5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боюнча </a:t>
                      </a:r>
                      <a:r>
                        <a:rPr lang="ru-RU" sz="1200" spc="-10">
                          <a:effectLst/>
                        </a:rPr>
                        <a:t>(гербаризация)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104140">
                        <a:lnSpc>
                          <a:spcPct val="98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Практика для получении первичных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профессиональных навыков -по ботанике</a:t>
                      </a:r>
                    </a:p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(гербаризация)</a:t>
                      </a:r>
                      <a:endParaRPr lang="ru-RU" sz="1200">
                        <a:effectLst/>
                      </a:endParaRPr>
                    </a:p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1-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(2-семестр)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III.</a:t>
                      </a:r>
                      <a:r>
                        <a:rPr lang="ru-RU" sz="1200" u="sng" spc="10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2.жума(тала практика)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20426554"/>
                  </a:ext>
                </a:extLst>
              </a:tr>
              <a:tr h="1125658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Баштапкы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кесиптик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чеберчиликти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өнүктүрүү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үчүн</a:t>
                      </a:r>
                      <a:r>
                        <a:rPr lang="ru-RU" sz="1200" spc="-5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-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фармацевтикалык</a:t>
                      </a:r>
                      <a:r>
                        <a:rPr lang="ru-RU" sz="1200" dirty="0">
                          <a:effectLst/>
                        </a:rPr>
                        <a:t> технология </a:t>
                      </a:r>
                      <a:r>
                        <a:rPr lang="ru-RU" sz="1200" dirty="0" err="1">
                          <a:effectLst/>
                        </a:rPr>
                        <a:t>боюнча</a:t>
                      </a:r>
                      <a:r>
                        <a:rPr lang="ru-RU" sz="1200" spc="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окуу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жана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өндүрүштүк</a:t>
                      </a:r>
                      <a:r>
                        <a:rPr lang="ru-RU" sz="1200" dirty="0">
                          <a:effectLst/>
                        </a:rPr>
                        <a:t> практика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1517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 привитии первичных профессиональных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навыков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- по фармацевтической </a:t>
                      </a:r>
                      <a:r>
                        <a:rPr lang="ru-RU" sz="1200" spc="-10">
                          <a:effectLst/>
                        </a:rPr>
                        <a:t>технологии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2-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(3-семестр)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III.</a:t>
                      </a:r>
                      <a:r>
                        <a:rPr lang="ru-RU" sz="1200" u="sng" spc="10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 spc="-10">
                          <a:effectLst/>
                        </a:rPr>
                        <a:t>2.жума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6785183"/>
                  </a:ext>
                </a:extLst>
              </a:tr>
              <a:tr h="1125658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Фармацевтикалык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технология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жана фармакогнозия боюнча окуу жана өндүрүштүк практика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1136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Учебно-производственная </a:t>
                      </a:r>
                      <a:r>
                        <a:rPr lang="ru-RU" sz="1200">
                          <a:effectLst/>
                        </a:rPr>
                        <a:t>практика по </a:t>
                      </a:r>
                      <a:r>
                        <a:rPr lang="ru-RU" sz="1200" spc="-10">
                          <a:effectLst/>
                        </a:rPr>
                        <a:t>фармацевтической технологии </a:t>
                      </a:r>
                      <a:r>
                        <a:rPr lang="ru-RU" sz="1200">
                          <a:effectLst/>
                        </a:rPr>
                        <a:t>и фармакогнозии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b="1" u="sng" spc="-10" dirty="0">
                          <a:solidFill>
                            <a:srgbClr val="FF0000"/>
                          </a:solidFill>
                          <a:effectLst/>
                        </a:rPr>
                        <a:t>2-</a:t>
                      </a:r>
                      <a:r>
                        <a:rPr lang="ru-RU" sz="1200" b="1" u="sng" spc="-20" dirty="0">
                          <a:solidFill>
                            <a:srgbClr val="FF0000"/>
                          </a:solidFill>
                          <a:effectLst/>
                        </a:rPr>
                        <a:t>курс</a:t>
                      </a:r>
                      <a:endParaRPr lang="ru-RU" sz="1200" b="1" u="sng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016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b="1" u="sng" spc="-10" dirty="0">
                          <a:solidFill>
                            <a:srgbClr val="FF0000"/>
                          </a:solidFill>
                          <a:effectLst/>
                        </a:rPr>
                        <a:t>(4-семестр)</a:t>
                      </a:r>
                      <a:endParaRPr lang="ru-RU" sz="1200" b="1" u="sng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VI.</a:t>
                      </a:r>
                      <a:r>
                        <a:rPr lang="ru-RU" sz="1200" u="sng" spc="-10">
                          <a:effectLst/>
                        </a:rPr>
                        <a:t> 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2.жума</a:t>
                      </a: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1.жума(тала практика)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0798059"/>
                  </a:ext>
                </a:extLst>
              </a:tr>
              <a:tr h="1123234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Фармацевтикалык</a:t>
                      </a:r>
                      <a:endParaRPr lang="ru-RU" sz="1200">
                        <a:effectLst/>
                      </a:endParaRPr>
                    </a:p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технологиялардан адистинктин профили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боюнча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-Окуу-өндүрүштүк </a:t>
                      </a:r>
                      <a:r>
                        <a:rPr lang="ru-RU" sz="1200" spc="-10">
                          <a:effectLst/>
                        </a:rPr>
                        <a:t>практика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effectLst/>
                        </a:rPr>
                        <a:t>Учебно-производственная </a:t>
                      </a:r>
                      <a:r>
                        <a:rPr lang="ru-RU" sz="1200" dirty="0">
                          <a:effectLst/>
                        </a:rPr>
                        <a:t>практика по профилю специальности -по </a:t>
                      </a:r>
                      <a:r>
                        <a:rPr lang="ru-RU" sz="1200" spc="-10" dirty="0">
                          <a:effectLst/>
                        </a:rPr>
                        <a:t>фармацевтической технологии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3-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(5-семестр)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IV.</a:t>
                      </a:r>
                      <a:r>
                        <a:rPr lang="ru-RU" sz="1200" u="sng" spc="-10">
                          <a:effectLst/>
                        </a:rPr>
                        <a:t> 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1517851"/>
                  </a:ext>
                </a:extLst>
              </a:tr>
              <a:tr h="1137783">
                <a:tc>
                  <a:txBody>
                    <a:bodyPr/>
                    <a:lstStyle/>
                    <a:p>
                      <a:pPr marL="6985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97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«Фармация» адистиги боюнча квалификацияга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чейинки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практика.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97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«Предквалификационная практика»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3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3-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lnSpc>
                          <a:spcPts val="133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(6-семестр)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</a:rPr>
                        <a:t>VI.</a:t>
                      </a:r>
                      <a:r>
                        <a:rPr lang="ru-RU" sz="1200" u="sng" spc="-5" dirty="0">
                          <a:effectLst/>
                        </a:rPr>
                        <a:t> </a:t>
                      </a:r>
                      <a:r>
                        <a:rPr lang="ru-RU" sz="1200" u="sng" spc="-10" dirty="0">
                          <a:effectLst/>
                        </a:rPr>
                        <a:t>кредит</a:t>
                      </a:r>
                      <a:endParaRPr lang="ru-RU" sz="1200" dirty="0">
                        <a:effectLst/>
                      </a:endParaRPr>
                    </a:p>
                    <a:p>
                      <a:pPr marL="71120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5.жума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93886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031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EDAA7AC-4229-49EB-BD66-47BC4516D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885" y="299804"/>
            <a:ext cx="8378531" cy="4954248"/>
          </a:xfrm>
        </p:spPr>
        <p:txBody>
          <a:bodyPr>
            <a:normAutofit/>
          </a:bodyPr>
          <a:lstStyle/>
          <a:p>
            <a:r>
              <a:rPr lang="ky-KG" dirty="0"/>
              <a:t>Азыркы учурда жалпы келишим түзүлгөн клиникалык базаларыбыздын саны 35.</a:t>
            </a:r>
          </a:p>
          <a:p>
            <a:r>
              <a:rPr lang="ky-KG" dirty="0"/>
              <a:t>Ош шаарындагы клиникалык базаларыбыздын саны 12.</a:t>
            </a:r>
          </a:p>
          <a:p>
            <a:r>
              <a:rPr lang="ky-KG" dirty="0"/>
              <a:t>Аймактардагы клиникалык базаларыбыздын саны 16.</a:t>
            </a:r>
          </a:p>
          <a:p>
            <a:r>
              <a:rPr lang="ky-KG" dirty="0"/>
              <a:t>Атайын багыттагы клиникалык базаларыбыздын саны 6</a:t>
            </a:r>
          </a:p>
          <a:p>
            <a:r>
              <a:rPr lang="ky-KG" dirty="0"/>
              <a:t>Кара-Шоро.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6514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EBA054-ACC9-4AFA-8979-14E25A74B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5" y="322289"/>
            <a:ext cx="8656820" cy="5471409"/>
          </a:xfrm>
        </p:spPr>
        <p:txBody>
          <a:bodyPr>
            <a:normAutofit/>
          </a:bodyPr>
          <a:lstStyle/>
          <a:p>
            <a:r>
              <a:rPr lang="ky-KG" dirty="0"/>
              <a:t>Медициналык мекемелердин жана дарыканалардын кызматкерлерине, өндүрүштүк тажрыйбанын жетекчилерине бериле турган (вакансия) саат эсебинен 2024-жылдын 23-октябрынан 2025-жылдын  31-июлга чейин убактылуу кызматка кабыл алынып, эмгек акысы сааттык төлөм менен төлөнүп берилди.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1853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87676C-1AC1-4968-AD60-622644B42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C1AAED1-525A-4158-9110-448F536A8A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8941428"/>
              </p:ext>
            </p:extLst>
          </p:nvPr>
        </p:nvGraphicFramePr>
        <p:xfrm>
          <a:off x="0" y="0"/>
          <a:ext cx="9361486" cy="617868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99706">
                  <a:extLst>
                    <a:ext uri="{9D8B030D-6E8A-4147-A177-3AD203B41FA5}">
                      <a16:colId xmlns:a16="http://schemas.microsoft.com/office/drawing/2014/main" val="1768247065"/>
                    </a:ext>
                  </a:extLst>
                </a:gridCol>
                <a:gridCol w="2088661">
                  <a:extLst>
                    <a:ext uri="{9D8B030D-6E8A-4147-A177-3AD203B41FA5}">
                      <a16:colId xmlns:a16="http://schemas.microsoft.com/office/drawing/2014/main" val="3615270896"/>
                    </a:ext>
                  </a:extLst>
                </a:gridCol>
                <a:gridCol w="1272147">
                  <a:extLst>
                    <a:ext uri="{9D8B030D-6E8A-4147-A177-3AD203B41FA5}">
                      <a16:colId xmlns:a16="http://schemas.microsoft.com/office/drawing/2014/main" val="294162134"/>
                    </a:ext>
                  </a:extLst>
                </a:gridCol>
                <a:gridCol w="1440749">
                  <a:extLst>
                    <a:ext uri="{9D8B030D-6E8A-4147-A177-3AD203B41FA5}">
                      <a16:colId xmlns:a16="http://schemas.microsoft.com/office/drawing/2014/main" val="1469730675"/>
                    </a:ext>
                  </a:extLst>
                </a:gridCol>
                <a:gridCol w="400271">
                  <a:extLst>
                    <a:ext uri="{9D8B030D-6E8A-4147-A177-3AD203B41FA5}">
                      <a16:colId xmlns:a16="http://schemas.microsoft.com/office/drawing/2014/main" val="3757467362"/>
                    </a:ext>
                  </a:extLst>
                </a:gridCol>
                <a:gridCol w="400271">
                  <a:extLst>
                    <a:ext uri="{9D8B030D-6E8A-4147-A177-3AD203B41FA5}">
                      <a16:colId xmlns:a16="http://schemas.microsoft.com/office/drawing/2014/main" val="4181604548"/>
                    </a:ext>
                  </a:extLst>
                </a:gridCol>
                <a:gridCol w="400271">
                  <a:extLst>
                    <a:ext uri="{9D8B030D-6E8A-4147-A177-3AD203B41FA5}">
                      <a16:colId xmlns:a16="http://schemas.microsoft.com/office/drawing/2014/main" val="3864676822"/>
                    </a:ext>
                  </a:extLst>
                </a:gridCol>
                <a:gridCol w="400271">
                  <a:extLst>
                    <a:ext uri="{9D8B030D-6E8A-4147-A177-3AD203B41FA5}">
                      <a16:colId xmlns:a16="http://schemas.microsoft.com/office/drawing/2014/main" val="2383436520"/>
                    </a:ext>
                  </a:extLst>
                </a:gridCol>
                <a:gridCol w="560606">
                  <a:extLst>
                    <a:ext uri="{9D8B030D-6E8A-4147-A177-3AD203B41FA5}">
                      <a16:colId xmlns:a16="http://schemas.microsoft.com/office/drawing/2014/main" val="2591965827"/>
                    </a:ext>
                  </a:extLst>
                </a:gridCol>
                <a:gridCol w="560606">
                  <a:extLst>
                    <a:ext uri="{9D8B030D-6E8A-4147-A177-3AD203B41FA5}">
                      <a16:colId xmlns:a16="http://schemas.microsoft.com/office/drawing/2014/main" val="1565129161"/>
                    </a:ext>
                  </a:extLst>
                </a:gridCol>
                <a:gridCol w="399706">
                  <a:extLst>
                    <a:ext uri="{9D8B030D-6E8A-4147-A177-3AD203B41FA5}">
                      <a16:colId xmlns:a16="http://schemas.microsoft.com/office/drawing/2014/main" val="1057138704"/>
                    </a:ext>
                  </a:extLst>
                </a:gridCol>
                <a:gridCol w="560606">
                  <a:extLst>
                    <a:ext uri="{9D8B030D-6E8A-4147-A177-3AD203B41FA5}">
                      <a16:colId xmlns:a16="http://schemas.microsoft.com/office/drawing/2014/main" val="224922005"/>
                    </a:ext>
                  </a:extLst>
                </a:gridCol>
                <a:gridCol w="477615">
                  <a:extLst>
                    <a:ext uri="{9D8B030D-6E8A-4147-A177-3AD203B41FA5}">
                      <a16:colId xmlns:a16="http://schemas.microsoft.com/office/drawing/2014/main" val="3468333013"/>
                    </a:ext>
                  </a:extLst>
                </a:gridCol>
              </a:tblGrid>
              <a:tr h="27534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№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Аты-ж</a:t>
                      </a:r>
                      <a:r>
                        <a:rPr lang="ky-KG" sz="700">
                          <a:effectLst/>
                        </a:rPr>
                        <a:t>ө</a:t>
                      </a:r>
                      <a:r>
                        <a:rPr lang="ru-RU" sz="700">
                          <a:effectLst/>
                        </a:rPr>
                        <a:t>н</a:t>
                      </a:r>
                      <a:r>
                        <a:rPr lang="ky-KG" sz="700">
                          <a:effectLst/>
                        </a:rPr>
                        <a:t>ү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Мекеменин аталышы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Кызматы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 grid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                </a:t>
                      </a:r>
                      <a:r>
                        <a:rPr lang="ru-RU" sz="800">
                          <a:effectLst/>
                        </a:rPr>
                        <a:t>Практик</a:t>
                      </a:r>
                      <a:r>
                        <a:rPr lang="ky-KG" sz="800">
                          <a:effectLst/>
                        </a:rPr>
                        <a:t>алардын  өтүү мөөнөттөрү: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ПЦК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Адистик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Саат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3088917942"/>
                  </a:ext>
                </a:extLst>
              </a:tr>
              <a:tr h="2753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2-жума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3-жума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4-жума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5-жума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6-жума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Жалпы: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427963"/>
                  </a:ext>
                </a:extLst>
              </a:tr>
              <a:tr h="115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                Жөнөтүлгөн студенттердин саны: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859464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Усенов Бектур Усенович</a:t>
                      </a:r>
                      <a:endParaRPr lang="ru-RU" sz="7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“Умай-Фарм”</a:t>
                      </a:r>
                      <a:r>
                        <a:rPr lang="ru-RU" sz="700">
                          <a:effectLst/>
                        </a:rPr>
                        <a:t> 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Фармацевт провизор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39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23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62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ФД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80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505264143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Тагаева Чынара Мусаевна 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ООАБКОнын дарыканасы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Фармацевт провизор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251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23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8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282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ФД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150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1911055949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Токтомушева Асель Султанбековна</a:t>
                      </a:r>
                      <a:r>
                        <a:rPr lang="ru-RU" sz="700">
                          <a:effectLst/>
                        </a:rPr>
                        <a:t> 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ОсОО «Дармек фарм »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Фармацевт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17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33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57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107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ФД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100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1525411844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 </a:t>
                      </a:r>
                      <a:r>
                        <a:rPr lang="ky-KG" sz="700">
                          <a:effectLst/>
                        </a:rPr>
                        <a:t>Маматов Залкарбек Умарбекович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ЖЧК «</a:t>
                      </a:r>
                      <a:r>
                        <a:rPr lang="ky-KG" sz="700">
                          <a:effectLst/>
                        </a:rPr>
                        <a:t>Здоровый Мир</a:t>
                      </a:r>
                      <a:r>
                        <a:rPr lang="ru-RU" sz="700">
                          <a:effectLst/>
                        </a:rPr>
                        <a:t>»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Фармацевт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35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12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47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ФД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100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1581996599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5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Бегматова Мээрим Сапаралиевна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ЖЧК«Приус»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Дарыкананын башчысы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218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104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117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439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ФД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150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2739862216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6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Полотов Алайбек Таалайбекович 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ОсОО «Неман фарм»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Менеджер 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36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71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101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208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ФД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150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1838089827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7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Карагулова Ыкыбал Рысбаевна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y-KG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Ош ООАБКО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ООАБКОнун башкы медайымы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317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70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107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119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46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659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ТД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2</a:t>
                      </a:r>
                      <a:r>
                        <a:rPr lang="ru-RU" sz="700">
                          <a:effectLst/>
                        </a:rPr>
                        <a:t>40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996625216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8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Төлөшева Гүлнура Амировна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y-KG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Ош ООАБКО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КДБ бөлүмүнүн улуу медайымы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АПД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120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4035844035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9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Убайдуллаева Жылдызкан Байдусеновна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y-KG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Ош ООАБКО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ОЭМП бөлүмүнүн улуу медайымы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АПД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120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996838074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Калматова Зиядахан Макамбаевна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y-KG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Ош ООАБКО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№2 Хирургия бөлүмүнүн улуу медайымы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ТД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120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1630480237"/>
                  </a:ext>
                </a:extLst>
              </a:tr>
              <a:tr h="4443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11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Көчөрова Дамира Абдурасуловна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y-KG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Ош ООАБКО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Гастроэнтерология  бөлүмүнүн улуу медайымы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ОСД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120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1134997523"/>
                  </a:ext>
                </a:extLst>
              </a:tr>
              <a:tr h="36364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12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Эшбаева Чынар Балтаевна 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y-KG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Ош ООАБКО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Травматология бөлүмүнүн улуу медайымы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ТД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100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785201003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13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Камчыева Дилбар Анарбаевна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y-KG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Ош ООАБКО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Урология бөлүмүнүн улуу медайымы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ОСД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100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1233361919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14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Амирова Минайым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y-KG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Ош ООАБКО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№1 Хирургия бөлүмүнүн улуу медайымы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СХД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100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2692612473"/>
                  </a:ext>
                </a:extLst>
              </a:tr>
              <a:tr h="36364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15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Назаралиева Жумакан Камбаровна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dirty="0">
                          <a:effectLst/>
                        </a:rPr>
                        <a:t>Ош ООАБКО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dirty="0">
                          <a:effectLst/>
                        </a:rPr>
                        <a:t>Нейрохирургия  бөлүмүнүн улуу медайымы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СХД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100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2647822100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16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Абдураимова Жанна Сулаймановна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dirty="0">
                          <a:effectLst/>
                        </a:rPr>
                        <a:t>Ош ОШКО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ОШКОнун башкы медаймы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283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89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196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88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62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718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ОСД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240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2078203880"/>
                  </a:ext>
                </a:extLst>
              </a:tr>
              <a:tr h="36364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17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Кочконова Букатыча Кимсановна  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y-KG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Ош ОШКО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Ангионеврология бөлүмүнүн улуу медайымы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АПД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120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2493148683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18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Аширова Элзада Талайбековна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y-KG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Ош ОШКО     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Лор бөлүмүнүн улуу медайымы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АПД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120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4293691862"/>
                  </a:ext>
                </a:extLst>
              </a:tr>
              <a:tr h="2409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19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Төрөбаева Жамила Мамажановна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y-KG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Ош ОШКО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dirty="0">
                          <a:effectLst/>
                        </a:rPr>
                        <a:t>№1 терапия бөлүмүнүн улуу медайымы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ТД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120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377818766"/>
                  </a:ext>
                </a:extLst>
              </a:tr>
              <a:tr h="36364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Абдуллаева Нуржамал Айтмаматовна 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y-KG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/>
                          <a:ea typeface="+mn-ea"/>
                          <a:cs typeface="+mn-cs"/>
                        </a:rPr>
                        <a:t>Ош ОШКО</a:t>
                      </a:r>
                      <a:endParaRPr kumimoji="0" lang="ru-RU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dirty="0">
                          <a:effectLst/>
                        </a:rPr>
                        <a:t>Урология бөлүмүнүн улуу медайымы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dirty="0">
                          <a:effectLst/>
                        </a:rPr>
                        <a:t>ТД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Мед. колледж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dirty="0">
                          <a:effectLst/>
                        </a:rPr>
                        <a:t>120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3043" marR="23043" marT="0" marB="0"/>
                </a:tc>
                <a:extLst>
                  <a:ext uri="{0D108BD9-81ED-4DB2-BD59-A6C34878D82A}">
                    <a16:rowId xmlns:a16="http://schemas.microsoft.com/office/drawing/2014/main" val="829318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931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EAFFED-D3CC-4D5A-B203-3E2306C1D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9FBA874-1F65-4F9B-B3C3-69A059A837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600634"/>
              </p:ext>
            </p:extLst>
          </p:nvPr>
        </p:nvGraphicFramePr>
        <p:xfrm>
          <a:off x="0" y="0"/>
          <a:ext cx="9361490" cy="6193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6187">
                  <a:extLst>
                    <a:ext uri="{9D8B030D-6E8A-4147-A177-3AD203B41FA5}">
                      <a16:colId xmlns:a16="http://schemas.microsoft.com/office/drawing/2014/main" val="2770578955"/>
                    </a:ext>
                  </a:extLst>
                </a:gridCol>
                <a:gridCol w="1799970">
                  <a:extLst>
                    <a:ext uri="{9D8B030D-6E8A-4147-A177-3AD203B41FA5}">
                      <a16:colId xmlns:a16="http://schemas.microsoft.com/office/drawing/2014/main" val="459153174"/>
                    </a:ext>
                  </a:extLst>
                </a:gridCol>
                <a:gridCol w="2443397">
                  <a:extLst>
                    <a:ext uri="{9D8B030D-6E8A-4147-A177-3AD203B41FA5}">
                      <a16:colId xmlns:a16="http://schemas.microsoft.com/office/drawing/2014/main" val="1861496693"/>
                    </a:ext>
                  </a:extLst>
                </a:gridCol>
                <a:gridCol w="1588957">
                  <a:extLst>
                    <a:ext uri="{9D8B030D-6E8A-4147-A177-3AD203B41FA5}">
                      <a16:colId xmlns:a16="http://schemas.microsoft.com/office/drawing/2014/main" val="3934878579"/>
                    </a:ext>
                  </a:extLst>
                </a:gridCol>
                <a:gridCol w="322289">
                  <a:extLst>
                    <a:ext uri="{9D8B030D-6E8A-4147-A177-3AD203B41FA5}">
                      <a16:colId xmlns:a16="http://schemas.microsoft.com/office/drawing/2014/main" val="2379231488"/>
                    </a:ext>
                  </a:extLst>
                </a:gridCol>
                <a:gridCol w="277318">
                  <a:extLst>
                    <a:ext uri="{9D8B030D-6E8A-4147-A177-3AD203B41FA5}">
                      <a16:colId xmlns:a16="http://schemas.microsoft.com/office/drawing/2014/main" val="1418692560"/>
                    </a:ext>
                  </a:extLst>
                </a:gridCol>
                <a:gridCol w="284813">
                  <a:extLst>
                    <a:ext uri="{9D8B030D-6E8A-4147-A177-3AD203B41FA5}">
                      <a16:colId xmlns:a16="http://schemas.microsoft.com/office/drawing/2014/main" val="1126445862"/>
                    </a:ext>
                  </a:extLst>
                </a:gridCol>
                <a:gridCol w="292308">
                  <a:extLst>
                    <a:ext uri="{9D8B030D-6E8A-4147-A177-3AD203B41FA5}">
                      <a16:colId xmlns:a16="http://schemas.microsoft.com/office/drawing/2014/main" val="1906618747"/>
                    </a:ext>
                  </a:extLst>
                </a:gridCol>
                <a:gridCol w="292309">
                  <a:extLst>
                    <a:ext uri="{9D8B030D-6E8A-4147-A177-3AD203B41FA5}">
                      <a16:colId xmlns:a16="http://schemas.microsoft.com/office/drawing/2014/main" val="2666976710"/>
                    </a:ext>
                  </a:extLst>
                </a:gridCol>
                <a:gridCol w="324547">
                  <a:extLst>
                    <a:ext uri="{9D8B030D-6E8A-4147-A177-3AD203B41FA5}">
                      <a16:colId xmlns:a16="http://schemas.microsoft.com/office/drawing/2014/main" val="3481343140"/>
                    </a:ext>
                  </a:extLst>
                </a:gridCol>
                <a:gridCol w="414014">
                  <a:extLst>
                    <a:ext uri="{9D8B030D-6E8A-4147-A177-3AD203B41FA5}">
                      <a16:colId xmlns:a16="http://schemas.microsoft.com/office/drawing/2014/main" val="4031942519"/>
                    </a:ext>
                  </a:extLst>
                </a:gridCol>
                <a:gridCol w="580669">
                  <a:extLst>
                    <a:ext uri="{9D8B030D-6E8A-4147-A177-3AD203B41FA5}">
                      <a16:colId xmlns:a16="http://schemas.microsoft.com/office/drawing/2014/main" val="3837374698"/>
                    </a:ext>
                  </a:extLst>
                </a:gridCol>
                <a:gridCol w="494712">
                  <a:extLst>
                    <a:ext uri="{9D8B030D-6E8A-4147-A177-3AD203B41FA5}">
                      <a16:colId xmlns:a16="http://schemas.microsoft.com/office/drawing/2014/main" val="4164603188"/>
                    </a:ext>
                  </a:extLst>
                </a:gridCol>
              </a:tblGrid>
              <a:tr h="4211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21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Кутманбек кызы Ак-мөөр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Ош Шаардык  Клиникалык Ооруканасы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Кардиология бөлүмүнүн улуу медайымы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АПД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120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3120797032"/>
                  </a:ext>
                </a:extLst>
              </a:tr>
              <a:tr h="4211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22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Айдарова Алтынай Төрөкуловна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Ош шаардык клиникалык ооруканасы  Көп функционалдуу жугуштуу оорулар ооруканасы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dirty="0">
                          <a:effectLst/>
                        </a:rPr>
                        <a:t>Башкы  мед айым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СХД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140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932502642"/>
                  </a:ext>
                </a:extLst>
              </a:tr>
              <a:tr h="3081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23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Таштанова Айгуль Абдисавировна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Ош шаарынын №1 </a:t>
                      </a:r>
                      <a:r>
                        <a:rPr lang="ky-KG" sz="800">
                          <a:effectLst/>
                        </a:rPr>
                        <a:t>Үй-бүлөлүк медицина борбору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dirty="0">
                          <a:effectLst/>
                        </a:rPr>
                        <a:t>Ош ш ҮМБ №1 башкы медайымы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155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173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ОСД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150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300995433"/>
                  </a:ext>
                </a:extLst>
              </a:tr>
              <a:tr h="3143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24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Сыдыков Абдимамет Маметибраимович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Ош облустар аралык стоматологиялык борбору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dirty="0">
                          <a:effectLst/>
                        </a:rPr>
                        <a:t>ООАСБ директору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127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22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166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СХД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140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1130950707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25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Жолдошов Базарбек Тажибаевич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Ош облустар аралык стоматологиялык борбору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dirty="0">
                          <a:effectLst/>
                        </a:rPr>
                        <a:t>ООАСБ </a:t>
                      </a:r>
                      <a:r>
                        <a:rPr lang="ru-RU" sz="800" dirty="0" err="1">
                          <a:effectLst/>
                        </a:rPr>
                        <a:t>Улуу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тиш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устасы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СХД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140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613272250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26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Моминова Генжекан Токтосунована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Ноокат р-ну,ЖДПБ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Башкы мед айым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30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66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ОСД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1680918633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27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Мамажанов Кубатали Кадыралиевич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Ноокат </a:t>
                      </a:r>
                      <a:r>
                        <a:rPr lang="ru-RU" sz="800">
                          <a:effectLst/>
                        </a:rPr>
                        <a:t> стоматологиялык поликлиника</a:t>
                      </a:r>
                      <a:r>
                        <a:rPr lang="ky-KG" sz="800">
                          <a:effectLst/>
                        </a:rPr>
                        <a:t>сы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dirty="0">
                          <a:effectLst/>
                        </a:rPr>
                        <a:t>Ноокат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стом.пол</a:t>
                      </a:r>
                      <a:r>
                        <a:rPr lang="ru-RU" sz="800" dirty="0">
                          <a:effectLst/>
                        </a:rPr>
                        <a:t> директору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СХД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50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3693488441"/>
                  </a:ext>
                </a:extLst>
              </a:tr>
              <a:tr h="4211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28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Абдибасиев  Жоомарт Галваевич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Ош шаардык №</a:t>
                      </a:r>
                      <a:r>
                        <a:rPr lang="ru-RU" sz="800">
                          <a:effectLst/>
                        </a:rPr>
                        <a:t>1  стоматологиялык поликлиника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dirty="0">
                          <a:effectLst/>
                        </a:rPr>
                        <a:t>ОШ ш ГСП №1                                                         </a:t>
                      </a:r>
                      <a:r>
                        <a:rPr lang="ru-RU" sz="800" dirty="0" err="1">
                          <a:effectLst/>
                        </a:rPr>
                        <a:t>башкы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дарыгердин</a:t>
                      </a:r>
                      <a:r>
                        <a:rPr lang="ru-RU" sz="800" dirty="0">
                          <a:effectLst/>
                        </a:rPr>
                        <a:t> орун </a:t>
                      </a:r>
                      <a:r>
                        <a:rPr lang="ru-RU" sz="800" dirty="0" err="1">
                          <a:effectLst/>
                        </a:rPr>
                        <a:t>басары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87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СХД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</a:t>
                      </a:r>
                      <a:r>
                        <a:rPr lang="ky-KG" sz="800">
                          <a:effectLst/>
                        </a:rPr>
                        <a:t>5</a:t>
                      </a:r>
                      <a:r>
                        <a:rPr lang="ru-RU" sz="800">
                          <a:effectLst/>
                        </a:rPr>
                        <a:t>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840245703"/>
                  </a:ext>
                </a:extLst>
              </a:tr>
              <a:tr h="2896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29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Акжол уулу Нуртилек 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Ош шаардык №2 </a:t>
                      </a:r>
                      <a:r>
                        <a:rPr lang="ru-RU" sz="800">
                          <a:effectLst/>
                        </a:rPr>
                        <a:t> стоматологиялык поликлиника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dirty="0">
                          <a:effectLst/>
                        </a:rPr>
                        <a:t>Ош ГСП№2 </a:t>
                      </a:r>
                      <a:r>
                        <a:rPr lang="ru-RU" sz="800" dirty="0" err="1">
                          <a:effectLst/>
                        </a:rPr>
                        <a:t>директорунун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милдетин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аткаруучу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81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102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СХД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80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3384918539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Сактанова Замиракан  Сактанов</a:t>
                      </a:r>
                      <a:r>
                        <a:rPr lang="ky-KG" sz="800">
                          <a:effectLst/>
                        </a:rPr>
                        <a:t>н</a:t>
                      </a:r>
                      <a:r>
                        <a:rPr lang="ru-RU" sz="800">
                          <a:effectLst/>
                        </a:rPr>
                        <a:t>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№2 Ош </a:t>
                      </a:r>
                      <a:r>
                        <a:rPr lang="ru-RU" sz="800" dirty="0" err="1">
                          <a:effectLst/>
                        </a:rPr>
                        <a:t>шаардык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стоматологиялык</a:t>
                      </a:r>
                      <a:r>
                        <a:rPr lang="ru-RU" sz="800" dirty="0">
                          <a:effectLst/>
                        </a:rPr>
                        <a:t> поликлиника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Башкы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дарыгердин</a:t>
                      </a:r>
                      <a:r>
                        <a:rPr lang="ru-RU" sz="800" dirty="0">
                          <a:effectLst/>
                        </a:rPr>
                        <a:t> орун </a:t>
                      </a:r>
                      <a:r>
                        <a:rPr lang="ru-RU" sz="800" dirty="0" err="1">
                          <a:effectLst/>
                        </a:rPr>
                        <a:t>басары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СХД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3239651214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31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Нуржанова Гулзада Кадырбековна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Ө</a:t>
                      </a:r>
                      <a:r>
                        <a:rPr lang="ru-RU" sz="800">
                          <a:effectLst/>
                        </a:rPr>
                        <a:t>зг</a:t>
                      </a:r>
                      <a:r>
                        <a:rPr lang="ky-KG" sz="800">
                          <a:effectLst/>
                        </a:rPr>
                        <a:t>ө</a:t>
                      </a:r>
                      <a:r>
                        <a:rPr lang="ru-RU" sz="800">
                          <a:effectLst/>
                        </a:rPr>
                        <a:t>н р-ну, ЖДПБ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Башкы</a:t>
                      </a:r>
                      <a:r>
                        <a:rPr lang="ru-RU" sz="800" dirty="0">
                          <a:effectLst/>
                        </a:rPr>
                        <a:t> мед </a:t>
                      </a:r>
                      <a:r>
                        <a:rPr lang="ru-RU" sz="800" dirty="0" err="1">
                          <a:effectLst/>
                        </a:rPr>
                        <a:t>айым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71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94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ОСД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140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3988055275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32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Калмаматова Базаргул Жусуповна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Ош облустар аралык онкологиялык борбору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Башкы мед айым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47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51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АПД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120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2228820552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33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Масабирова Гульнара</a:t>
                      </a:r>
                      <a:r>
                        <a:rPr lang="ky-KG" sz="800">
                          <a:effectLst/>
                        </a:rPr>
                        <a:t> Айтмаматовна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Базар-Коргон р-ну, ЖДПБ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Башкы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медайым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43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ОСД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80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3921787955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34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Кадырова Жанылай Казакбаевна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Ноокен р-ну,ЖДПБ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Башкы медайым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43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70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ОСД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140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1012652225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35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Байишева Эльмира Таштановна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Аксы р-ну ,ЖДПБ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Башкы мед айым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25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38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СХД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80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910097552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36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Аскарова Гулбара Кочкорбаевна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Ала –Бука р-ну,ЖДПБ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Башкы мед айым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31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55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ОСД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120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3477671666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37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Шерматова Мастура Умирзаковна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Кызыл Кыя </a:t>
                      </a:r>
                      <a:r>
                        <a:rPr lang="ky-KG" sz="800">
                          <a:effectLst/>
                        </a:rPr>
                        <a:t>ш, ЖДПБ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Башкы медайым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40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АПД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80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2565524512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38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Жоробаева Катыча Жалиловна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Кадамжай р-ну, ЖДПБ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Башкы медайым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36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70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ОСД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120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2260956512"/>
                  </a:ext>
                </a:extLst>
              </a:tr>
              <a:tr h="2767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39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Дыйканова Бүүрайма Маматкаримовна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Айдаркен ЖДПБ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Башкы мед айым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29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ОСД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50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40802310"/>
                  </a:ext>
                </a:extLst>
              </a:tr>
              <a:tr h="4211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40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Бактыбаева Салима</a:t>
                      </a:r>
                      <a:r>
                        <a:rPr lang="ky-KG" sz="800">
                          <a:effectLst/>
                        </a:rPr>
                        <a:t> Элчибековна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Баткен областтык бириккен ооруканасы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Башкы мед айым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60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16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97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СХД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Мед. колледж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dirty="0">
                          <a:effectLst/>
                        </a:rPr>
                        <a:t>150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168" marR="32168" marT="0" marB="0"/>
                </a:tc>
                <a:extLst>
                  <a:ext uri="{0D108BD9-81ED-4DB2-BD59-A6C34878D82A}">
                    <a16:rowId xmlns:a16="http://schemas.microsoft.com/office/drawing/2014/main" val="2912265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05892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F9158A-7BBF-4259-B4AA-B9DCA3AA7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98F7524-2D95-4969-BF41-75F2AE8A23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9326196"/>
              </p:ext>
            </p:extLst>
          </p:nvPr>
        </p:nvGraphicFramePr>
        <p:xfrm>
          <a:off x="314793" y="307298"/>
          <a:ext cx="8739266" cy="552387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5852">
                  <a:extLst>
                    <a:ext uri="{9D8B030D-6E8A-4147-A177-3AD203B41FA5}">
                      <a16:colId xmlns:a16="http://schemas.microsoft.com/office/drawing/2014/main" val="4126711759"/>
                    </a:ext>
                  </a:extLst>
                </a:gridCol>
                <a:gridCol w="1364072">
                  <a:extLst>
                    <a:ext uri="{9D8B030D-6E8A-4147-A177-3AD203B41FA5}">
                      <a16:colId xmlns:a16="http://schemas.microsoft.com/office/drawing/2014/main" val="1851554511"/>
                    </a:ext>
                  </a:extLst>
                </a:gridCol>
                <a:gridCol w="1779624">
                  <a:extLst>
                    <a:ext uri="{9D8B030D-6E8A-4147-A177-3AD203B41FA5}">
                      <a16:colId xmlns:a16="http://schemas.microsoft.com/office/drawing/2014/main" val="3819658411"/>
                    </a:ext>
                  </a:extLst>
                </a:gridCol>
                <a:gridCol w="1302315">
                  <a:extLst>
                    <a:ext uri="{9D8B030D-6E8A-4147-A177-3AD203B41FA5}">
                      <a16:colId xmlns:a16="http://schemas.microsoft.com/office/drawing/2014/main" val="3341768223"/>
                    </a:ext>
                  </a:extLst>
                </a:gridCol>
                <a:gridCol w="269823">
                  <a:extLst>
                    <a:ext uri="{9D8B030D-6E8A-4147-A177-3AD203B41FA5}">
                      <a16:colId xmlns:a16="http://schemas.microsoft.com/office/drawing/2014/main" val="3069530938"/>
                    </a:ext>
                  </a:extLst>
                </a:gridCol>
                <a:gridCol w="292308">
                  <a:extLst>
                    <a:ext uri="{9D8B030D-6E8A-4147-A177-3AD203B41FA5}">
                      <a16:colId xmlns:a16="http://schemas.microsoft.com/office/drawing/2014/main" val="1374004794"/>
                    </a:ext>
                  </a:extLst>
                </a:gridCol>
                <a:gridCol w="277318">
                  <a:extLst>
                    <a:ext uri="{9D8B030D-6E8A-4147-A177-3AD203B41FA5}">
                      <a16:colId xmlns:a16="http://schemas.microsoft.com/office/drawing/2014/main" val="388435967"/>
                    </a:ext>
                  </a:extLst>
                </a:gridCol>
                <a:gridCol w="314793">
                  <a:extLst>
                    <a:ext uri="{9D8B030D-6E8A-4147-A177-3AD203B41FA5}">
                      <a16:colId xmlns:a16="http://schemas.microsoft.com/office/drawing/2014/main" val="1965093332"/>
                    </a:ext>
                  </a:extLst>
                </a:gridCol>
                <a:gridCol w="322289">
                  <a:extLst>
                    <a:ext uri="{9D8B030D-6E8A-4147-A177-3AD203B41FA5}">
                      <a16:colId xmlns:a16="http://schemas.microsoft.com/office/drawing/2014/main" val="3652709674"/>
                    </a:ext>
                  </a:extLst>
                </a:gridCol>
                <a:gridCol w="397239">
                  <a:extLst>
                    <a:ext uri="{9D8B030D-6E8A-4147-A177-3AD203B41FA5}">
                      <a16:colId xmlns:a16="http://schemas.microsoft.com/office/drawing/2014/main" val="2509003793"/>
                    </a:ext>
                  </a:extLst>
                </a:gridCol>
                <a:gridCol w="449705">
                  <a:extLst>
                    <a:ext uri="{9D8B030D-6E8A-4147-A177-3AD203B41FA5}">
                      <a16:colId xmlns:a16="http://schemas.microsoft.com/office/drawing/2014/main" val="3476470925"/>
                    </a:ext>
                  </a:extLst>
                </a:gridCol>
                <a:gridCol w="1004341">
                  <a:extLst>
                    <a:ext uri="{9D8B030D-6E8A-4147-A177-3AD203B41FA5}">
                      <a16:colId xmlns:a16="http://schemas.microsoft.com/office/drawing/2014/main" val="450568929"/>
                    </a:ext>
                  </a:extLst>
                </a:gridCol>
                <a:gridCol w="629587">
                  <a:extLst>
                    <a:ext uri="{9D8B030D-6E8A-4147-A177-3AD203B41FA5}">
                      <a16:colId xmlns:a16="http://schemas.microsoft.com/office/drawing/2014/main" val="2318944823"/>
                    </a:ext>
                  </a:extLst>
                </a:gridCol>
              </a:tblGrid>
              <a:tr h="8797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41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Султанов Мирболот Лативжанович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Ош Шаардык Шашылыш  Медициналык Жардам Борбору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Ош Шаардык Шашылыш  Медициналык Жардам Борборунун директору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75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15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27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117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ТД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Мед. колледж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130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extLst>
                  <a:ext uri="{0D108BD9-81ED-4DB2-BD59-A6C34878D82A}">
                    <a16:rowId xmlns:a16="http://schemas.microsoft.com/office/drawing/2014/main" val="734669897"/>
                  </a:ext>
                </a:extLst>
              </a:tr>
              <a:tr h="6856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42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Ажиматова Кандалат Төрөбаевна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Ош Шаардык Шашылыш  Медициналык Жардам Борбору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Башкы мед айым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ТД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Мед. колледж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120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extLst>
                  <a:ext uri="{0D108BD9-81ED-4DB2-BD59-A6C34878D82A}">
                    <a16:rowId xmlns:a16="http://schemas.microsoft.com/office/drawing/2014/main" val="129096397"/>
                  </a:ext>
                </a:extLst>
              </a:tr>
              <a:tr h="6856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43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Ташбекова Сайраг</a:t>
                      </a:r>
                      <a:r>
                        <a:rPr lang="ky-KG" sz="800" b="1">
                          <a:effectLst/>
                        </a:rPr>
                        <a:t>үл Таировна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Кара-Суу р-ну, ЖДПБ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Башкы мед айым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63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 dirty="0">
                          <a:effectLst/>
                        </a:rPr>
                        <a:t>15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36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18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8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140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СХД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Мед. колледж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180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extLst>
                  <a:ext uri="{0D108BD9-81ED-4DB2-BD59-A6C34878D82A}">
                    <a16:rowId xmlns:a16="http://schemas.microsoft.com/office/drawing/2014/main" val="425783595"/>
                  </a:ext>
                </a:extLst>
              </a:tr>
              <a:tr h="6856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44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Исмаилова Зейнеп Аскаровна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ОШКО төрөт стационары 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Башкы акушер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25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43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26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100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АПД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Мед. колледж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120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extLst>
                  <a:ext uri="{0D108BD9-81ED-4DB2-BD59-A6C34878D82A}">
                    <a16:rowId xmlns:a16="http://schemas.microsoft.com/office/drawing/2014/main" val="269188442"/>
                  </a:ext>
                </a:extLst>
              </a:tr>
              <a:tr h="6856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45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Алибаева Альвира Исламбековна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ООАБКО төрөт стационары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Башкы  мед айым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71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52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18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141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АПД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Мед. колледж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150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extLst>
                  <a:ext uri="{0D108BD9-81ED-4DB2-BD59-A6C34878D82A}">
                    <a16:rowId xmlns:a16="http://schemas.microsoft.com/office/drawing/2014/main" val="4249961349"/>
                  </a:ext>
                </a:extLst>
              </a:tr>
              <a:tr h="6856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46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Дооранова Минура Калмаматовна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Араван р-ну, ЖДПБ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Башкы  мед айым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19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4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4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35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СХД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Мед. колледж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80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extLst>
                  <a:ext uri="{0D108BD9-81ED-4DB2-BD59-A6C34878D82A}">
                    <a16:rowId xmlns:a16="http://schemas.microsoft.com/office/drawing/2014/main" val="120746294"/>
                  </a:ext>
                </a:extLst>
              </a:tr>
              <a:tr h="6856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47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Пазилова Зухрахон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Нариман ЖДПБ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Башкы  мед айым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22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5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 b="1">
                          <a:effectLst/>
                        </a:rPr>
                        <a:t>30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>
                          <a:effectLst/>
                        </a:rPr>
                        <a:t>СХД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Мед. колледж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 b="1" dirty="0">
                          <a:effectLst/>
                        </a:rPr>
                        <a:t>50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extLst>
                  <a:ext uri="{0D108BD9-81ED-4DB2-BD59-A6C34878D82A}">
                    <a16:rowId xmlns:a16="http://schemas.microsoft.com/office/drawing/2014/main" val="610895984"/>
                  </a:ext>
                </a:extLst>
              </a:tr>
              <a:tr h="5305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800">
                          <a:effectLst/>
                        </a:rPr>
                        <a:t>Жалпы: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7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1000" b="1" u="sng" dirty="0">
                          <a:solidFill>
                            <a:srgbClr val="FF0000"/>
                          </a:solidFill>
                          <a:effectLst/>
                        </a:rPr>
                        <a:t>5650</a:t>
                      </a:r>
                      <a:endParaRPr lang="ru-RU" sz="1100" b="1" u="sng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39" marR="56539" marT="0" marB="0"/>
                </a:tc>
                <a:extLst>
                  <a:ext uri="{0D108BD9-81ED-4DB2-BD59-A6C34878D82A}">
                    <a16:rowId xmlns:a16="http://schemas.microsoft.com/office/drawing/2014/main" val="3567521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315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677BF5-E372-4A18-B0B8-97FF14333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BE75030-2A05-4CBF-949C-9475EDE466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586" y="227559"/>
            <a:ext cx="8660316" cy="5666282"/>
          </a:xfrm>
        </p:spPr>
      </p:pic>
    </p:spTree>
    <p:extLst>
      <p:ext uri="{BB962C8B-B14F-4D97-AF65-F5344CB8AC3E}">
        <p14:creationId xmlns:p14="http://schemas.microsoft.com/office/powerpoint/2010/main" val="3796351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1503" y="1088257"/>
            <a:ext cx="6580682" cy="36205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800" b="1" dirty="0">
                <a:solidFill>
                  <a:srgbClr val="FF0000"/>
                </a:solidFill>
              </a:rPr>
              <a:t>        К</a:t>
            </a:r>
            <a:r>
              <a:rPr lang="ky-KG" sz="4800" b="1" dirty="0">
                <a:solidFill>
                  <a:srgbClr val="FF0000"/>
                </a:solidFill>
              </a:rPr>
              <a:t>өңүл        бурганыңыздар үчүн чоң рахмат.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853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361488" cy="397239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Жалпы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саат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жүктөмд</a:t>
            </a:r>
            <a:r>
              <a:rPr lang="ky-KG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өр 2024-2025ж</a:t>
            </a: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06413" y="1858963"/>
            <a:ext cx="9361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1C82049D-24CA-4E1C-8BCE-366B1FEB0A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42549"/>
              </p:ext>
            </p:extLst>
          </p:nvPr>
        </p:nvGraphicFramePr>
        <p:xfrm>
          <a:off x="0" y="397239"/>
          <a:ext cx="9361489" cy="56567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0578">
                  <a:extLst>
                    <a:ext uri="{9D8B030D-6E8A-4147-A177-3AD203B41FA5}">
                      <a16:colId xmlns:a16="http://schemas.microsoft.com/office/drawing/2014/main" val="3033636698"/>
                    </a:ext>
                  </a:extLst>
                </a:gridCol>
                <a:gridCol w="1101009">
                  <a:extLst>
                    <a:ext uri="{9D8B030D-6E8A-4147-A177-3AD203B41FA5}">
                      <a16:colId xmlns:a16="http://schemas.microsoft.com/office/drawing/2014/main" val="1297686231"/>
                    </a:ext>
                  </a:extLst>
                </a:gridCol>
                <a:gridCol w="1182313">
                  <a:extLst>
                    <a:ext uri="{9D8B030D-6E8A-4147-A177-3AD203B41FA5}">
                      <a16:colId xmlns:a16="http://schemas.microsoft.com/office/drawing/2014/main" val="2035252684"/>
                    </a:ext>
                  </a:extLst>
                </a:gridCol>
                <a:gridCol w="752832">
                  <a:extLst>
                    <a:ext uri="{9D8B030D-6E8A-4147-A177-3AD203B41FA5}">
                      <a16:colId xmlns:a16="http://schemas.microsoft.com/office/drawing/2014/main" val="1236154273"/>
                    </a:ext>
                  </a:extLst>
                </a:gridCol>
                <a:gridCol w="528160">
                  <a:extLst>
                    <a:ext uri="{9D8B030D-6E8A-4147-A177-3AD203B41FA5}">
                      <a16:colId xmlns:a16="http://schemas.microsoft.com/office/drawing/2014/main" val="2590707829"/>
                    </a:ext>
                  </a:extLst>
                </a:gridCol>
                <a:gridCol w="615672">
                  <a:extLst>
                    <a:ext uri="{9D8B030D-6E8A-4147-A177-3AD203B41FA5}">
                      <a16:colId xmlns:a16="http://schemas.microsoft.com/office/drawing/2014/main" val="1213261400"/>
                    </a:ext>
                  </a:extLst>
                </a:gridCol>
                <a:gridCol w="615672">
                  <a:extLst>
                    <a:ext uri="{9D8B030D-6E8A-4147-A177-3AD203B41FA5}">
                      <a16:colId xmlns:a16="http://schemas.microsoft.com/office/drawing/2014/main" val="1137304656"/>
                    </a:ext>
                  </a:extLst>
                </a:gridCol>
                <a:gridCol w="615672">
                  <a:extLst>
                    <a:ext uri="{9D8B030D-6E8A-4147-A177-3AD203B41FA5}">
                      <a16:colId xmlns:a16="http://schemas.microsoft.com/office/drawing/2014/main" val="2936414303"/>
                    </a:ext>
                  </a:extLst>
                </a:gridCol>
                <a:gridCol w="880061">
                  <a:extLst>
                    <a:ext uri="{9D8B030D-6E8A-4147-A177-3AD203B41FA5}">
                      <a16:colId xmlns:a16="http://schemas.microsoft.com/office/drawing/2014/main" val="3800114463"/>
                    </a:ext>
                  </a:extLst>
                </a:gridCol>
                <a:gridCol w="880061">
                  <a:extLst>
                    <a:ext uri="{9D8B030D-6E8A-4147-A177-3AD203B41FA5}">
                      <a16:colId xmlns:a16="http://schemas.microsoft.com/office/drawing/2014/main" val="3982425437"/>
                    </a:ext>
                  </a:extLst>
                </a:gridCol>
                <a:gridCol w="791933">
                  <a:extLst>
                    <a:ext uri="{9D8B030D-6E8A-4147-A177-3AD203B41FA5}">
                      <a16:colId xmlns:a16="http://schemas.microsoft.com/office/drawing/2014/main" val="1789553695"/>
                    </a:ext>
                  </a:extLst>
                </a:gridCol>
                <a:gridCol w="707526">
                  <a:extLst>
                    <a:ext uri="{9D8B030D-6E8A-4147-A177-3AD203B41FA5}">
                      <a16:colId xmlns:a16="http://schemas.microsoft.com/office/drawing/2014/main" val="425415099"/>
                    </a:ext>
                  </a:extLst>
                </a:gridCol>
              </a:tblGrid>
              <a:tr h="776384"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Факультет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Кафедра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</a:rPr>
                        <a:t>Окуу-таанышуу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ky-KG" sz="11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y-KG" sz="1100" b="1" dirty="0">
                          <a:effectLst/>
                        </a:rPr>
                        <a:t>Ө</a:t>
                      </a:r>
                      <a:r>
                        <a:rPr lang="ru-RU" sz="1100" b="1" dirty="0" err="1">
                          <a:effectLst/>
                        </a:rPr>
                        <a:t>нд</a:t>
                      </a:r>
                      <a:r>
                        <a:rPr lang="ky-KG" sz="1100" b="1" dirty="0">
                          <a:effectLst/>
                        </a:rPr>
                        <a:t>ү</a:t>
                      </a:r>
                      <a:r>
                        <a:rPr lang="ru-RU" sz="1100" b="1" dirty="0">
                          <a:effectLst/>
                        </a:rPr>
                        <a:t>р</a:t>
                      </a:r>
                      <a:r>
                        <a:rPr lang="ky-KG" sz="1100" b="1" dirty="0">
                          <a:effectLst/>
                        </a:rPr>
                        <a:t>ү</a:t>
                      </a:r>
                      <a:r>
                        <a:rPr lang="ru-RU" sz="1100" b="1" dirty="0" err="1">
                          <a:effectLst/>
                        </a:rPr>
                        <a:t>шт</a:t>
                      </a:r>
                      <a:r>
                        <a:rPr lang="ky-KG" sz="1100" b="1" dirty="0">
                          <a:effectLst/>
                        </a:rPr>
                        <a:t>ү</a:t>
                      </a:r>
                      <a:r>
                        <a:rPr lang="ru-RU" sz="1100" b="1" dirty="0">
                          <a:effectLst/>
                        </a:rPr>
                        <a:t>к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практика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</a:rPr>
                        <a:t>Мамлекеттик</a:t>
                      </a:r>
                      <a:r>
                        <a:rPr lang="ru-RU" sz="1100" b="1" dirty="0">
                          <a:effectLst/>
                        </a:rPr>
                        <a:t> практика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6134682"/>
                  </a:ext>
                </a:extLst>
              </a:tr>
              <a:tr h="7450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ky-KG" sz="1000" b="1">
                          <a:effectLst/>
                        </a:rPr>
                        <a:t> </a:t>
                      </a:r>
                      <a:endParaRPr lang="ru-RU" sz="900" b="1">
                        <a:effectLst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контракт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 vert="vert270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Вакансиядагы саат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контракт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 vert="vert270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Вакансиядагы саат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контракт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 vert="vert270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Вакансиядагы саат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 vert="vert270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ЖАЛПЫ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 vert="vert270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ky-KG" sz="1100" b="1">
                          <a:effectLst/>
                        </a:rPr>
                        <a:t>КҮНДҮЗГҮ БӨЛҮМ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 vert="vert270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ky-KG" sz="1100" b="1" dirty="0">
                          <a:effectLst/>
                        </a:rPr>
                        <a:t>ВАКАНЦИЯ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 vert="vert270"/>
                </a:tc>
                <a:extLst>
                  <a:ext uri="{0D108BD9-81ED-4DB2-BD59-A6C34878D82A}">
                    <a16:rowId xmlns:a16="http://schemas.microsoft.com/office/drawing/2014/main" val="2817017085"/>
                  </a:ext>
                </a:extLst>
              </a:tr>
              <a:tr h="3509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к-б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к-б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</a:rPr>
                        <a:t>к-б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486015"/>
                  </a:ext>
                </a:extLst>
              </a:tr>
              <a:tr h="3176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ОСД ПЦКсы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189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189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1372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1361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114.7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3225.7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+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1550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3242065893"/>
                  </a:ext>
                </a:extLst>
              </a:tr>
              <a:tr h="526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2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Жалпы медицина ПЦКсы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20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20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102,7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102,7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66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188.7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+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122.7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898261622"/>
                  </a:ext>
                </a:extLst>
              </a:tr>
              <a:tr h="4764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3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Стом хирургия ПЦКсы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309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2419.5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888.7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1753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</a:rPr>
                        <a:t>234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4391,7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+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1437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1379672119"/>
                  </a:ext>
                </a:extLst>
              </a:tr>
              <a:tr h="3509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4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Терапия ПЦКсы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2365.9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1180.4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579.4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2945.3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+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1180.4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3219382462"/>
                  </a:ext>
                </a:extLst>
              </a:tr>
              <a:tr h="7717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Акушердик педиатриялык ПЦКсы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1900.3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1150.7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699.4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</a:rPr>
                        <a:t>117.5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3051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+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1150.7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3420053347"/>
                  </a:ext>
                </a:extLst>
              </a:tr>
              <a:tr h="3176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6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Фармация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3082.7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2116.4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1642.3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4725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+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</a:rPr>
                        <a:t>2116.4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3461709222"/>
                  </a:ext>
                </a:extLst>
              </a:tr>
              <a:tr h="7058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err="1">
                          <a:effectLst/>
                        </a:rPr>
                        <a:t>Табият</a:t>
                      </a:r>
                      <a:r>
                        <a:rPr lang="ru-RU" sz="800" b="1" dirty="0">
                          <a:effectLst/>
                        </a:rPr>
                        <a:t> </a:t>
                      </a:r>
                      <a:r>
                        <a:rPr lang="ru-RU" sz="800" b="1" dirty="0" err="1">
                          <a:effectLst/>
                        </a:rPr>
                        <a:t>таануу</a:t>
                      </a:r>
                      <a:r>
                        <a:rPr lang="ru-RU" sz="800" b="1" dirty="0">
                          <a:effectLst/>
                        </a:rPr>
                        <a:t> так </a:t>
                      </a:r>
                      <a:r>
                        <a:rPr lang="ru-RU" sz="800" b="1" dirty="0" err="1">
                          <a:effectLst/>
                        </a:rPr>
                        <a:t>илимдер</a:t>
                      </a:r>
                      <a:r>
                        <a:rPr lang="ru-RU" sz="800" b="1" dirty="0">
                          <a:effectLst/>
                        </a:rPr>
                        <a:t> </a:t>
                      </a:r>
                      <a:r>
                        <a:rPr lang="ru-RU" sz="800" b="1" dirty="0" err="1">
                          <a:effectLst/>
                        </a:rPr>
                        <a:t>ПЦКсы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1228.5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1228.5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</a:rPr>
                        <a:t>+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2378177523"/>
                  </a:ext>
                </a:extLst>
              </a:tr>
              <a:tr h="3176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 dirty="0" err="1">
                          <a:effectLst/>
                        </a:rPr>
                        <a:t>Жалпы</a:t>
                      </a:r>
                      <a:r>
                        <a:rPr lang="ru-RU" sz="900" b="1" dirty="0">
                          <a:effectLst/>
                        </a:rPr>
                        <a:t>: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u="sng" dirty="0">
                          <a:effectLst/>
                        </a:rPr>
                        <a:t>19755.9</a:t>
                      </a:r>
                      <a:endParaRPr lang="ru-RU" sz="900" b="1" u="sng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u="sng" dirty="0">
                          <a:effectLst/>
                        </a:rPr>
                        <a:t>7556.8</a:t>
                      </a:r>
                      <a:endParaRPr lang="ru-RU" sz="900" b="1" u="sng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51" marR="61851" marT="0" marB="0"/>
                </a:tc>
                <a:extLst>
                  <a:ext uri="{0D108BD9-81ED-4DB2-BD59-A6C34878D82A}">
                    <a16:rowId xmlns:a16="http://schemas.microsoft.com/office/drawing/2014/main" val="2068512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066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361488" cy="457200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Жалпы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саат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жүктөмд</a:t>
            </a:r>
            <a:r>
              <a:rPr lang="ky-KG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өр 2025-2026ж</a:t>
            </a: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06413" y="1858963"/>
            <a:ext cx="9361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6476D62B-B40F-499D-91EB-0AC078AA62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734508"/>
              </p:ext>
            </p:extLst>
          </p:nvPr>
        </p:nvGraphicFramePr>
        <p:xfrm>
          <a:off x="1" y="404736"/>
          <a:ext cx="9361486" cy="57166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8002">
                  <a:extLst>
                    <a:ext uri="{9D8B030D-6E8A-4147-A177-3AD203B41FA5}">
                      <a16:colId xmlns:a16="http://schemas.microsoft.com/office/drawing/2014/main" val="2871249167"/>
                    </a:ext>
                  </a:extLst>
                </a:gridCol>
                <a:gridCol w="1093941">
                  <a:extLst>
                    <a:ext uri="{9D8B030D-6E8A-4147-A177-3AD203B41FA5}">
                      <a16:colId xmlns:a16="http://schemas.microsoft.com/office/drawing/2014/main" val="2347654474"/>
                    </a:ext>
                  </a:extLst>
                </a:gridCol>
                <a:gridCol w="1175269">
                  <a:extLst>
                    <a:ext uri="{9D8B030D-6E8A-4147-A177-3AD203B41FA5}">
                      <a16:colId xmlns:a16="http://schemas.microsoft.com/office/drawing/2014/main" val="3718723933"/>
                    </a:ext>
                  </a:extLst>
                </a:gridCol>
                <a:gridCol w="748002">
                  <a:extLst>
                    <a:ext uri="{9D8B030D-6E8A-4147-A177-3AD203B41FA5}">
                      <a16:colId xmlns:a16="http://schemas.microsoft.com/office/drawing/2014/main" val="3912163836"/>
                    </a:ext>
                  </a:extLst>
                </a:gridCol>
                <a:gridCol w="525208">
                  <a:extLst>
                    <a:ext uri="{9D8B030D-6E8A-4147-A177-3AD203B41FA5}">
                      <a16:colId xmlns:a16="http://schemas.microsoft.com/office/drawing/2014/main" val="988916012"/>
                    </a:ext>
                  </a:extLst>
                </a:gridCol>
                <a:gridCol w="611689">
                  <a:extLst>
                    <a:ext uri="{9D8B030D-6E8A-4147-A177-3AD203B41FA5}">
                      <a16:colId xmlns:a16="http://schemas.microsoft.com/office/drawing/2014/main" val="744254296"/>
                    </a:ext>
                  </a:extLst>
                </a:gridCol>
                <a:gridCol w="611689">
                  <a:extLst>
                    <a:ext uri="{9D8B030D-6E8A-4147-A177-3AD203B41FA5}">
                      <a16:colId xmlns:a16="http://schemas.microsoft.com/office/drawing/2014/main" val="3854037220"/>
                    </a:ext>
                  </a:extLst>
                </a:gridCol>
                <a:gridCol w="611689">
                  <a:extLst>
                    <a:ext uri="{9D8B030D-6E8A-4147-A177-3AD203B41FA5}">
                      <a16:colId xmlns:a16="http://schemas.microsoft.com/office/drawing/2014/main" val="1307479290"/>
                    </a:ext>
                  </a:extLst>
                </a:gridCol>
                <a:gridCol w="874578">
                  <a:extLst>
                    <a:ext uri="{9D8B030D-6E8A-4147-A177-3AD203B41FA5}">
                      <a16:colId xmlns:a16="http://schemas.microsoft.com/office/drawing/2014/main" val="2401711393"/>
                    </a:ext>
                  </a:extLst>
                </a:gridCol>
                <a:gridCol w="874578">
                  <a:extLst>
                    <a:ext uri="{9D8B030D-6E8A-4147-A177-3AD203B41FA5}">
                      <a16:colId xmlns:a16="http://schemas.microsoft.com/office/drawing/2014/main" val="2814023268"/>
                    </a:ext>
                  </a:extLst>
                </a:gridCol>
                <a:gridCol w="786376">
                  <a:extLst>
                    <a:ext uri="{9D8B030D-6E8A-4147-A177-3AD203B41FA5}">
                      <a16:colId xmlns:a16="http://schemas.microsoft.com/office/drawing/2014/main" val="1594616127"/>
                    </a:ext>
                  </a:extLst>
                </a:gridCol>
                <a:gridCol w="700465">
                  <a:extLst>
                    <a:ext uri="{9D8B030D-6E8A-4147-A177-3AD203B41FA5}">
                      <a16:colId xmlns:a16="http://schemas.microsoft.com/office/drawing/2014/main" val="379971458"/>
                    </a:ext>
                  </a:extLst>
                </a:gridCol>
              </a:tblGrid>
              <a:tr h="518965"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№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Факультет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 </a:t>
                      </a:r>
                      <a:endParaRPr lang="ru-RU" sz="900" b="1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Кафедра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Окуу-таанышуу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y-KG" sz="1100" b="1" dirty="0">
                          <a:effectLst/>
                        </a:rPr>
                        <a:t>Ө</a:t>
                      </a:r>
                      <a:r>
                        <a:rPr lang="ru-RU" sz="1100" b="1" dirty="0" err="1">
                          <a:effectLst/>
                        </a:rPr>
                        <a:t>нд</a:t>
                      </a:r>
                      <a:r>
                        <a:rPr lang="ky-KG" sz="1100" b="1" dirty="0">
                          <a:effectLst/>
                        </a:rPr>
                        <a:t>ү</a:t>
                      </a:r>
                      <a:r>
                        <a:rPr lang="ru-RU" sz="1100" b="1" dirty="0">
                          <a:effectLst/>
                        </a:rPr>
                        <a:t>р</a:t>
                      </a:r>
                      <a:r>
                        <a:rPr lang="ky-KG" sz="1100" b="1" dirty="0">
                          <a:effectLst/>
                        </a:rPr>
                        <a:t>ү</a:t>
                      </a:r>
                      <a:r>
                        <a:rPr lang="ru-RU" sz="1100" b="1" dirty="0" err="1">
                          <a:effectLst/>
                        </a:rPr>
                        <a:t>шт</a:t>
                      </a:r>
                      <a:r>
                        <a:rPr lang="ky-KG" sz="1100" b="1" dirty="0">
                          <a:effectLst/>
                        </a:rPr>
                        <a:t>ү</a:t>
                      </a:r>
                      <a:r>
                        <a:rPr lang="ru-RU" sz="1100" b="1" dirty="0">
                          <a:effectLst/>
                        </a:rPr>
                        <a:t>к</a:t>
                      </a:r>
                      <a:endParaRPr lang="ru-RU" sz="9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практика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effectLst/>
                        </a:rPr>
                        <a:t>Мамлекеттик</a:t>
                      </a:r>
                      <a:r>
                        <a:rPr lang="ru-RU" sz="1100" b="1" dirty="0">
                          <a:effectLst/>
                        </a:rPr>
                        <a:t> практика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702079"/>
                  </a:ext>
                </a:extLst>
              </a:tr>
              <a:tr h="11483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ky-KG" sz="1000" b="1">
                          <a:effectLst/>
                        </a:rPr>
                        <a:t> </a:t>
                      </a:r>
                      <a:endParaRPr lang="ru-RU" sz="900" b="1">
                        <a:effectLst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контракт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 vert="vert270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Вакансиядагы саат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контракт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 vert="vert270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Вакансиядагы саат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 vert="vert270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контракт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 vert="vert270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Вакансиядагы саат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 vert="vert270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ЖАЛПЫ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 vert="vert270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ky-KG" sz="1100" b="1">
                          <a:effectLst/>
                        </a:rPr>
                        <a:t>КҮНДҮЗГҮ БӨЛҮМ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 vert="vert270"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ky-KG" sz="1100" b="1">
                          <a:effectLst/>
                        </a:rPr>
                        <a:t>ВАКАНЦИЯ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 vert="vert270"/>
                </a:tc>
                <a:extLst>
                  <a:ext uri="{0D108BD9-81ED-4DB2-BD59-A6C34878D82A}">
                    <a16:rowId xmlns:a16="http://schemas.microsoft.com/office/drawing/2014/main" val="495452421"/>
                  </a:ext>
                </a:extLst>
              </a:tr>
              <a:tr h="4256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к-б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к-б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к-б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000674"/>
                  </a:ext>
                </a:extLst>
              </a:tr>
              <a:tr h="3680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ОСД ПЦКсы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1862,3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</a:rPr>
                        <a:t>996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948,9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573,8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204,8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4585,7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+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1569,7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extLst>
                  <a:ext uri="{0D108BD9-81ED-4DB2-BD59-A6C34878D82A}">
                    <a16:rowId xmlns:a16="http://schemas.microsoft.com/office/drawing/2014/main" val="3580948162"/>
                  </a:ext>
                </a:extLst>
              </a:tr>
              <a:tr h="6369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2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Жалпы медицина ПЦКсы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48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130,5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130,5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60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369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+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130,5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extLst>
                  <a:ext uri="{0D108BD9-81ED-4DB2-BD59-A6C34878D82A}">
                    <a16:rowId xmlns:a16="http://schemas.microsoft.com/office/drawing/2014/main" val="2218145144"/>
                  </a:ext>
                </a:extLst>
              </a:tr>
              <a:tr h="4256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3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Стом хирургия ПЦКсы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165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1199,3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1655,2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1087,8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4107,3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+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1655,2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extLst>
                  <a:ext uri="{0D108BD9-81ED-4DB2-BD59-A6C34878D82A}">
                    <a16:rowId xmlns:a16="http://schemas.microsoft.com/office/drawing/2014/main" val="3807237163"/>
                  </a:ext>
                </a:extLst>
              </a:tr>
              <a:tr h="4246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4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Терапия ПЦКсы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1238,6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1243,2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361,5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2843,3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+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1243,2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extLst>
                  <a:ext uri="{0D108BD9-81ED-4DB2-BD59-A6C34878D82A}">
                    <a16:rowId xmlns:a16="http://schemas.microsoft.com/office/drawing/2014/main" val="70657659"/>
                  </a:ext>
                </a:extLst>
              </a:tr>
              <a:tr h="638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Акушердик педиатриялык ПЦКсы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</a:rPr>
                        <a:t>1329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1337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538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3204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+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1337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extLst>
                  <a:ext uri="{0D108BD9-81ED-4DB2-BD59-A6C34878D82A}">
                    <a16:rowId xmlns:a16="http://schemas.microsoft.com/office/drawing/2014/main" val="2512696705"/>
                  </a:ext>
                </a:extLst>
              </a:tr>
              <a:tr h="2571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6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Фармация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2850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1344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1275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5469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+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1344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extLst>
                  <a:ext uri="{0D108BD9-81ED-4DB2-BD59-A6C34878D82A}">
                    <a16:rowId xmlns:a16="http://schemas.microsoft.com/office/drawing/2014/main" val="3963946498"/>
                  </a:ext>
                </a:extLst>
              </a:tr>
              <a:tr h="5661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7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Мед.колледж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Табият-таануу так илимдер ПЦКсы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1251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1251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</a:rPr>
                        <a:t>+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0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extLst>
                  <a:ext uri="{0D108BD9-81ED-4DB2-BD59-A6C34878D82A}">
                    <a16:rowId xmlns:a16="http://schemas.microsoft.com/office/drawing/2014/main" val="4158716622"/>
                  </a:ext>
                </a:extLst>
              </a:tr>
              <a:tr h="3066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Жалпы: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>
                          <a:effectLst/>
                        </a:rPr>
                        <a:t> </a:t>
                      </a:r>
                      <a:endParaRPr lang="ru-RU" sz="9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  </a:t>
                      </a:r>
                      <a:r>
                        <a:rPr lang="ru-RU" sz="1050" b="1" u="sng" dirty="0">
                          <a:effectLst/>
                        </a:rPr>
                        <a:t>21829,3</a:t>
                      </a:r>
                      <a:endParaRPr lang="ru-RU" sz="1050" b="1" u="sng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</a:rPr>
                        <a:t> </a:t>
                      </a:r>
                      <a:endParaRPr lang="ru-RU" sz="9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u="sng" dirty="0">
                          <a:effectLst/>
                        </a:rPr>
                        <a:t>7279,6</a:t>
                      </a:r>
                      <a:endParaRPr lang="ru-RU" sz="1050" b="1" u="sng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874" marR="61874" marT="0" marB="0"/>
                </a:tc>
                <a:extLst>
                  <a:ext uri="{0D108BD9-81ED-4DB2-BD59-A6C34878D82A}">
                    <a16:rowId xmlns:a16="http://schemas.microsoft.com/office/drawing/2014/main" val="2304078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276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D0F99B8-E9D4-4249-BF3A-E2E33B046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163296"/>
              </p:ext>
            </p:extLst>
          </p:nvPr>
        </p:nvGraphicFramePr>
        <p:xfrm>
          <a:off x="0" y="0"/>
          <a:ext cx="9361488" cy="6121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49898">
                  <a:extLst>
                    <a:ext uri="{9D8B030D-6E8A-4147-A177-3AD203B41FA5}">
                      <a16:colId xmlns:a16="http://schemas.microsoft.com/office/drawing/2014/main" val="3731712923"/>
                    </a:ext>
                  </a:extLst>
                </a:gridCol>
                <a:gridCol w="2742062">
                  <a:extLst>
                    <a:ext uri="{9D8B030D-6E8A-4147-A177-3AD203B41FA5}">
                      <a16:colId xmlns:a16="http://schemas.microsoft.com/office/drawing/2014/main" val="1861186989"/>
                    </a:ext>
                  </a:extLst>
                </a:gridCol>
                <a:gridCol w="2997196">
                  <a:extLst>
                    <a:ext uri="{9D8B030D-6E8A-4147-A177-3AD203B41FA5}">
                      <a16:colId xmlns:a16="http://schemas.microsoft.com/office/drawing/2014/main" val="965190209"/>
                    </a:ext>
                  </a:extLst>
                </a:gridCol>
                <a:gridCol w="1590248">
                  <a:extLst>
                    <a:ext uri="{9D8B030D-6E8A-4147-A177-3AD203B41FA5}">
                      <a16:colId xmlns:a16="http://schemas.microsoft.com/office/drawing/2014/main" val="2446011455"/>
                    </a:ext>
                  </a:extLst>
                </a:gridCol>
                <a:gridCol w="1482084">
                  <a:extLst>
                    <a:ext uri="{9D8B030D-6E8A-4147-A177-3AD203B41FA5}">
                      <a16:colId xmlns:a16="http://schemas.microsoft.com/office/drawing/2014/main" val="1091446515"/>
                    </a:ext>
                  </a:extLst>
                </a:gridCol>
              </a:tblGrid>
              <a:tr h="762012">
                <a:tc>
                  <a:txBody>
                    <a:bodyPr/>
                    <a:lstStyle/>
                    <a:p>
                      <a:pPr marL="13652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100" spc="-50">
                          <a:effectLst/>
                        </a:rPr>
                        <a:t>№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</a:t>
                      </a:r>
                      <a:r>
                        <a:rPr lang="ru-RU" sz="1600" dirty="0" err="1">
                          <a:effectLst/>
                        </a:rPr>
                        <a:t>Дарылоо</a:t>
                      </a:r>
                      <a:r>
                        <a:rPr lang="ru-RU" sz="1600" spc="-30" dirty="0">
                          <a:effectLst/>
                        </a:rPr>
                        <a:t> </a:t>
                      </a:r>
                      <a:r>
                        <a:rPr lang="ru-RU" sz="1600" spc="-20" dirty="0" err="1">
                          <a:effectLst/>
                        </a:rPr>
                        <a:t>иши</a:t>
                      </a:r>
                      <a:r>
                        <a:rPr lang="ru-RU" sz="1600" spc="-20" dirty="0">
                          <a:effectLst/>
                        </a:rPr>
                        <a:t>»</a:t>
                      </a:r>
                      <a:endParaRPr lang="ru-RU" sz="1600" dirty="0">
                        <a:effectLst/>
                      </a:endParaRPr>
                    </a:p>
                    <a:p>
                      <a:pPr marL="66675">
                        <a:lnSpc>
                          <a:spcPts val="1735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600" u="sng" spc="-10" dirty="0">
                          <a:effectLst/>
                        </a:rPr>
                        <a:t>060101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575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</a:endParaRPr>
                    </a:p>
                    <a:p>
                      <a:pPr marL="32575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«Лечебное</a:t>
                      </a:r>
                      <a:r>
                        <a:rPr lang="ru-RU" sz="1600" spc="-70" dirty="0">
                          <a:effectLst/>
                        </a:rPr>
                        <a:t> </a:t>
                      </a:r>
                      <a:r>
                        <a:rPr lang="ru-RU" sz="1600" spc="-20" dirty="0">
                          <a:effectLst/>
                        </a:rPr>
                        <a:t>дело»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ru-RU" sz="1600" spc="-10" dirty="0">
                        <a:effectLst/>
                      </a:endParaRPr>
                    </a:p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600" spc="-10" dirty="0">
                          <a:effectLst/>
                        </a:rPr>
                        <a:t>Курс: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ru-RU" sz="1600" spc="-10" dirty="0">
                        <a:effectLst/>
                      </a:endParaRPr>
                    </a:p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600" spc="-10" dirty="0" err="1">
                          <a:effectLst/>
                        </a:rPr>
                        <a:t>Кол.кредит</a:t>
                      </a:r>
                      <a:r>
                        <a:rPr lang="ru-RU" sz="1600" spc="-10" dirty="0">
                          <a:effectLst/>
                        </a:rPr>
                        <a:t>: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46998648"/>
                  </a:ext>
                </a:extLst>
              </a:tr>
              <a:tr h="926850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5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«</a:t>
                      </a:r>
                      <a:r>
                        <a:rPr lang="ru-RU" sz="1100" dirty="0" err="1">
                          <a:effectLst/>
                        </a:rPr>
                        <a:t>Баштапкы</a:t>
                      </a:r>
                      <a:r>
                        <a:rPr lang="ru-RU" sz="1100" spc="-85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кесиптик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көндүмдөрдү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алуу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боюнча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окуу-өндүрүштүк</a:t>
                      </a:r>
                      <a:r>
                        <a:rPr lang="ru-RU" sz="1100" spc="-8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практика» </a:t>
                      </a:r>
                      <a:r>
                        <a:rPr lang="ru-RU" sz="1100" dirty="0" err="1">
                          <a:effectLst/>
                        </a:rPr>
                        <a:t>адистиги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боюнча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effectLst/>
                        </a:rPr>
                        <a:t>«Учебно-производственная</a:t>
                      </a:r>
                      <a:r>
                        <a:rPr lang="ru-RU" sz="1000" spc="-10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практика</a:t>
                      </a:r>
                      <a:r>
                        <a:rPr lang="ru-RU" sz="1100" spc="-8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для</a:t>
                      </a:r>
                      <a:r>
                        <a:rPr lang="ru-RU" sz="1100" spc="-8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получения </a:t>
                      </a:r>
                      <a:r>
                        <a:rPr lang="ru-RU" sz="1100" spc="-10" dirty="0">
                          <a:effectLst/>
                        </a:rPr>
                        <a:t>первичных</a:t>
                      </a:r>
                      <a:endParaRPr lang="ru-RU" sz="1000" dirty="0">
                        <a:effectLst/>
                      </a:endParaRPr>
                    </a:p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effectLst/>
                        </a:rPr>
                        <a:t>профессиональных </a:t>
                      </a:r>
                      <a:r>
                        <a:rPr lang="ru-RU" sz="1100" dirty="0">
                          <a:effectLst/>
                        </a:rPr>
                        <a:t>навыков» по</a:t>
                      </a:r>
                      <a:endParaRPr lang="ru-RU" sz="1000" dirty="0">
                        <a:effectLst/>
                      </a:endParaRPr>
                    </a:p>
                    <a:p>
                      <a:pPr marL="66675">
                        <a:lnSpc>
                          <a:spcPts val="173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effectLst/>
                        </a:rPr>
                        <a:t>специальности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b="1" u="sng" spc="-10" dirty="0">
                          <a:solidFill>
                            <a:srgbClr val="FF0000"/>
                          </a:solidFill>
                          <a:effectLst/>
                        </a:rPr>
                        <a:t>1-</a:t>
                      </a:r>
                      <a:r>
                        <a:rPr lang="ru-RU" sz="1100" b="1" u="sng" spc="-20" dirty="0">
                          <a:solidFill>
                            <a:srgbClr val="FF0000"/>
                          </a:solidFill>
                          <a:effectLst/>
                        </a:rPr>
                        <a:t>курс</a:t>
                      </a:r>
                      <a:endParaRPr lang="ru-RU" sz="1000" b="1" u="sng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66675">
                        <a:lnSpc>
                          <a:spcPts val="183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b="1" u="sng" spc="-10" dirty="0">
                          <a:solidFill>
                            <a:srgbClr val="FF0000"/>
                          </a:solidFill>
                          <a:effectLst/>
                        </a:rPr>
                        <a:t>(2-семестр)</a:t>
                      </a:r>
                      <a:endParaRPr lang="ru-RU" sz="1000" b="1" u="sng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u="sng" dirty="0">
                          <a:solidFill>
                            <a:schemeClr val="bg1"/>
                          </a:solidFill>
                          <a:effectLst/>
                        </a:rPr>
                        <a:t>V</a:t>
                      </a:r>
                      <a:r>
                        <a:rPr lang="ru-RU" sz="1100" u="sng" dirty="0">
                          <a:solidFill>
                            <a:schemeClr val="bg1"/>
                          </a:solidFill>
                          <a:effectLst/>
                        </a:rPr>
                        <a:t>I.</a:t>
                      </a:r>
                      <a:r>
                        <a:rPr lang="ru-RU" sz="1100" u="sng" spc="-10" dirty="0">
                          <a:solidFill>
                            <a:schemeClr val="bg1"/>
                          </a:solidFill>
                          <a:effectLst/>
                        </a:rPr>
                        <a:t> кредит</a:t>
                      </a:r>
                      <a:endParaRPr lang="ru-RU" sz="1000" u="sng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solidFill>
                            <a:schemeClr val="bg1"/>
                          </a:solidFill>
                          <a:effectLst/>
                        </a:rPr>
                        <a:t>4.жума</a:t>
                      </a:r>
                      <a:endParaRPr lang="ru-RU" sz="1000" u="sng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20507114"/>
                  </a:ext>
                </a:extLst>
              </a:tr>
              <a:tr h="840286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5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«Инфекция</a:t>
                      </a:r>
                      <a:r>
                        <a:rPr lang="ru-RU" sz="1100" spc="-85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жана </a:t>
                      </a:r>
                      <a:r>
                        <a:rPr lang="ru-RU" sz="1100" spc="-10">
                          <a:effectLst/>
                        </a:rPr>
                        <a:t>терапияда</a:t>
                      </a:r>
                      <a:endParaRPr lang="ru-RU" sz="1000">
                        <a:effectLst/>
                      </a:endParaRPr>
                    </a:p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бейтаптарды тейлөө боюнча окуу- өндүрүштүк</a:t>
                      </a:r>
                      <a:r>
                        <a:rPr lang="ru-RU" sz="1100" spc="-85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практика»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effectLst/>
                        </a:rPr>
                        <a:t>«Учебно-</a:t>
                      </a:r>
                      <a:endParaRPr lang="ru-RU" sz="1000" dirty="0">
                        <a:effectLst/>
                      </a:endParaRPr>
                    </a:p>
                    <a:p>
                      <a:pPr marL="66675" marR="39243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производственная по уходу за больными в инфекции</a:t>
                      </a:r>
                      <a:r>
                        <a:rPr lang="ru-RU" sz="1100" spc="-30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и</a:t>
                      </a:r>
                      <a:r>
                        <a:rPr lang="ru-RU" sz="1100" spc="-25" dirty="0">
                          <a:effectLst/>
                        </a:rPr>
                        <a:t> </a:t>
                      </a:r>
                      <a:r>
                        <a:rPr lang="ru-RU" sz="1100" spc="-10" dirty="0">
                          <a:effectLst/>
                        </a:rPr>
                        <a:t>терапии»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>
                          <a:effectLst/>
                        </a:rPr>
                        <a:t>2-</a:t>
                      </a:r>
                      <a:r>
                        <a:rPr lang="ru-RU" sz="1100" spc="-20">
                          <a:effectLst/>
                        </a:rPr>
                        <a:t>курс</a:t>
                      </a:r>
                      <a:endParaRPr lang="ru-RU" sz="1000">
                        <a:effectLst/>
                      </a:endParaRPr>
                    </a:p>
                    <a:p>
                      <a:pPr marL="66675">
                        <a:lnSpc>
                          <a:spcPts val="183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>
                          <a:effectLst/>
                        </a:rPr>
                        <a:t>(3-семестр)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III.</a:t>
                      </a:r>
                      <a:r>
                        <a:rPr lang="ru-RU" sz="1100" spc="-10">
                          <a:effectLst/>
                        </a:rPr>
                        <a:t> кредит</a:t>
                      </a:r>
                      <a:endParaRPr lang="ru-RU" sz="1000">
                        <a:effectLst/>
                      </a:endParaRPr>
                    </a:p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2.жума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35038365"/>
                  </a:ext>
                </a:extLst>
              </a:tr>
              <a:tr h="987902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5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“Тез</a:t>
                      </a:r>
                      <a:r>
                        <a:rPr lang="ru-RU" sz="1100" spc="-5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жардам</a:t>
                      </a:r>
                      <a:r>
                        <a:rPr lang="ru-RU" sz="1100" spc="-55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жана</a:t>
                      </a:r>
                      <a:r>
                        <a:rPr lang="ru-RU" sz="1100" spc="-80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тез </a:t>
                      </a:r>
                      <a:r>
                        <a:rPr lang="ru-RU" sz="1100" dirty="0" err="1">
                          <a:effectLst/>
                        </a:rPr>
                        <a:t>жардам</a:t>
                      </a:r>
                      <a:r>
                        <a:rPr lang="ru-RU" sz="1100" dirty="0">
                          <a:effectLst/>
                        </a:rPr>
                        <a:t> фельдшери</a:t>
                      </a:r>
                      <a:endParaRPr lang="ru-RU" sz="1000" dirty="0">
                        <a:effectLst/>
                      </a:endParaRPr>
                    </a:p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катары </a:t>
                      </a:r>
                      <a:r>
                        <a:rPr lang="ru-RU" sz="1100" dirty="0" err="1">
                          <a:effectLst/>
                        </a:rPr>
                        <a:t>окуу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жана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өндүрүштүк</a:t>
                      </a:r>
                      <a:r>
                        <a:rPr lang="ru-RU" sz="1100" spc="-8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практика”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effectLst/>
                        </a:rPr>
                        <a:t>«Учебно-</a:t>
                      </a:r>
                      <a:endParaRPr lang="ru-RU" sz="1000" dirty="0">
                        <a:effectLst/>
                      </a:endParaRPr>
                    </a:p>
                    <a:p>
                      <a:pPr marL="66675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effectLst/>
                        </a:rPr>
                        <a:t>производственная </a:t>
                      </a:r>
                      <a:r>
                        <a:rPr lang="ru-RU" sz="1100" dirty="0">
                          <a:effectLst/>
                        </a:rPr>
                        <a:t>практика в качестве фельдшера</a:t>
                      </a:r>
                      <a:r>
                        <a:rPr lang="ru-RU" sz="1100" spc="-5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скорой</a:t>
                      </a:r>
                      <a:r>
                        <a:rPr lang="ru-RU" sz="1100" spc="-55" dirty="0">
                          <a:effectLst/>
                        </a:rPr>
                        <a:t> </a:t>
                      </a:r>
                      <a:r>
                        <a:rPr lang="ru-RU" sz="1100" spc="-50" dirty="0">
                          <a:effectLst/>
                        </a:rPr>
                        <a:t>и</a:t>
                      </a:r>
                      <a:endParaRPr lang="ru-RU" sz="1000" dirty="0">
                        <a:effectLst/>
                      </a:endParaRPr>
                    </a:p>
                    <a:p>
                      <a:pPr marL="66675">
                        <a:lnSpc>
                          <a:spcPts val="174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неотложной</a:t>
                      </a:r>
                      <a:r>
                        <a:rPr lang="ru-RU" sz="1100" spc="-80" dirty="0">
                          <a:effectLst/>
                        </a:rPr>
                        <a:t> </a:t>
                      </a:r>
                      <a:r>
                        <a:rPr lang="ru-RU" sz="1100" spc="-10" dirty="0">
                          <a:effectLst/>
                        </a:rPr>
                        <a:t>помощи»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>
                          <a:effectLst/>
                        </a:rPr>
                        <a:t>2-</a:t>
                      </a:r>
                      <a:r>
                        <a:rPr lang="ru-RU" sz="1100" spc="-20">
                          <a:effectLst/>
                        </a:rPr>
                        <a:t>курс</a:t>
                      </a:r>
                      <a:endParaRPr lang="ru-RU" sz="1000">
                        <a:effectLst/>
                      </a:endParaRPr>
                    </a:p>
                    <a:p>
                      <a:pPr marL="66675"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>
                          <a:effectLst/>
                        </a:rPr>
                        <a:t>(4-семестр)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III.</a:t>
                      </a:r>
                      <a:r>
                        <a:rPr lang="ru-RU" sz="1100" spc="-10">
                          <a:effectLst/>
                        </a:rPr>
                        <a:t> кредит</a:t>
                      </a:r>
                      <a:endParaRPr lang="ru-RU" sz="1000">
                        <a:effectLst/>
                      </a:endParaRPr>
                    </a:p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2.жума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17900287"/>
                  </a:ext>
                </a:extLst>
              </a:tr>
              <a:tr h="932017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5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«Терапия, хирургия жана педиатрияда бейтаптарды тейлөө боюнча окуу- өндүрүштүк</a:t>
                      </a:r>
                      <a:r>
                        <a:rPr lang="ru-RU" sz="1100" spc="-85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практика»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effectLst/>
                        </a:rPr>
                        <a:t>«Учебно-</a:t>
                      </a:r>
                      <a:endParaRPr lang="ru-RU" sz="1000" dirty="0">
                        <a:effectLst/>
                      </a:endParaRPr>
                    </a:p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производственная</a:t>
                      </a:r>
                      <a:r>
                        <a:rPr lang="ru-RU" sz="1100" spc="-8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по уходу за</a:t>
                      </a:r>
                      <a:r>
                        <a:rPr lang="ru-RU" sz="1100" spc="-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больными в терапии, хирургии и педиатрии» по</a:t>
                      </a:r>
                      <a:r>
                        <a:rPr lang="ru-RU" sz="1000" spc="0" dirty="0">
                          <a:effectLst/>
                        </a:rPr>
                        <a:t> </a:t>
                      </a:r>
                      <a:r>
                        <a:rPr lang="ru-RU" sz="1100" spc="-10" dirty="0">
                          <a:effectLst/>
                        </a:rPr>
                        <a:t>специальности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>
                          <a:effectLst/>
                        </a:rPr>
                        <a:t>3-</a:t>
                      </a:r>
                      <a:r>
                        <a:rPr lang="ru-RU" sz="1100" spc="-20">
                          <a:effectLst/>
                        </a:rPr>
                        <a:t>курс</a:t>
                      </a:r>
                      <a:endParaRPr lang="ru-RU" sz="1000">
                        <a:effectLst/>
                      </a:endParaRPr>
                    </a:p>
                    <a:p>
                      <a:pPr marL="66675">
                        <a:lnSpc>
                          <a:spcPts val="183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>
                          <a:effectLst/>
                        </a:rPr>
                        <a:t>(5-семестр)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II.</a:t>
                      </a:r>
                      <a:r>
                        <a:rPr lang="ru-RU" sz="1100" spc="-10">
                          <a:effectLst/>
                        </a:rPr>
                        <a:t> кредит</a:t>
                      </a:r>
                      <a:endParaRPr lang="ru-RU" sz="1000">
                        <a:effectLst/>
                      </a:endParaRPr>
                    </a:p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2.жума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60789813"/>
                  </a:ext>
                </a:extLst>
              </a:tr>
              <a:tr h="914094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5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«Терапия, хирургия жана педиатрияда бейтаптарды тейлөө боюнча окуу- өндүрүштүк</a:t>
                      </a:r>
                      <a:r>
                        <a:rPr lang="ru-RU" sz="1100" spc="-85">
                          <a:effectLst/>
                        </a:rPr>
                        <a:t> </a:t>
                      </a:r>
                      <a:r>
                        <a:rPr lang="ru-RU" sz="1100">
                          <a:effectLst/>
                        </a:rPr>
                        <a:t>практика»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effectLst/>
                        </a:rPr>
                        <a:t>«Учебно-</a:t>
                      </a:r>
                      <a:r>
                        <a:rPr lang="ru-RU" sz="1100" dirty="0">
                          <a:effectLst/>
                        </a:rPr>
                        <a:t>производственная</a:t>
                      </a:r>
                      <a:r>
                        <a:rPr lang="ru-RU" sz="1100" spc="-8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по уходу за</a:t>
                      </a:r>
                      <a:r>
                        <a:rPr lang="ru-RU" sz="1100" spc="-5" dirty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больными в терапии, хирургии и педиатрии» по</a:t>
                      </a:r>
                      <a:r>
                        <a:rPr lang="ru-RU" sz="1000" spc="0" dirty="0">
                          <a:effectLst/>
                        </a:rPr>
                        <a:t> </a:t>
                      </a:r>
                      <a:r>
                        <a:rPr lang="ru-RU" sz="1100" spc="-10" dirty="0">
                          <a:effectLst/>
                        </a:rPr>
                        <a:t>специальности.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1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>
                          <a:effectLst/>
                        </a:rPr>
                        <a:t>3-</a:t>
                      </a:r>
                      <a:r>
                        <a:rPr lang="ru-RU" sz="1100" spc="-20">
                          <a:effectLst/>
                        </a:rPr>
                        <a:t>курс</a:t>
                      </a:r>
                      <a:endParaRPr lang="ru-RU" sz="1000">
                        <a:effectLst/>
                      </a:endParaRPr>
                    </a:p>
                    <a:p>
                      <a:pPr marL="66675">
                        <a:lnSpc>
                          <a:spcPts val="183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>
                          <a:effectLst/>
                        </a:rPr>
                        <a:t>(6-семестр)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IV.</a:t>
                      </a:r>
                      <a:r>
                        <a:rPr lang="ru-RU" sz="1100" spc="-20">
                          <a:effectLst/>
                        </a:rPr>
                        <a:t> </a:t>
                      </a:r>
                      <a:r>
                        <a:rPr lang="ru-RU" sz="1100" spc="-10">
                          <a:effectLst/>
                        </a:rPr>
                        <a:t>кредит</a:t>
                      </a:r>
                      <a:endParaRPr lang="ru-RU" sz="1000">
                        <a:effectLst/>
                      </a:endParaRPr>
                    </a:p>
                    <a:p>
                      <a:pPr marL="66675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3.жума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74667257"/>
                  </a:ext>
                </a:extLst>
              </a:tr>
              <a:tr h="758239">
                <a:tc>
                  <a:txBody>
                    <a:bodyPr/>
                    <a:lstStyle/>
                    <a:p>
                      <a:pPr marL="6985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100" spc="-5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3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«</a:t>
                      </a:r>
                      <a:r>
                        <a:rPr lang="ru-RU" sz="1100" spc="-5">
                          <a:effectLst/>
                        </a:rPr>
                        <a:t> </a:t>
                      </a:r>
                      <a:r>
                        <a:rPr lang="ru-RU" sz="1100" spc="-10">
                          <a:effectLst/>
                        </a:rPr>
                        <a:t>Квалификация</a:t>
                      </a:r>
                      <a:endParaRPr lang="ru-RU" sz="1000">
                        <a:effectLst/>
                      </a:endParaRPr>
                    </a:p>
                    <a:p>
                      <a:pPr marL="66675">
                        <a:lnSpc>
                          <a:spcPts val="173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алдындагы</a:t>
                      </a:r>
                      <a:r>
                        <a:rPr lang="ru-RU" sz="1100" spc="-70">
                          <a:effectLst/>
                        </a:rPr>
                        <a:t> </a:t>
                      </a:r>
                      <a:r>
                        <a:rPr lang="ru-RU" sz="1100" spc="-10">
                          <a:effectLst/>
                        </a:rPr>
                        <a:t>практика»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3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effectLst/>
                        </a:rPr>
                        <a:t>«</a:t>
                      </a:r>
                      <a:r>
                        <a:rPr lang="ru-RU" sz="1100" spc="-10" dirty="0" err="1">
                          <a:effectLst/>
                        </a:rPr>
                        <a:t>Предквалификационная</a:t>
                      </a:r>
                      <a:endParaRPr lang="ru-RU" sz="1000" dirty="0">
                        <a:effectLst/>
                      </a:endParaRPr>
                    </a:p>
                    <a:p>
                      <a:pPr marL="66675">
                        <a:lnSpc>
                          <a:spcPts val="173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 dirty="0">
                          <a:effectLst/>
                        </a:rPr>
                        <a:t>практика»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83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100" spc="-10">
                          <a:effectLst/>
                        </a:rPr>
                        <a:t>4-</a:t>
                      </a:r>
                      <a:r>
                        <a:rPr lang="ru-RU" sz="1100" spc="-20">
                          <a:effectLst/>
                        </a:rPr>
                        <a:t>курс</a:t>
                      </a:r>
                      <a:endParaRPr lang="ru-RU" sz="1000">
                        <a:effectLst/>
                      </a:endParaRPr>
                    </a:p>
                    <a:p>
                      <a:pPr marL="66675">
                        <a:lnSpc>
                          <a:spcPts val="173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spc="-10">
                          <a:effectLst/>
                        </a:rPr>
                        <a:t>(7-семестр)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VI.</a:t>
                      </a:r>
                      <a:r>
                        <a:rPr lang="ru-RU" sz="1100" spc="-20" dirty="0">
                          <a:effectLst/>
                        </a:rPr>
                        <a:t> </a:t>
                      </a:r>
                      <a:r>
                        <a:rPr lang="ru-RU" sz="1100" spc="-10" dirty="0">
                          <a:effectLst/>
                        </a:rPr>
                        <a:t>кредит</a:t>
                      </a:r>
                      <a:endParaRPr lang="ru-RU" sz="1000" dirty="0">
                        <a:effectLst/>
                      </a:endParaRPr>
                    </a:p>
                    <a:p>
                      <a:pPr marL="6667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6.жума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00317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276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CEE72C-261F-42DA-8687-C004A1E46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E68E0FB-AB43-4A7C-A23A-98FD5F9DDE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5276000"/>
              </p:ext>
            </p:extLst>
          </p:nvPr>
        </p:nvGraphicFramePr>
        <p:xfrm>
          <a:off x="0" y="1"/>
          <a:ext cx="9361487" cy="58986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61688">
                  <a:extLst>
                    <a:ext uri="{9D8B030D-6E8A-4147-A177-3AD203B41FA5}">
                      <a16:colId xmlns:a16="http://schemas.microsoft.com/office/drawing/2014/main" val="3614028426"/>
                    </a:ext>
                  </a:extLst>
                </a:gridCol>
                <a:gridCol w="3184601">
                  <a:extLst>
                    <a:ext uri="{9D8B030D-6E8A-4147-A177-3AD203B41FA5}">
                      <a16:colId xmlns:a16="http://schemas.microsoft.com/office/drawing/2014/main" val="1908091026"/>
                    </a:ext>
                  </a:extLst>
                </a:gridCol>
                <a:gridCol w="2583092">
                  <a:extLst>
                    <a:ext uri="{9D8B030D-6E8A-4147-A177-3AD203B41FA5}">
                      <a16:colId xmlns:a16="http://schemas.microsoft.com/office/drawing/2014/main" val="2361605288"/>
                    </a:ext>
                  </a:extLst>
                </a:gridCol>
                <a:gridCol w="1675367">
                  <a:extLst>
                    <a:ext uri="{9D8B030D-6E8A-4147-A177-3AD203B41FA5}">
                      <a16:colId xmlns:a16="http://schemas.microsoft.com/office/drawing/2014/main" val="1966771522"/>
                    </a:ext>
                  </a:extLst>
                </a:gridCol>
                <a:gridCol w="1356739">
                  <a:extLst>
                    <a:ext uri="{9D8B030D-6E8A-4147-A177-3AD203B41FA5}">
                      <a16:colId xmlns:a16="http://schemas.microsoft.com/office/drawing/2014/main" val="1099807815"/>
                    </a:ext>
                  </a:extLst>
                </a:gridCol>
              </a:tblGrid>
              <a:tr h="272841">
                <a:tc>
                  <a:txBody>
                    <a:bodyPr/>
                    <a:lstStyle/>
                    <a:p>
                      <a:pPr marL="13652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5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69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</a:rPr>
                        <a:t>«</a:t>
                      </a:r>
                      <a:r>
                        <a:rPr lang="ru-RU" sz="1200" u="sng" dirty="0" err="1">
                          <a:effectLst/>
                        </a:rPr>
                        <a:t>Медайым</a:t>
                      </a:r>
                      <a:r>
                        <a:rPr lang="ru-RU" sz="1200" u="sng" spc="-25" dirty="0">
                          <a:effectLst/>
                        </a:rPr>
                        <a:t> </a:t>
                      </a:r>
                      <a:r>
                        <a:rPr lang="ru-RU" sz="1200" u="sng" dirty="0" err="1">
                          <a:effectLst/>
                        </a:rPr>
                        <a:t>иши</a:t>
                      </a:r>
                      <a:r>
                        <a:rPr lang="ru-RU" sz="1200" u="sng" dirty="0">
                          <a:effectLst/>
                        </a:rPr>
                        <a:t>»</a:t>
                      </a:r>
                      <a:r>
                        <a:rPr lang="ru-RU" sz="1200" u="sng" spc="15" dirty="0">
                          <a:effectLst/>
                        </a:rPr>
                        <a:t> </a:t>
                      </a:r>
                      <a:r>
                        <a:rPr lang="ru-RU" sz="1200" u="sng" spc="-10" dirty="0">
                          <a:effectLst/>
                        </a:rPr>
                        <a:t>060109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69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«Сестринское</a:t>
                      </a:r>
                      <a:r>
                        <a:rPr lang="ru-RU" sz="1200" u="sng" spc="-75">
                          <a:effectLst/>
                        </a:rPr>
                        <a:t> </a:t>
                      </a:r>
                      <a:r>
                        <a:rPr lang="ru-RU" sz="1200" u="sng" spc="-20">
                          <a:effectLst/>
                        </a:rPr>
                        <a:t>дело»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Курс: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Кол.кредит: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46959742"/>
                  </a:ext>
                </a:extLst>
              </a:tr>
              <a:tr h="1195172">
                <a:tc>
                  <a:txBody>
                    <a:bodyPr/>
                    <a:lstStyle/>
                    <a:p>
                      <a:pPr marL="6985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21018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</a:t>
                      </a:r>
                      <a:r>
                        <a:rPr lang="ru-RU" sz="1200" dirty="0" err="1">
                          <a:effectLst/>
                        </a:rPr>
                        <a:t>Медайым</a:t>
                      </a:r>
                      <a:r>
                        <a:rPr lang="ru-RU" sz="1200" spc="-3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иши</a:t>
                      </a:r>
                      <a:r>
                        <a:rPr lang="ru-RU" sz="1200" spc="-2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адистиги</a:t>
                      </a:r>
                      <a:r>
                        <a:rPr lang="ru-RU" sz="1200" spc="-3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боюнча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баштапкы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кесиптик</a:t>
                      </a:r>
                      <a:r>
                        <a:rPr lang="ru-RU" sz="1200" spc="-6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көндүмдөрдү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алуу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үчүн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окуу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жана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өндүрүштүк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spc="-10" dirty="0">
                          <a:effectLst/>
                        </a:rPr>
                        <a:t>практика.»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effectLst/>
                        </a:rPr>
                        <a:t>«Учебно-производственная </a:t>
                      </a:r>
                      <a:r>
                        <a:rPr lang="ru-RU" sz="1200" dirty="0">
                          <a:effectLst/>
                        </a:rPr>
                        <a:t>практика</a:t>
                      </a:r>
                      <a:r>
                        <a:rPr lang="ru-RU" sz="1200" spc="40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для получения </a:t>
                      </a:r>
                      <a:r>
                        <a:rPr lang="ru-RU" sz="1200" spc="-10" dirty="0">
                          <a:effectLst/>
                        </a:rPr>
                        <a:t>первичных</a:t>
                      </a:r>
                      <a:endParaRPr lang="ru-RU" sz="1200" dirty="0">
                        <a:effectLst/>
                      </a:endParaRPr>
                    </a:p>
                    <a:p>
                      <a:pPr marL="67310" marR="1517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профессиональных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навыков по специальности</a:t>
                      </a:r>
                    </a:p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сестринского</a:t>
                      </a:r>
                      <a:r>
                        <a:rPr lang="ru-RU" sz="1200" spc="-3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дела</a:t>
                      </a:r>
                      <a:r>
                        <a:rPr lang="ru-RU" sz="1200" spc="-30" dirty="0">
                          <a:effectLst/>
                        </a:rPr>
                        <a:t> </a:t>
                      </a:r>
                      <a:r>
                        <a:rPr lang="ru-RU" sz="1200" spc="-50" dirty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1-курс</a:t>
                      </a:r>
                      <a:r>
                        <a:rPr lang="ru-RU" sz="1200" b="1" spc="-5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</a:rPr>
                        <a:t>(2-</a:t>
                      </a:r>
                      <a:r>
                        <a:rPr lang="ru-RU" sz="1200" b="1" spc="-10" dirty="0">
                          <a:solidFill>
                            <a:srgbClr val="FF0000"/>
                          </a:solidFill>
                          <a:effectLst/>
                        </a:rPr>
                        <a:t>семестр)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</a:t>
                      </a:r>
                      <a:r>
                        <a:rPr lang="en-US" sz="1200">
                          <a:effectLst/>
                        </a:rPr>
                        <a:t>V</a:t>
                      </a:r>
                      <a:r>
                        <a:rPr lang="ru-RU" sz="1200">
                          <a:effectLst/>
                        </a:rPr>
                        <a:t>.</a:t>
                      </a:r>
                      <a:r>
                        <a:rPr lang="ru-RU" sz="1200" spc="-30">
                          <a:effectLst/>
                        </a:rPr>
                        <a:t> </a:t>
                      </a:r>
                      <a:r>
                        <a:rPr lang="ru-RU" sz="1200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49153971"/>
                  </a:ext>
                </a:extLst>
              </a:tr>
              <a:tr h="1012083">
                <a:tc>
                  <a:txBody>
                    <a:bodyPr/>
                    <a:lstStyle/>
                    <a:p>
                      <a:pPr marL="6985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</a:t>
                      </a:r>
                      <a:r>
                        <a:rPr lang="ru-RU" sz="1200" dirty="0" err="1">
                          <a:effectLst/>
                        </a:rPr>
                        <a:t>Акушердик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жана</a:t>
                      </a:r>
                      <a:r>
                        <a:rPr lang="ru-RU" sz="1200" spc="-6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инфекциялык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ооруларда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бейтаптарды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тейлөө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боюнча</a:t>
                      </a:r>
                      <a:r>
                        <a:rPr lang="ru-RU" sz="1200" spc="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окуу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жана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өндүрүштүк</a:t>
                      </a:r>
                      <a:r>
                        <a:rPr lang="ru-RU" sz="1200" dirty="0">
                          <a:effectLst/>
                        </a:rPr>
                        <a:t> практика » </a:t>
                      </a:r>
                      <a:r>
                        <a:rPr lang="ru-RU" sz="1200" dirty="0" err="1">
                          <a:effectLst/>
                        </a:rPr>
                        <a:t>медайымдык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иши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адистиги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боюнча</a:t>
                      </a:r>
                      <a:r>
                        <a:rPr lang="ru-RU" sz="1200" dirty="0">
                          <a:effectLst/>
                        </a:rPr>
                        <a:t>».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1517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effectLst/>
                        </a:rPr>
                        <a:t>«Учебно-производственная </a:t>
                      </a:r>
                      <a:r>
                        <a:rPr lang="ru-RU" sz="1200" dirty="0">
                          <a:effectLst/>
                        </a:rPr>
                        <a:t>по уходу за больными в акушерстве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и</a:t>
                      </a:r>
                      <a:r>
                        <a:rPr lang="ru-RU" sz="1200" spc="-5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инфекции»</a:t>
                      </a:r>
                      <a:r>
                        <a:rPr lang="ru-RU" sz="1200" spc="-6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по специальности Сестринское </a:t>
                      </a:r>
                      <a:r>
                        <a:rPr lang="ru-RU" sz="1200" spc="-10" dirty="0">
                          <a:effectLst/>
                        </a:rPr>
                        <a:t>дело».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2-курс</a:t>
                      </a:r>
                      <a:r>
                        <a:rPr lang="ru-RU" sz="1200" spc="-5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(3-</a:t>
                      </a:r>
                      <a:r>
                        <a:rPr lang="ru-RU" sz="1200" spc="-10" dirty="0">
                          <a:effectLst/>
                        </a:rPr>
                        <a:t>семестр)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I</a:t>
                      </a:r>
                      <a:r>
                        <a:rPr lang="en-US" sz="1200">
                          <a:effectLst/>
                        </a:rPr>
                        <a:t>V</a:t>
                      </a:r>
                      <a:r>
                        <a:rPr lang="ru-RU" sz="1200">
                          <a:effectLst/>
                        </a:rPr>
                        <a:t>.</a:t>
                      </a:r>
                      <a:r>
                        <a:rPr lang="ru-RU" sz="1200" spc="10">
                          <a:effectLst/>
                        </a:rPr>
                        <a:t> </a:t>
                      </a:r>
                      <a:r>
                        <a:rPr lang="ru-RU" sz="1200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91932615"/>
                  </a:ext>
                </a:extLst>
              </a:tr>
              <a:tr h="1012083">
                <a:tc>
                  <a:txBody>
                    <a:bodyPr/>
                    <a:lstStyle/>
                    <a:p>
                      <a:pPr marL="6985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«Терапия</a:t>
                      </a:r>
                      <a:r>
                        <a:rPr lang="ru-RU" sz="1200" spc="-2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жана</a:t>
                      </a:r>
                      <a:r>
                        <a:rPr lang="ru-RU" sz="1200" spc="-20" dirty="0">
                          <a:effectLst/>
                        </a:rPr>
                        <a:t> </a:t>
                      </a:r>
                      <a:r>
                        <a:rPr lang="ru-RU" sz="1200" spc="-10" dirty="0" err="1">
                          <a:effectLst/>
                        </a:rPr>
                        <a:t>хирургияда</a:t>
                      </a:r>
                      <a:endParaRPr lang="ru-RU" sz="1200" dirty="0">
                        <a:effectLst/>
                      </a:endParaRPr>
                    </a:p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бейтаптарды</a:t>
                      </a:r>
                      <a:r>
                        <a:rPr lang="ru-RU" sz="1200" spc="-5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кароо</a:t>
                      </a:r>
                      <a:r>
                        <a:rPr lang="ru-RU" sz="1200" spc="-5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боюнча</a:t>
                      </a:r>
                      <a:r>
                        <a:rPr lang="ru-RU" sz="1200" spc="-5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окуу</a:t>
                      </a:r>
                      <a:r>
                        <a:rPr lang="ru-RU" sz="1200" dirty="0">
                          <a:effectLst/>
                        </a:rPr>
                        <a:t>- </a:t>
                      </a:r>
                      <a:r>
                        <a:rPr lang="ru-RU" sz="1200" dirty="0" err="1">
                          <a:effectLst/>
                        </a:rPr>
                        <a:t>өндүрүштүк</a:t>
                      </a:r>
                      <a:r>
                        <a:rPr lang="ru-RU" sz="1200" dirty="0">
                          <a:effectLst/>
                        </a:rPr>
                        <a:t> практика».</a:t>
                      </a:r>
                    </a:p>
                    <a:p>
                      <a:pPr marL="66675" marR="21018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</a:t>
                      </a:r>
                      <a:r>
                        <a:rPr lang="ru-RU" sz="1200" dirty="0" err="1">
                          <a:effectLst/>
                        </a:rPr>
                        <a:t>Медайымдар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иши</a:t>
                      </a:r>
                      <a:r>
                        <a:rPr lang="ru-RU" sz="1200" dirty="0">
                          <a:effectLst/>
                        </a:rPr>
                        <a:t>»</a:t>
                      </a:r>
                      <a:r>
                        <a:rPr lang="ru-RU" sz="1200" spc="-6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адистиги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spc="-10" dirty="0" err="1">
                          <a:effectLst/>
                        </a:rPr>
                        <a:t>боюнча</a:t>
                      </a:r>
                      <a:r>
                        <a:rPr lang="ru-RU" sz="1200" spc="-10" dirty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«Учебно-производственная </a:t>
                      </a:r>
                      <a:r>
                        <a:rPr lang="ru-RU" sz="1200">
                          <a:effectLst/>
                        </a:rPr>
                        <a:t>практика по уходу за</a:t>
                      </a:r>
                    </a:p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больными</a:t>
                      </a:r>
                      <a:r>
                        <a:rPr lang="ru-RU" sz="1200" spc="-1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в</a:t>
                      </a:r>
                      <a:r>
                        <a:rPr lang="ru-RU" sz="1200" spc="-15">
                          <a:effectLst/>
                        </a:rPr>
                        <a:t> </a:t>
                      </a:r>
                      <a:r>
                        <a:rPr lang="ru-RU" sz="1200" spc="-10">
                          <a:effectLst/>
                        </a:rPr>
                        <a:t>терапии,</a:t>
                      </a:r>
                      <a:endParaRPr lang="ru-RU" sz="1200">
                        <a:effectLst/>
                      </a:endParaRPr>
                    </a:p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хирургии».</a:t>
                      </a:r>
                      <a:r>
                        <a:rPr lang="ru-RU" sz="1200" spc="-2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по</a:t>
                      </a:r>
                      <a:r>
                        <a:rPr lang="ru-RU" sz="1200" spc="-10">
                          <a:effectLst/>
                        </a:rPr>
                        <a:t> специальности</a:t>
                      </a:r>
                      <a:endParaRPr lang="ru-RU" sz="1200">
                        <a:effectLst/>
                      </a:endParaRPr>
                    </a:p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«Сестринское</a:t>
                      </a:r>
                      <a:r>
                        <a:rPr lang="ru-RU" sz="1200" spc="-30">
                          <a:effectLst/>
                        </a:rPr>
                        <a:t> </a:t>
                      </a:r>
                      <a:r>
                        <a:rPr lang="ru-RU" sz="1200" spc="-10">
                          <a:effectLst/>
                        </a:rPr>
                        <a:t>дело».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2-курс</a:t>
                      </a:r>
                      <a:r>
                        <a:rPr lang="ru-RU" sz="1200" spc="-5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(4-</a:t>
                      </a:r>
                      <a:r>
                        <a:rPr lang="ru-RU" sz="1200" spc="-10" dirty="0">
                          <a:effectLst/>
                        </a:rPr>
                        <a:t>семестр)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I</a:t>
                      </a:r>
                      <a:r>
                        <a:rPr lang="en-US" sz="1200" dirty="0">
                          <a:effectLst/>
                        </a:rPr>
                        <a:t>V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r>
                        <a:rPr lang="ru-RU" sz="1200" spc="10" dirty="0">
                          <a:effectLst/>
                        </a:rPr>
                        <a:t> </a:t>
                      </a:r>
                      <a:r>
                        <a:rPr lang="ru-RU" sz="1200" spc="-10" dirty="0">
                          <a:effectLst/>
                        </a:rPr>
                        <a:t>кредит</a:t>
                      </a:r>
                      <a:endParaRPr lang="ru-RU" sz="1200" dirty="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3.жума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31914084"/>
                  </a:ext>
                </a:extLst>
              </a:tr>
              <a:tr h="1012083">
                <a:tc>
                  <a:txBody>
                    <a:bodyPr/>
                    <a:lstStyle/>
                    <a:p>
                      <a:pPr marL="6985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</a:t>
                      </a:r>
                      <a:r>
                        <a:rPr lang="ru-RU" sz="1200" dirty="0" err="1">
                          <a:effectLst/>
                        </a:rPr>
                        <a:t>Педиатриядагы</a:t>
                      </a:r>
                      <a:r>
                        <a:rPr lang="ru-RU" sz="1200" spc="-45" dirty="0">
                          <a:effectLst/>
                        </a:rPr>
                        <a:t> </a:t>
                      </a:r>
                      <a:r>
                        <a:rPr lang="ru-RU" sz="1200" spc="-10" dirty="0" err="1">
                          <a:effectLst/>
                        </a:rPr>
                        <a:t>бейтаптарды</a:t>
                      </a:r>
                      <a:endParaRPr lang="ru-RU" sz="1200" dirty="0">
                        <a:effectLst/>
                      </a:endParaRPr>
                    </a:p>
                    <a:p>
                      <a:pPr marL="66675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тейлөө</a:t>
                      </a:r>
                      <a:r>
                        <a:rPr lang="ru-RU" sz="1200" spc="-5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боюнча</a:t>
                      </a:r>
                      <a:r>
                        <a:rPr lang="ru-RU" sz="1200" spc="13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окуу-өндүрүштүк</a:t>
                      </a:r>
                      <a:r>
                        <a:rPr lang="ru-RU" sz="1200" dirty="0">
                          <a:effectLst/>
                        </a:rPr>
                        <a:t> практика » «</a:t>
                      </a:r>
                      <a:r>
                        <a:rPr lang="ru-RU" sz="1200" dirty="0" err="1">
                          <a:effectLst/>
                        </a:rPr>
                        <a:t>Медайымдар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иши</a:t>
                      </a:r>
                      <a:r>
                        <a:rPr lang="ru-RU" sz="1200" dirty="0">
                          <a:effectLst/>
                        </a:rPr>
                        <a:t>» </a:t>
                      </a:r>
                      <a:r>
                        <a:rPr lang="ru-RU" sz="1200" dirty="0" err="1">
                          <a:effectLst/>
                        </a:rPr>
                        <a:t>адистиги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боюнча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1517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effectLst/>
                        </a:rPr>
                        <a:t>«Учебно-производственная </a:t>
                      </a:r>
                      <a:r>
                        <a:rPr lang="ru-RU" sz="1200" dirty="0">
                          <a:effectLst/>
                        </a:rPr>
                        <a:t>по уходу за больными в педиатрии» по специальности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«Сестринское </a:t>
                      </a:r>
                      <a:r>
                        <a:rPr lang="ru-RU" sz="1200" spc="-10" dirty="0">
                          <a:effectLst/>
                        </a:rPr>
                        <a:t>дело».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3-курс</a:t>
                      </a:r>
                      <a:r>
                        <a:rPr lang="ru-RU" sz="1200" spc="-5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(5-</a:t>
                      </a:r>
                      <a:r>
                        <a:rPr lang="ru-RU" sz="1200" spc="-10">
                          <a:effectLst/>
                        </a:rPr>
                        <a:t>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IV.</a:t>
                      </a:r>
                      <a:r>
                        <a:rPr lang="ru-RU" sz="1200" spc="10" dirty="0">
                          <a:effectLst/>
                        </a:rPr>
                        <a:t> </a:t>
                      </a:r>
                      <a:r>
                        <a:rPr lang="ru-RU" sz="1200" spc="-10" dirty="0">
                          <a:effectLst/>
                        </a:rPr>
                        <a:t>кредит</a:t>
                      </a:r>
                      <a:endParaRPr lang="ru-RU" sz="1200" dirty="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3.жума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66704429"/>
                  </a:ext>
                </a:extLst>
              </a:tr>
              <a:tr h="1394368">
                <a:tc>
                  <a:txBody>
                    <a:bodyPr/>
                    <a:lstStyle/>
                    <a:p>
                      <a:pPr marL="6985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«Хирургия,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терапия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жана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педиатрия боюнча квалификациялык</a:t>
                      </a:r>
                    </a:p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практика»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«Медайымдар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иши» адистиги боюнча.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effectLst/>
                        </a:rPr>
                        <a:t>«</a:t>
                      </a:r>
                      <a:r>
                        <a:rPr lang="ru-RU" sz="1200" spc="-10" dirty="0" err="1">
                          <a:effectLst/>
                        </a:rPr>
                        <a:t>Предквалификационная</a:t>
                      </a:r>
                      <a:r>
                        <a:rPr lang="ru-RU" sz="1200" spc="-1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практика по хирургии,</a:t>
                      </a:r>
                    </a:p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терапии и педиатрии» по специальности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«Сестринское </a:t>
                      </a:r>
                      <a:r>
                        <a:rPr lang="ru-RU" sz="1200" spc="-10" dirty="0">
                          <a:effectLst/>
                        </a:rPr>
                        <a:t>дело».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3-курс</a:t>
                      </a:r>
                      <a:r>
                        <a:rPr lang="ru-RU" sz="1200" spc="-5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(6-</a:t>
                      </a:r>
                      <a:r>
                        <a:rPr lang="ru-RU" sz="1200" spc="-10">
                          <a:effectLst/>
                        </a:rPr>
                        <a:t>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VI.</a:t>
                      </a:r>
                      <a:r>
                        <a:rPr lang="ru-RU" sz="1200" spc="20" dirty="0">
                          <a:effectLst/>
                        </a:rPr>
                        <a:t> </a:t>
                      </a:r>
                      <a:r>
                        <a:rPr lang="ru-RU" sz="1200" spc="-10" dirty="0">
                          <a:effectLst/>
                        </a:rPr>
                        <a:t>кредит</a:t>
                      </a:r>
                      <a:endParaRPr lang="ru-RU" sz="1200" dirty="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5.жума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3492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932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4FF9AF-A6B0-4C30-B4FB-68BE3A40D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9FBDF72-E167-44A2-B4E2-7DFDED6F02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660117"/>
              </p:ext>
            </p:extLst>
          </p:nvPr>
        </p:nvGraphicFramePr>
        <p:xfrm>
          <a:off x="1" y="0"/>
          <a:ext cx="9361488" cy="592111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61523">
                  <a:extLst>
                    <a:ext uri="{9D8B030D-6E8A-4147-A177-3AD203B41FA5}">
                      <a16:colId xmlns:a16="http://schemas.microsoft.com/office/drawing/2014/main" val="823785195"/>
                    </a:ext>
                  </a:extLst>
                </a:gridCol>
                <a:gridCol w="3184727">
                  <a:extLst>
                    <a:ext uri="{9D8B030D-6E8A-4147-A177-3AD203B41FA5}">
                      <a16:colId xmlns:a16="http://schemas.microsoft.com/office/drawing/2014/main" val="3242419024"/>
                    </a:ext>
                  </a:extLst>
                </a:gridCol>
                <a:gridCol w="2582680">
                  <a:extLst>
                    <a:ext uri="{9D8B030D-6E8A-4147-A177-3AD203B41FA5}">
                      <a16:colId xmlns:a16="http://schemas.microsoft.com/office/drawing/2014/main" val="54203405"/>
                    </a:ext>
                  </a:extLst>
                </a:gridCol>
                <a:gridCol w="1765615">
                  <a:extLst>
                    <a:ext uri="{9D8B030D-6E8A-4147-A177-3AD203B41FA5}">
                      <a16:colId xmlns:a16="http://schemas.microsoft.com/office/drawing/2014/main" val="943601010"/>
                    </a:ext>
                  </a:extLst>
                </a:gridCol>
                <a:gridCol w="1266943">
                  <a:extLst>
                    <a:ext uri="{9D8B030D-6E8A-4147-A177-3AD203B41FA5}">
                      <a16:colId xmlns:a16="http://schemas.microsoft.com/office/drawing/2014/main" val="2548187197"/>
                    </a:ext>
                  </a:extLst>
                </a:gridCol>
              </a:tblGrid>
              <a:tr h="633720">
                <a:tc>
                  <a:txBody>
                    <a:bodyPr/>
                    <a:lstStyle/>
                    <a:p>
                      <a:pPr marL="136525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№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95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«Акушердик</a:t>
                      </a:r>
                      <a:r>
                        <a:rPr lang="ru-RU" sz="1200" u="sng" spc="-70">
                          <a:effectLst/>
                        </a:rPr>
                        <a:t> </a:t>
                      </a:r>
                      <a:r>
                        <a:rPr lang="ru-RU" sz="1200" u="sng" spc="-20">
                          <a:effectLst/>
                        </a:rPr>
                        <a:t>иши»</a:t>
                      </a:r>
                      <a:endParaRPr lang="ru-RU" sz="1200">
                        <a:effectLst/>
                      </a:endParaRPr>
                    </a:p>
                    <a:p>
                      <a:pPr marL="66675">
                        <a:lnSpc>
                          <a:spcPts val="195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 spc="-10">
                          <a:effectLst/>
                        </a:rPr>
                        <a:t>060102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u="sng" spc="-80">
                          <a:effectLst/>
                        </a:rPr>
                        <a:t> </a:t>
                      </a:r>
                      <a:r>
                        <a:rPr lang="ru-RU" sz="1200" u="sng">
                          <a:effectLst/>
                        </a:rPr>
                        <a:t>«Акушерское</a:t>
                      </a:r>
                      <a:r>
                        <a:rPr lang="ru-RU" sz="1200" u="sng" spc="-25">
                          <a:effectLst/>
                        </a:rPr>
                        <a:t> </a:t>
                      </a:r>
                      <a:r>
                        <a:rPr lang="ru-RU" sz="1200" u="sng" spc="-20">
                          <a:effectLst/>
                        </a:rPr>
                        <a:t>дело»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Курс: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Кол.кредит: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42812375"/>
                  </a:ext>
                </a:extLst>
              </a:tr>
              <a:tr h="1598398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indent="3048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</a:t>
                      </a:r>
                      <a:r>
                        <a:rPr lang="ru-RU" sz="1200" dirty="0" err="1">
                          <a:effectLst/>
                        </a:rPr>
                        <a:t>Төрөт</a:t>
                      </a:r>
                      <a:r>
                        <a:rPr lang="ru-RU" sz="1200" spc="-1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үйүнүн</a:t>
                      </a:r>
                      <a:r>
                        <a:rPr lang="ru-RU" sz="1200" spc="-2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медайымынын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терапевттик</a:t>
                      </a:r>
                      <a:r>
                        <a:rPr lang="ru-RU" sz="1200" spc="-2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жана</a:t>
                      </a:r>
                      <a:r>
                        <a:rPr lang="ru-RU" sz="1200" spc="-20" dirty="0">
                          <a:effectLst/>
                        </a:rPr>
                        <a:t> </a:t>
                      </a:r>
                      <a:r>
                        <a:rPr lang="ru-RU" sz="1200" spc="-10" dirty="0" err="1">
                          <a:effectLst/>
                        </a:rPr>
                        <a:t>хирургиялык</a:t>
                      </a:r>
                      <a:endParaRPr lang="ru-RU" sz="1200" dirty="0">
                        <a:effectLst/>
                      </a:endParaRPr>
                    </a:p>
                    <a:p>
                      <a:pPr marL="66675" marR="320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бейтаптарды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кароодо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баштапкы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кесиптик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көндүмдөрүн</a:t>
                      </a:r>
                      <a:r>
                        <a:rPr lang="ru-RU" sz="1200" spc="-6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алуу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үчүн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окуу-өндүрүштүк</a:t>
                      </a:r>
                      <a:r>
                        <a:rPr lang="ru-RU" sz="1200" spc="-1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практика» </a:t>
                      </a:r>
                      <a:r>
                        <a:rPr lang="ru-RU" sz="1200" dirty="0" err="1">
                          <a:effectLst/>
                        </a:rPr>
                        <a:t>адистиги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боюнча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indent="3048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effectLst/>
                        </a:rPr>
                        <a:t>«Учебно-производственная </a:t>
                      </a:r>
                      <a:r>
                        <a:rPr lang="ru-RU" sz="1200" dirty="0">
                          <a:effectLst/>
                        </a:rPr>
                        <a:t>практика для получения </a:t>
                      </a:r>
                      <a:r>
                        <a:rPr lang="ru-RU" sz="1200" spc="-10" dirty="0">
                          <a:effectLst/>
                        </a:rPr>
                        <a:t>первичных</a:t>
                      </a:r>
                      <a:endParaRPr lang="ru-RU" sz="1200" dirty="0">
                        <a:effectLst/>
                      </a:endParaRPr>
                    </a:p>
                    <a:p>
                      <a:pPr marL="67310" marR="1517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профессиональных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навыков мед сестры роддома по</a:t>
                      </a:r>
                    </a:p>
                    <a:p>
                      <a:pPr marL="67310" marR="21653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уходу за </a:t>
                      </a:r>
                      <a:r>
                        <a:rPr lang="ru-RU" sz="1200" dirty="0" err="1">
                          <a:effectLst/>
                        </a:rPr>
                        <a:t>терапвтическом</a:t>
                      </a:r>
                      <a:r>
                        <a:rPr lang="ru-RU" sz="1200" dirty="0">
                          <a:effectLst/>
                        </a:rPr>
                        <a:t> и хирургическими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больным» по специальности.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effectLst/>
                        </a:rPr>
                        <a:t>1-</a:t>
                      </a:r>
                      <a:r>
                        <a:rPr lang="ru-RU" sz="1200" spc="-20" dirty="0">
                          <a:effectLst/>
                        </a:rPr>
                        <a:t>курс</a:t>
                      </a:r>
                      <a:endParaRPr lang="ru-RU" sz="1200" dirty="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effectLst/>
                        </a:rPr>
                        <a:t>(2-семестр)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III.</a:t>
                      </a:r>
                      <a:r>
                        <a:rPr lang="ru-RU" sz="1200" u="sng" spc="10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77962345"/>
                  </a:ext>
                </a:extLst>
              </a:tr>
              <a:tr h="1355517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</a:t>
                      </a:r>
                      <a:r>
                        <a:rPr lang="ru-RU" sz="1200" dirty="0" err="1">
                          <a:effectLst/>
                        </a:rPr>
                        <a:t>Төрөт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үйүнүн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медайымынын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терапевттик</a:t>
                      </a:r>
                      <a:r>
                        <a:rPr lang="ru-RU" sz="1200" spc="-2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жана</a:t>
                      </a:r>
                      <a:r>
                        <a:rPr lang="ru-RU" sz="1200" spc="-3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хирургиялык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бейтаптарды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кароодо</a:t>
                      </a:r>
                      <a:r>
                        <a:rPr lang="ru-RU" sz="1200" spc="-6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кесиптик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көндүмдөрүн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алуу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үчүн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окуу</a:t>
                      </a:r>
                      <a:r>
                        <a:rPr lang="ru-RU" sz="1200" dirty="0">
                          <a:effectLst/>
                        </a:rPr>
                        <a:t>- </a:t>
                      </a:r>
                      <a:r>
                        <a:rPr lang="ru-RU" sz="1200" dirty="0" err="1">
                          <a:effectLst/>
                        </a:rPr>
                        <a:t>өндүрүштүк</a:t>
                      </a:r>
                      <a:r>
                        <a:rPr lang="ru-RU" sz="1200" dirty="0">
                          <a:effectLst/>
                        </a:rPr>
                        <a:t> практика».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1517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«Учебно-производственная </a:t>
                      </a:r>
                      <a:r>
                        <a:rPr lang="ru-RU" sz="1200">
                          <a:effectLst/>
                        </a:rPr>
                        <a:t>практика для получения профессиональных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навыков мед сестры роддома по</a:t>
                      </a:r>
                    </a:p>
                    <a:p>
                      <a:pPr marL="6731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уходу за терапвтическом и хирургическими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больным».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2-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(3-семестр)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III.</a:t>
                      </a:r>
                      <a:r>
                        <a:rPr lang="ru-RU" sz="1200" u="sng" spc="-15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01514485"/>
                  </a:ext>
                </a:extLst>
              </a:tr>
              <a:tr h="1331902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21018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«Жаңы төрөлгөн ымыркайларды багуу боюнча төрөт үйүнүн медайымы катары кесиптик көндүмдөрдү</a:t>
                      </a:r>
                      <a:r>
                        <a:rPr lang="ru-RU" sz="1200" spc="-4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алуу</a:t>
                      </a:r>
                      <a:r>
                        <a:rPr lang="ru-RU" sz="1200" spc="-4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үчүн</a:t>
                      </a:r>
                      <a:r>
                        <a:rPr lang="ru-RU" sz="1200" spc="-4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окуу</a:t>
                      </a:r>
                      <a:r>
                        <a:rPr lang="ru-RU" sz="1200" spc="-4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жана практикалык окуу».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151765" indent="3048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«Учебно-производственная </a:t>
                      </a:r>
                      <a:r>
                        <a:rPr lang="ru-RU" sz="1200">
                          <a:effectLst/>
                        </a:rPr>
                        <a:t>практика для получения профессиональных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навыков в качестве медсестры роддома по уходу за</a:t>
                      </a:r>
                    </a:p>
                    <a:p>
                      <a:pPr marL="67310">
                        <a:lnSpc>
                          <a:spcPts val="132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новорожденными».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2-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1016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(4-семестр)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</a:rPr>
                        <a:t>V</a:t>
                      </a:r>
                      <a:r>
                        <a:rPr lang="ru-RU" sz="1200" u="sng">
                          <a:effectLst/>
                        </a:rPr>
                        <a:t>I.</a:t>
                      </a:r>
                      <a:r>
                        <a:rPr lang="ru-RU" sz="1200" u="sng" spc="10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21151549"/>
                  </a:ext>
                </a:extLst>
              </a:tr>
              <a:tr h="582747">
                <a:tc>
                  <a:txBody>
                    <a:bodyPr/>
                    <a:lstStyle/>
                    <a:p>
                      <a:pPr marL="6985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210185">
                        <a:lnSpc>
                          <a:spcPct val="97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«Адистик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профили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боюнча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окуу жана өндүрүш практикасы».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9800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«Учебно-производственная </a:t>
                      </a:r>
                      <a:r>
                        <a:rPr lang="ru-RU" sz="1200">
                          <a:effectLst/>
                        </a:rPr>
                        <a:t>практика по профилю </a:t>
                      </a:r>
                      <a:r>
                        <a:rPr lang="ru-RU" sz="1200" spc="-10">
                          <a:effectLst/>
                        </a:rPr>
                        <a:t>специальности».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3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3-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lnSpc>
                          <a:spcPts val="133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(5-семестр)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V.</a:t>
                      </a:r>
                      <a:r>
                        <a:rPr lang="ru-RU" sz="1200" u="sng" spc="-5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62514240"/>
                  </a:ext>
                </a:extLst>
              </a:tr>
              <a:tr h="418831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21018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Квалификация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алдындагы </a:t>
                      </a:r>
                      <a:r>
                        <a:rPr lang="ru-RU" sz="1200" spc="-10">
                          <a:effectLst/>
                        </a:rPr>
                        <a:t>практика»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effectLst/>
                        </a:rPr>
                        <a:t>«</a:t>
                      </a:r>
                      <a:r>
                        <a:rPr lang="ru-RU" sz="1200" spc="-10" dirty="0" err="1">
                          <a:effectLst/>
                        </a:rPr>
                        <a:t>Предквалификационная</a:t>
                      </a:r>
                      <a:r>
                        <a:rPr lang="ru-RU" sz="1200" spc="-10" dirty="0">
                          <a:effectLst/>
                        </a:rPr>
                        <a:t> практика».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3-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(6-семестр)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</a:rPr>
                        <a:t>VI.</a:t>
                      </a:r>
                      <a:r>
                        <a:rPr lang="ru-RU" sz="1200" u="sng" spc="-5" dirty="0">
                          <a:effectLst/>
                        </a:rPr>
                        <a:t> </a:t>
                      </a:r>
                      <a:r>
                        <a:rPr lang="ru-RU" sz="1200" u="sng" spc="-10" dirty="0">
                          <a:effectLst/>
                        </a:rPr>
                        <a:t>кредит</a:t>
                      </a:r>
                      <a:endParaRPr lang="ru-RU" sz="1200" dirty="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5.жума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495868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609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335ABC-12EF-43C1-8A1A-65BFC02BE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5C8108A-4A1C-4ECE-9BD4-37A85A3913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220047"/>
              </p:ext>
            </p:extLst>
          </p:nvPr>
        </p:nvGraphicFramePr>
        <p:xfrm>
          <a:off x="0" y="0"/>
          <a:ext cx="9361488" cy="58986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61757">
                  <a:extLst>
                    <a:ext uri="{9D8B030D-6E8A-4147-A177-3AD203B41FA5}">
                      <a16:colId xmlns:a16="http://schemas.microsoft.com/office/drawing/2014/main" val="3863738404"/>
                    </a:ext>
                  </a:extLst>
                </a:gridCol>
                <a:gridCol w="3184679">
                  <a:extLst>
                    <a:ext uri="{9D8B030D-6E8A-4147-A177-3AD203B41FA5}">
                      <a16:colId xmlns:a16="http://schemas.microsoft.com/office/drawing/2014/main" val="1010004155"/>
                    </a:ext>
                  </a:extLst>
                </a:gridCol>
                <a:gridCol w="2582738">
                  <a:extLst>
                    <a:ext uri="{9D8B030D-6E8A-4147-A177-3AD203B41FA5}">
                      <a16:colId xmlns:a16="http://schemas.microsoft.com/office/drawing/2014/main" val="3597103083"/>
                    </a:ext>
                  </a:extLst>
                </a:gridCol>
                <a:gridCol w="1765641">
                  <a:extLst>
                    <a:ext uri="{9D8B030D-6E8A-4147-A177-3AD203B41FA5}">
                      <a16:colId xmlns:a16="http://schemas.microsoft.com/office/drawing/2014/main" val="391656301"/>
                    </a:ext>
                  </a:extLst>
                </a:gridCol>
                <a:gridCol w="1266673">
                  <a:extLst>
                    <a:ext uri="{9D8B030D-6E8A-4147-A177-3AD203B41FA5}">
                      <a16:colId xmlns:a16="http://schemas.microsoft.com/office/drawing/2014/main" val="454588398"/>
                    </a:ext>
                  </a:extLst>
                </a:gridCol>
              </a:tblGrid>
              <a:tr h="972571">
                <a:tc>
                  <a:txBody>
                    <a:bodyPr/>
                    <a:lstStyle/>
                    <a:p>
                      <a:pPr marL="13652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№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69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 spc="-10">
                          <a:effectLst/>
                        </a:rPr>
                        <a:t>Ортопедиялык</a:t>
                      </a:r>
                      <a:r>
                        <a:rPr lang="ru-RU" sz="1200" u="sng" spc="25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стоматология</a:t>
                      </a:r>
                      <a:endParaRPr lang="ru-RU" sz="1200">
                        <a:effectLst/>
                      </a:endParaRPr>
                    </a:p>
                    <a:p>
                      <a:pPr marL="66675">
                        <a:lnSpc>
                          <a:spcPts val="170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060106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indent="3937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«Стоматология ортопедическая»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Курс: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Кол.кредит: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49651192"/>
                  </a:ext>
                </a:extLst>
              </a:tr>
              <a:tr h="1298505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indent="3048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</a:t>
                      </a:r>
                      <a:r>
                        <a:rPr lang="ru-RU" sz="1200" dirty="0" err="1">
                          <a:effectLst/>
                        </a:rPr>
                        <a:t>Ортопедиялык</a:t>
                      </a:r>
                      <a:r>
                        <a:rPr lang="ru-RU" sz="1200" dirty="0">
                          <a:effectLst/>
                        </a:rPr>
                        <a:t> стоматология» </a:t>
                      </a:r>
                      <a:r>
                        <a:rPr lang="ru-RU" sz="1200" dirty="0" err="1">
                          <a:effectLst/>
                        </a:rPr>
                        <a:t>адистиги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боюнча</a:t>
                      </a:r>
                      <a:r>
                        <a:rPr lang="ru-RU" sz="1200" spc="-6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баштапкы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кесиптик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көндүмдөрдү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алуу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үчүн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окуу</a:t>
                      </a:r>
                      <a:r>
                        <a:rPr lang="ru-RU" sz="1200" dirty="0">
                          <a:effectLst/>
                        </a:rPr>
                        <a:t>-</a:t>
                      </a:r>
                    </a:p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өндүрүштүк</a:t>
                      </a:r>
                      <a:r>
                        <a:rPr lang="ru-RU" sz="1200" spc="-35" dirty="0">
                          <a:effectLst/>
                        </a:rPr>
                        <a:t> </a:t>
                      </a:r>
                      <a:r>
                        <a:rPr lang="ru-RU" sz="1200" spc="-10" dirty="0">
                          <a:effectLst/>
                        </a:rPr>
                        <a:t>практика.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indent="3048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«Учебно-производственная </a:t>
                      </a:r>
                      <a:r>
                        <a:rPr lang="ru-RU" sz="1200">
                          <a:effectLst/>
                        </a:rPr>
                        <a:t>практика</a:t>
                      </a:r>
                      <a:r>
                        <a:rPr lang="ru-RU" sz="1200" spc="40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для получения </a:t>
                      </a:r>
                      <a:r>
                        <a:rPr lang="ru-RU" sz="1200" spc="-10">
                          <a:effectLst/>
                        </a:rPr>
                        <a:t>первичных</a:t>
                      </a:r>
                      <a:endParaRPr lang="ru-RU" sz="1200">
                        <a:effectLst/>
                      </a:endParaRPr>
                    </a:p>
                    <a:p>
                      <a:pPr marL="67310" marR="1517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профессиональных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навыков по специальности»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1-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(2-семестр)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III.</a:t>
                      </a:r>
                      <a:r>
                        <a:rPr lang="ru-RU" sz="1200" u="sng" spc="10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66748636"/>
                  </a:ext>
                </a:extLst>
              </a:tr>
              <a:tr h="1008404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Адистик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профили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боюнча</a:t>
                      </a:r>
                      <a:r>
                        <a:rPr lang="ru-RU" sz="1200" spc="-5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окуу- өндүрүштүк практика</a:t>
                      </a:r>
                    </a:p>
                    <a:p>
                      <a:pPr marL="66675" marR="42989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«Ортопедиялык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стоматология» адистиги боюнча.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Учебно-производственная </a:t>
                      </a:r>
                      <a:r>
                        <a:rPr lang="ru-RU" sz="1200">
                          <a:effectLst/>
                        </a:rPr>
                        <a:t>практика по профилю</a:t>
                      </a:r>
                    </a:p>
                    <a:p>
                      <a:pPr marL="67310">
                        <a:lnSpc>
                          <a:spcPts val="1205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специальности</a:t>
                      </a:r>
                      <a:endParaRPr lang="ru-RU" sz="1200">
                        <a:effectLst/>
                      </a:endParaRPr>
                    </a:p>
                    <a:p>
                      <a:pPr marL="67310" marR="76454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2-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(3-семестр)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III.</a:t>
                      </a:r>
                      <a:r>
                        <a:rPr lang="ru-RU" sz="1200" u="sng" spc="-15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68297876"/>
                  </a:ext>
                </a:extLst>
              </a:tr>
              <a:tr h="886930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Алынбоочу жана алынуучу протездерди жасоонун техникасы боюнча</a:t>
                      </a:r>
                      <a:r>
                        <a:rPr lang="ru-RU" sz="1200" spc="37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окуу-өндүрүштүк</a:t>
                      </a:r>
                      <a:r>
                        <a:rPr lang="ru-RU" sz="1200" spc="-4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практика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9398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УПП</a:t>
                      </a:r>
                      <a:r>
                        <a:rPr lang="ru-RU" sz="1200" spc="-4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по</a:t>
                      </a:r>
                      <a:r>
                        <a:rPr lang="ru-RU" sz="1200" spc="-7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технике</a:t>
                      </a:r>
                      <a:r>
                        <a:rPr lang="ru-RU" sz="1200" spc="-5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изготовления несъмных и съемных протезов </a:t>
                      </a:r>
                    </a:p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2-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1016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(4-семестр)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</a:rPr>
                        <a:t>V</a:t>
                      </a:r>
                      <a:r>
                        <a:rPr lang="ru-RU" sz="1200" u="sng">
                          <a:effectLst/>
                        </a:rPr>
                        <a:t>I.</a:t>
                      </a:r>
                      <a:r>
                        <a:rPr lang="ru-RU" sz="1200" u="sng" spc="-15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01568279"/>
                  </a:ext>
                </a:extLst>
              </a:tr>
              <a:tr h="1154872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10858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«Ортодонтиялык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приборлорду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жана жаак-бет протездерин жасоо</a:t>
                      </a:r>
                    </a:p>
                    <a:p>
                      <a:pPr marL="66675">
                        <a:lnSpc>
                          <a:spcPct val="9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технологиясына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окутуу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жана </a:t>
                      </a:r>
                      <a:r>
                        <a:rPr lang="ru-RU" sz="1200" spc="-10">
                          <a:effectLst/>
                        </a:rPr>
                        <a:t>өндүрүш».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209550" algn="just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effectLst/>
                        </a:rPr>
                        <a:t>«Учебно-производственная </a:t>
                      </a:r>
                      <a:r>
                        <a:rPr lang="ru-RU" sz="1200" dirty="0">
                          <a:effectLst/>
                        </a:rPr>
                        <a:t>по технике изготовления</a:t>
                      </a:r>
                    </a:p>
                    <a:p>
                      <a:pPr marL="67310" marR="75565" algn="just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ортодонтических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аппаратов</a:t>
                      </a:r>
                      <a:r>
                        <a:rPr lang="ru-RU" sz="1200" spc="-6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и челюстно-лицевых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протезов» по</a:t>
                      </a:r>
                      <a:r>
                        <a:rPr lang="ru-RU" sz="1200" spc="20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специальности</a:t>
                      </a:r>
                    </a:p>
                    <a:p>
                      <a:pPr marL="6731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3-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(5-семестр)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III.</a:t>
                      </a:r>
                      <a:r>
                        <a:rPr lang="ru-RU" sz="1200" u="sng" spc="-15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34227099"/>
                  </a:ext>
                </a:extLst>
              </a:tr>
              <a:tr h="577348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21018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Квалификация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алдындагы </a:t>
                      </a:r>
                      <a:r>
                        <a:rPr lang="ru-RU" sz="1200" spc="-10">
                          <a:effectLst/>
                        </a:rPr>
                        <a:t>практика»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«Предквалификационная практика».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3-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(6-семестр)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</a:rPr>
                        <a:t>VII.</a:t>
                      </a:r>
                      <a:r>
                        <a:rPr lang="ru-RU" sz="1200" u="sng" spc="-5" dirty="0">
                          <a:effectLst/>
                        </a:rPr>
                        <a:t> </a:t>
                      </a:r>
                      <a:r>
                        <a:rPr lang="ru-RU" sz="1200" u="sng" spc="-10" dirty="0">
                          <a:effectLst/>
                        </a:rPr>
                        <a:t>кредит</a:t>
                      </a:r>
                      <a:endParaRPr lang="ru-RU" sz="1200" dirty="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7.жума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92597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1618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E6C2DA-D074-478B-B9BD-72C8325E9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C4D9913-0F46-47AD-9C39-58349DA20E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5070686"/>
              </p:ext>
            </p:extLst>
          </p:nvPr>
        </p:nvGraphicFramePr>
        <p:xfrm>
          <a:off x="1" y="0"/>
          <a:ext cx="9361486" cy="614458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62140">
                  <a:extLst>
                    <a:ext uri="{9D8B030D-6E8A-4147-A177-3AD203B41FA5}">
                      <a16:colId xmlns:a16="http://schemas.microsoft.com/office/drawing/2014/main" val="241476778"/>
                    </a:ext>
                  </a:extLst>
                </a:gridCol>
                <a:gridCol w="3184622">
                  <a:extLst>
                    <a:ext uri="{9D8B030D-6E8A-4147-A177-3AD203B41FA5}">
                      <a16:colId xmlns:a16="http://schemas.microsoft.com/office/drawing/2014/main" val="1877859629"/>
                    </a:ext>
                  </a:extLst>
                </a:gridCol>
                <a:gridCol w="2582507">
                  <a:extLst>
                    <a:ext uri="{9D8B030D-6E8A-4147-A177-3AD203B41FA5}">
                      <a16:colId xmlns:a16="http://schemas.microsoft.com/office/drawing/2014/main" val="3867993058"/>
                    </a:ext>
                  </a:extLst>
                </a:gridCol>
                <a:gridCol w="1766365">
                  <a:extLst>
                    <a:ext uri="{9D8B030D-6E8A-4147-A177-3AD203B41FA5}">
                      <a16:colId xmlns:a16="http://schemas.microsoft.com/office/drawing/2014/main" val="1809284996"/>
                    </a:ext>
                  </a:extLst>
                </a:gridCol>
                <a:gridCol w="1265852">
                  <a:extLst>
                    <a:ext uri="{9D8B030D-6E8A-4147-A177-3AD203B41FA5}">
                      <a16:colId xmlns:a16="http://schemas.microsoft.com/office/drawing/2014/main" val="4033738515"/>
                    </a:ext>
                  </a:extLst>
                </a:gridCol>
              </a:tblGrid>
              <a:tr h="579795">
                <a:tc>
                  <a:txBody>
                    <a:bodyPr/>
                    <a:lstStyle/>
                    <a:p>
                      <a:pPr marL="136525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№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u="sng" spc="-10">
                          <a:effectLst/>
                        </a:rPr>
                        <a:t>«Профилактикалык</a:t>
                      </a:r>
                      <a:r>
                        <a:rPr lang="ru-RU" sz="1200" spc="-10">
                          <a:effectLst/>
                        </a:rPr>
                        <a:t> </a:t>
                      </a:r>
                      <a:r>
                        <a:rPr lang="ru-RU" sz="1200" u="sng">
                          <a:effectLst/>
                        </a:rPr>
                        <a:t>стоматология»</a:t>
                      </a:r>
                      <a:r>
                        <a:rPr lang="ru-RU" sz="1200" spc="400">
                          <a:effectLst/>
                        </a:rPr>
                        <a:t> </a:t>
                      </a:r>
                      <a:r>
                        <a:rPr lang="ru-RU" sz="1200" u="sng">
                          <a:effectLst/>
                        </a:rPr>
                        <a:t>060107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indent="3937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«Профилактическая </a:t>
                      </a:r>
                      <a:r>
                        <a:rPr lang="ru-RU" sz="1200" u="sng" spc="-10">
                          <a:effectLst/>
                        </a:rPr>
                        <a:t>стоматология</a:t>
                      </a:r>
                      <a:r>
                        <a:rPr lang="ru-RU" sz="1200" spc="-10">
                          <a:effectLst/>
                        </a:rPr>
                        <a:t>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Курс: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Кол.кредит: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90221981"/>
                  </a:ext>
                </a:extLst>
              </a:tr>
              <a:tr h="1409627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indent="3048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«Стоматологиялык профилактика» адистиги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боюнча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баштапкы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кесиптик көндүмдөрдү алуу үчүн окуу-</a:t>
                      </a:r>
                    </a:p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өндүрүштүк</a:t>
                      </a:r>
                      <a:r>
                        <a:rPr lang="ru-RU" sz="1200" spc="-35">
                          <a:effectLst/>
                        </a:rPr>
                        <a:t> </a:t>
                      </a:r>
                      <a:r>
                        <a:rPr lang="ru-RU" sz="1200" spc="-10">
                          <a:effectLst/>
                        </a:rPr>
                        <a:t>практика.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indent="3048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«Учебно-производственная </a:t>
                      </a:r>
                      <a:r>
                        <a:rPr lang="ru-RU" sz="1200">
                          <a:effectLst/>
                        </a:rPr>
                        <a:t>практика</a:t>
                      </a:r>
                      <a:r>
                        <a:rPr lang="ru-RU" sz="1200" spc="40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для получения </a:t>
                      </a:r>
                      <a:r>
                        <a:rPr lang="ru-RU" sz="1200" spc="-10">
                          <a:effectLst/>
                        </a:rPr>
                        <a:t>первичных</a:t>
                      </a:r>
                      <a:endParaRPr lang="ru-RU" sz="1200">
                        <a:effectLst/>
                      </a:endParaRPr>
                    </a:p>
                    <a:p>
                      <a:pPr marL="67310" marR="1517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профессиональных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навыков по специальности</a:t>
                      </a:r>
                    </a:p>
                    <a:p>
                      <a:pPr marL="67310">
                        <a:lnSpc>
                          <a:spcPct val="97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«Стоматологическая профилактика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b="1" u="sng" spc="-10" dirty="0">
                          <a:solidFill>
                            <a:srgbClr val="FF0000"/>
                          </a:solidFill>
                          <a:effectLst/>
                        </a:rPr>
                        <a:t>1-</a:t>
                      </a:r>
                      <a:r>
                        <a:rPr lang="ru-RU" sz="1200" b="1" u="sng" spc="-20" dirty="0">
                          <a:solidFill>
                            <a:srgbClr val="FF0000"/>
                          </a:solidFill>
                          <a:effectLst/>
                        </a:rPr>
                        <a:t>курс</a:t>
                      </a:r>
                      <a:endParaRPr lang="ru-RU" sz="1200" b="1" u="sng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b="1" u="sng" spc="-10" dirty="0">
                          <a:solidFill>
                            <a:srgbClr val="FF0000"/>
                          </a:solidFill>
                          <a:effectLst/>
                        </a:rPr>
                        <a:t>(2-семестр)</a:t>
                      </a:r>
                      <a:endParaRPr lang="ru-RU" sz="1200" b="1" u="sng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effectLst/>
                        </a:rPr>
                        <a:t>V</a:t>
                      </a:r>
                      <a:r>
                        <a:rPr lang="ru-RU" sz="1200" u="sng" dirty="0">
                          <a:effectLst/>
                        </a:rPr>
                        <a:t>.</a:t>
                      </a:r>
                      <a:r>
                        <a:rPr lang="ru-RU" sz="1200" u="sng" spc="-15" dirty="0">
                          <a:effectLst/>
                        </a:rPr>
                        <a:t> </a:t>
                      </a:r>
                      <a:r>
                        <a:rPr lang="ru-RU" sz="1200" u="sng" spc="-10" dirty="0">
                          <a:effectLst/>
                        </a:rPr>
                        <a:t>кредит</a:t>
                      </a:r>
                      <a:endParaRPr lang="ru-RU" sz="1200" dirty="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3.жума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73016175"/>
                  </a:ext>
                </a:extLst>
              </a:tr>
              <a:tr h="1062509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21018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«Профилактикалык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стоматология» адистиги Ооздун гигиенасы</a:t>
                      </a:r>
                    </a:p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(санитариясы)</a:t>
                      </a:r>
                      <a:r>
                        <a:rPr lang="ru-RU" sz="1200" spc="38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боюнча</a:t>
                      </a:r>
                      <a:r>
                        <a:rPr lang="ru-RU" sz="1200" spc="-3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окуу</a:t>
                      </a:r>
                      <a:r>
                        <a:rPr lang="ru-RU" sz="1200" spc="-2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жана өндүрүштүк практика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151765">
                        <a:spcBef>
                          <a:spcPts val="84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effectLst/>
                        </a:rPr>
                        <a:t>Учебно-производственная </a:t>
                      </a:r>
                      <a:r>
                        <a:rPr lang="ru-RU" sz="1200" dirty="0">
                          <a:effectLst/>
                        </a:rPr>
                        <a:t>практика по санации полости рта</a:t>
                      </a:r>
                    </a:p>
                    <a:p>
                      <a:pPr marL="67310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 dirty="0">
                          <a:effectLst/>
                        </a:rPr>
                        <a:t>«Стоматологическая профилактика».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2-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(3-семестр)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</a:t>
                      </a:r>
                      <a:r>
                        <a:rPr lang="en-US" sz="1200" u="sng">
                          <a:effectLst/>
                        </a:rPr>
                        <a:t>V</a:t>
                      </a:r>
                      <a:r>
                        <a:rPr lang="ru-RU" sz="1200" u="sng">
                          <a:effectLst/>
                        </a:rPr>
                        <a:t>.</a:t>
                      </a:r>
                      <a:r>
                        <a:rPr lang="ru-RU" sz="1200" u="sng" spc="-15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96727877"/>
                  </a:ext>
                </a:extLst>
              </a:tr>
              <a:tr h="708339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</a:t>
                      </a:r>
                      <a:r>
                        <a:rPr lang="ru-RU" sz="1200" spc="-4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Адистик</a:t>
                      </a:r>
                      <a:r>
                        <a:rPr lang="ru-RU" sz="1200" spc="-4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профили</a:t>
                      </a:r>
                      <a:r>
                        <a:rPr lang="ru-RU" sz="1200" spc="-4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боюнча</a:t>
                      </a:r>
                      <a:r>
                        <a:rPr lang="ru-RU" sz="1200" spc="-3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окуу- өндүрүштүк практика</a:t>
                      </a:r>
                    </a:p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«Стоматологиялык</a:t>
                      </a:r>
                      <a:r>
                        <a:rPr lang="ru-RU" sz="1200" spc="90">
                          <a:effectLst/>
                        </a:rPr>
                        <a:t> </a:t>
                      </a:r>
                      <a:r>
                        <a:rPr lang="ru-RU" sz="1200" spc="-10">
                          <a:effectLst/>
                        </a:rPr>
                        <a:t>профилактика».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indent="66675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Учебно-производственная </a:t>
                      </a:r>
                      <a:r>
                        <a:rPr lang="ru-RU" sz="1200">
                          <a:effectLst/>
                        </a:rPr>
                        <a:t>практика по профилю </a:t>
                      </a:r>
                      <a:r>
                        <a:rPr lang="ru-RU" sz="1200" spc="-10">
                          <a:effectLst/>
                        </a:rPr>
                        <a:t>специальности</a:t>
                      </a:r>
                      <a:endParaRPr lang="ru-RU" sz="1200">
                        <a:effectLst/>
                      </a:endParaRPr>
                    </a:p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2-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1016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(4-семестр)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III.</a:t>
                      </a:r>
                      <a:r>
                        <a:rPr lang="ru-RU" sz="1200" u="sng" spc="-15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09660925"/>
                  </a:ext>
                </a:extLst>
              </a:tr>
              <a:tr h="1416678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20891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«Профилактикалык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стоматология» адистиги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боюнча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стоматологиялык оорулардын алдын алуу боюнча окуу-өндүрүштүк</a:t>
                      </a:r>
                      <a:r>
                        <a:rPr lang="ru-RU" sz="1200" spc="-1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практика.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1517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Учебно-производственная </a:t>
                      </a:r>
                      <a:r>
                        <a:rPr lang="ru-RU" sz="1200">
                          <a:effectLst/>
                        </a:rPr>
                        <a:t>практика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по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профилактике </a:t>
                      </a:r>
                      <a:r>
                        <a:rPr lang="ru-RU" sz="1200" spc="-10">
                          <a:effectLst/>
                        </a:rPr>
                        <a:t>стоматологических </a:t>
                      </a:r>
                      <a:r>
                        <a:rPr lang="ru-RU" sz="1200">
                          <a:effectLst/>
                        </a:rPr>
                        <a:t>заболеваний по </a:t>
                      </a:r>
                      <a:r>
                        <a:rPr lang="ru-RU" sz="1200" spc="-10">
                          <a:effectLst/>
                        </a:rPr>
                        <a:t>специальности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3-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(5-семестр)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III.</a:t>
                      </a:r>
                      <a:r>
                        <a:rPr lang="ru-RU" sz="1200" u="sng" spc="-15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12555538"/>
                  </a:ext>
                </a:extLst>
              </a:tr>
              <a:tr h="944452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20828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«Стоматологиялык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профилактика» адистиги боюнча квалификацияга чейинки</a:t>
                      </a:r>
                      <a:r>
                        <a:rPr lang="ru-RU" sz="1200" spc="-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практика.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Предквалификационная </a:t>
                      </a:r>
                      <a:r>
                        <a:rPr lang="ru-RU" sz="1200">
                          <a:effectLst/>
                        </a:rPr>
                        <a:t>практика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по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специальности</a:t>
                      </a:r>
                    </a:p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«Стоматологическая профилактика».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3-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(6-семестр)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</a:rPr>
                        <a:t>VI.</a:t>
                      </a:r>
                      <a:r>
                        <a:rPr lang="ru-RU" sz="1200" u="sng" spc="-5" dirty="0">
                          <a:effectLst/>
                        </a:rPr>
                        <a:t> </a:t>
                      </a:r>
                      <a:r>
                        <a:rPr lang="ru-RU" sz="1200" u="sng" spc="-10" dirty="0">
                          <a:effectLst/>
                        </a:rPr>
                        <a:t>кредит</a:t>
                      </a:r>
                      <a:endParaRPr lang="ru-RU" sz="1200" dirty="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5.жума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9701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6690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F3847E-6F24-4575-8B27-EA4A874D5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877ABBA-F862-46DF-918B-A1C0937B3D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3285545"/>
              </p:ext>
            </p:extLst>
          </p:nvPr>
        </p:nvGraphicFramePr>
        <p:xfrm>
          <a:off x="0" y="0"/>
          <a:ext cx="9361489" cy="6121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61342">
                  <a:extLst>
                    <a:ext uri="{9D8B030D-6E8A-4147-A177-3AD203B41FA5}">
                      <a16:colId xmlns:a16="http://schemas.microsoft.com/office/drawing/2014/main" val="1874109115"/>
                    </a:ext>
                  </a:extLst>
                </a:gridCol>
                <a:gridCol w="3185083">
                  <a:extLst>
                    <a:ext uri="{9D8B030D-6E8A-4147-A177-3AD203B41FA5}">
                      <a16:colId xmlns:a16="http://schemas.microsoft.com/office/drawing/2014/main" val="2978041855"/>
                    </a:ext>
                  </a:extLst>
                </a:gridCol>
                <a:gridCol w="2582995">
                  <a:extLst>
                    <a:ext uri="{9D8B030D-6E8A-4147-A177-3AD203B41FA5}">
                      <a16:colId xmlns:a16="http://schemas.microsoft.com/office/drawing/2014/main" val="411167554"/>
                    </a:ext>
                  </a:extLst>
                </a:gridCol>
                <a:gridCol w="1765518">
                  <a:extLst>
                    <a:ext uri="{9D8B030D-6E8A-4147-A177-3AD203B41FA5}">
                      <a16:colId xmlns:a16="http://schemas.microsoft.com/office/drawing/2014/main" val="1454464119"/>
                    </a:ext>
                  </a:extLst>
                </a:gridCol>
                <a:gridCol w="1266551">
                  <a:extLst>
                    <a:ext uri="{9D8B030D-6E8A-4147-A177-3AD203B41FA5}">
                      <a16:colId xmlns:a16="http://schemas.microsoft.com/office/drawing/2014/main" val="3532998452"/>
                    </a:ext>
                  </a:extLst>
                </a:gridCol>
              </a:tblGrid>
              <a:tr h="579938">
                <a:tc>
                  <a:txBody>
                    <a:bodyPr/>
                    <a:lstStyle/>
                    <a:p>
                      <a:pPr marL="136525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№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u="sng" spc="-10">
                          <a:effectLst/>
                        </a:rPr>
                        <a:t>«Лабораториялык</a:t>
                      </a:r>
                      <a:r>
                        <a:rPr lang="ru-RU" sz="1200" spc="-10">
                          <a:effectLst/>
                        </a:rPr>
                        <a:t> </a:t>
                      </a:r>
                      <a:r>
                        <a:rPr lang="ru-RU" sz="1200" u="sng">
                          <a:effectLst/>
                        </a:rPr>
                        <a:t>диагностика»</a:t>
                      </a:r>
                      <a:r>
                        <a:rPr lang="ru-RU" sz="1200" spc="400">
                          <a:effectLst/>
                        </a:rPr>
                        <a:t> </a:t>
                      </a:r>
                      <a:r>
                        <a:rPr lang="ru-RU" sz="1200" u="sng">
                          <a:effectLst/>
                        </a:rPr>
                        <a:t>060110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indent="3937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«Лабораторная диагностика»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Курс: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Кол.кредит: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27577831"/>
                  </a:ext>
                </a:extLst>
              </a:tr>
              <a:tr h="1294106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Санитардык-гигиеналык </a:t>
                      </a:r>
                      <a:r>
                        <a:rPr lang="ru-RU" sz="1200">
                          <a:effectLst/>
                        </a:rPr>
                        <a:t>лабораторияда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баштапкы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кесиптик көндүмдөрдү алуу үчүн</a:t>
                      </a:r>
                      <a:r>
                        <a:rPr lang="ru-RU" sz="1200" spc="20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окуу- өндүрүштүк практика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276225">
                        <a:lnSpc>
                          <a:spcPct val="98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Практика для получения первичных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проф-х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навыков </a:t>
                      </a:r>
                      <a:r>
                        <a:rPr lang="ru-RU" sz="1200" spc="-10">
                          <a:effectLst/>
                        </a:rPr>
                        <a:t>санитарно-гигиенической лаборатории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1-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(2-семестр)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III.</a:t>
                      </a:r>
                      <a:r>
                        <a:rPr lang="ru-RU" sz="1200" u="sng" spc="10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48426607"/>
                  </a:ext>
                </a:extLst>
              </a:tr>
              <a:tr h="1200639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21018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Клиникалык диагностикалык лабораторияда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лаборант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катары окуу</a:t>
                      </a:r>
                      <a:r>
                        <a:rPr lang="ru-RU" sz="1200" spc="-3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жана</a:t>
                      </a:r>
                      <a:r>
                        <a:rPr lang="ru-RU" sz="1200" spc="-3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өндүрүштүк</a:t>
                      </a:r>
                      <a:r>
                        <a:rPr lang="ru-RU" sz="1200" spc="-15">
                          <a:effectLst/>
                        </a:rPr>
                        <a:t> </a:t>
                      </a:r>
                      <a:r>
                        <a:rPr lang="ru-RU" sz="1200" spc="-10">
                          <a:effectLst/>
                        </a:rPr>
                        <a:t>практика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14541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Учебно-производственная в качестве помощника лаборанта в клинико- диагностической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лаборатории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2-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(3-семестр)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III.</a:t>
                      </a:r>
                      <a:r>
                        <a:rPr lang="ru-RU" sz="1200" u="sng" spc="10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5609773"/>
                  </a:ext>
                </a:extLst>
              </a:tr>
              <a:tr h="960511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10858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Гистологиялык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жана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патологиялык- анатомиялык лабораторияда лаборант</a:t>
                      </a:r>
                      <a:r>
                        <a:rPr lang="ru-RU" sz="1200" spc="20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катары окуу жана</a:t>
                      </a:r>
                    </a:p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өндүрүштүк</a:t>
                      </a:r>
                      <a:r>
                        <a:rPr lang="ru-RU" sz="1200" spc="-30">
                          <a:effectLst/>
                        </a:rPr>
                        <a:t> </a:t>
                      </a:r>
                      <a:r>
                        <a:rPr lang="ru-RU" sz="1200" spc="-10">
                          <a:effectLst/>
                        </a:rPr>
                        <a:t>практика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9398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УПП в качестве помощника лаборанта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в</a:t>
                      </a:r>
                      <a:r>
                        <a:rPr lang="ru-RU" sz="1200" spc="-5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гистологической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и патолого-анатомической лаб-х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16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2-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1016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(4-семестр)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</a:rPr>
                        <a:t>V</a:t>
                      </a:r>
                      <a:r>
                        <a:rPr lang="ru-RU" sz="1200" u="sng">
                          <a:effectLst/>
                        </a:rPr>
                        <a:t>I.</a:t>
                      </a:r>
                      <a:r>
                        <a:rPr lang="ru-RU" sz="1200" u="sng" spc="-15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64608374"/>
                  </a:ext>
                </a:extLst>
              </a:tr>
              <a:tr h="1200639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 marR="21018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Бактериологиялык, клиникалык жана санитардык гигиеналык лабораторияда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лаборант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катары окуу</a:t>
                      </a:r>
                      <a:r>
                        <a:rPr lang="ru-RU" sz="1200" spc="-3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жана</a:t>
                      </a:r>
                      <a:r>
                        <a:rPr lang="ru-RU" sz="1200" spc="-3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өндүрүштүк</a:t>
                      </a:r>
                      <a:r>
                        <a:rPr lang="ru-RU" sz="1200" spc="-15">
                          <a:effectLst/>
                        </a:rPr>
                        <a:t> </a:t>
                      </a:r>
                      <a:r>
                        <a:rPr lang="ru-RU" sz="1200" spc="-10">
                          <a:effectLst/>
                        </a:rPr>
                        <a:t>практика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15176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УПП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в</a:t>
                      </a:r>
                      <a:r>
                        <a:rPr lang="ru-RU" sz="1200" spc="-6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качестве</a:t>
                      </a:r>
                      <a:r>
                        <a:rPr lang="ru-RU" sz="1200" spc="-65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помощника лаборанта в </a:t>
                      </a:r>
                      <a:r>
                        <a:rPr lang="ru-RU" sz="1200" spc="-10" dirty="0">
                          <a:effectLst/>
                        </a:rPr>
                        <a:t>бактериологической, </a:t>
                      </a:r>
                      <a:r>
                        <a:rPr lang="ru-RU" sz="1200" dirty="0">
                          <a:effectLst/>
                        </a:rPr>
                        <a:t>клинической и </a:t>
                      </a:r>
                      <a:r>
                        <a:rPr lang="ru-RU" sz="1200" dirty="0" err="1">
                          <a:effectLst/>
                        </a:rPr>
                        <a:t>сан.гигиенической</a:t>
                      </a:r>
                      <a:r>
                        <a:rPr lang="ru-RU" sz="1200" dirty="0">
                          <a:effectLst/>
                        </a:rPr>
                        <a:t> </a:t>
                      </a:r>
                      <a:r>
                        <a:rPr lang="ru-RU" sz="1200" dirty="0" err="1">
                          <a:effectLst/>
                        </a:rPr>
                        <a:t>лаб</a:t>
                      </a:r>
                      <a:r>
                        <a:rPr lang="ru-RU" sz="1200" dirty="0">
                          <a:effectLst/>
                        </a:rPr>
                        <a:t>-х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3-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(5-семестр)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>
                          <a:effectLst/>
                        </a:rPr>
                        <a:t>V.</a:t>
                      </a:r>
                      <a:r>
                        <a:rPr lang="ru-RU" sz="1200" u="sng" spc="-5">
                          <a:effectLst/>
                        </a:rPr>
                        <a:t> </a:t>
                      </a:r>
                      <a:r>
                        <a:rPr lang="ru-RU" sz="1200" u="sng" spc="-10">
                          <a:effectLst/>
                        </a:rPr>
                        <a:t>кредит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4.жума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40225004"/>
                  </a:ext>
                </a:extLst>
              </a:tr>
              <a:tr h="885567">
                <a:tc>
                  <a:txBody>
                    <a:bodyPr/>
                    <a:lstStyle/>
                    <a:p>
                      <a:pPr marL="69850">
                        <a:lnSpc>
                          <a:spcPts val="182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5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667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«Лабораториялык диагностика» адистиги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боюнча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квалификацияга чейинки</a:t>
                      </a:r>
                      <a:r>
                        <a:rPr lang="ru-RU" sz="1200" spc="-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практика.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Предквалификационная </a:t>
                      </a:r>
                      <a:r>
                        <a:rPr lang="ru-RU" sz="1200">
                          <a:effectLst/>
                        </a:rPr>
                        <a:t>практика</a:t>
                      </a:r>
                      <a:r>
                        <a:rPr lang="ru-RU" sz="1200" spc="-65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по</a:t>
                      </a:r>
                      <a:r>
                        <a:rPr lang="ru-RU" sz="1200" spc="-60">
                          <a:effectLst/>
                        </a:rPr>
                        <a:t> </a:t>
                      </a:r>
                      <a:r>
                        <a:rPr lang="ru-RU" sz="1200">
                          <a:effectLst/>
                        </a:rPr>
                        <a:t>специальности</a:t>
                      </a:r>
                    </a:p>
                    <a:p>
                      <a:pPr marL="6731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«Лабораторная</a:t>
                      </a:r>
                      <a:r>
                        <a:rPr lang="ru-RU" sz="1200" spc="-30">
                          <a:effectLst/>
                        </a:rPr>
                        <a:t> </a:t>
                      </a:r>
                      <a:r>
                        <a:rPr lang="ru-RU" sz="1200" spc="-10">
                          <a:effectLst/>
                        </a:rPr>
                        <a:t>диагностика».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3-</a:t>
                      </a:r>
                      <a:r>
                        <a:rPr lang="ru-RU" sz="1200" spc="-20">
                          <a:effectLst/>
                        </a:rPr>
                        <a:t>курс</a:t>
                      </a:r>
                      <a:endParaRPr lang="ru-RU" sz="120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spc="-10">
                          <a:effectLst/>
                        </a:rPr>
                        <a:t>(6-семестр)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u="sng" dirty="0">
                          <a:effectLst/>
                        </a:rPr>
                        <a:t>VI.</a:t>
                      </a:r>
                      <a:r>
                        <a:rPr lang="ru-RU" sz="1200" u="sng" spc="-5" dirty="0">
                          <a:effectLst/>
                        </a:rPr>
                        <a:t> </a:t>
                      </a:r>
                      <a:r>
                        <a:rPr lang="ru-RU" sz="1200" u="sng" spc="-10" dirty="0">
                          <a:effectLst/>
                        </a:rPr>
                        <a:t>кредит</a:t>
                      </a:r>
                      <a:endParaRPr lang="ru-RU" sz="1200" dirty="0">
                        <a:effectLst/>
                      </a:endParaRPr>
                    </a:p>
                    <a:p>
                      <a:pPr marL="7112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5.жума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04074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2400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1500</TotalTime>
  <Words>2653</Words>
  <Application>Microsoft Office PowerPoint</Application>
  <PresentationFormat>Произвольный</PresentationFormat>
  <Paragraphs>1264</Paragraphs>
  <Slides>17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 New Roman</vt:lpstr>
      <vt:lpstr>Verdana</vt:lpstr>
      <vt:lpstr>Wingdings 2</vt:lpstr>
      <vt:lpstr>Аспект</vt:lpstr>
      <vt:lpstr>Презентация PowerPoint</vt:lpstr>
      <vt:lpstr>          Жалпы саат жүктөмдөр 2024-2025ж</vt:lpstr>
      <vt:lpstr>          Жалпы саат жүктөмдөр 2025-2026ж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86</cp:revision>
  <cp:lastPrinted>2025-12-12T10:01:12Z</cp:lastPrinted>
  <dcterms:created xsi:type="dcterms:W3CDTF">2023-01-17T13:16:55Z</dcterms:created>
  <dcterms:modified xsi:type="dcterms:W3CDTF">2025-12-12T10:03:28Z</dcterms:modified>
</cp:coreProperties>
</file>