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пт 12.12.25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пт 12.12.25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пт 12.12.25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пт 12.12.25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пт 12.12.25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пт 12.12.25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пт 12.12.25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пт 12.12.25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пт 12.12.25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пт 12.12.25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пт 12.12.25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пт 12.12.25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y-KG" b="1" dirty="0" smtClean="0"/>
              <a:t/>
            </a:r>
            <a:br>
              <a:rPr lang="ky-KG" b="1" dirty="0" smtClean="0"/>
            </a:br>
            <a:r>
              <a:rPr lang="ky-KG" b="1" dirty="0"/>
              <a:t/>
            </a:r>
            <a:br>
              <a:rPr lang="ky-KG" b="1" dirty="0"/>
            </a:br>
            <a:r>
              <a:rPr lang="ky-KG" b="1" dirty="0" smtClean="0"/>
              <a:t/>
            </a:r>
            <a:br>
              <a:rPr lang="ky-KG" b="1" dirty="0" smtClean="0"/>
            </a:br>
            <a:r>
              <a:rPr lang="ky-KG" b="1" dirty="0"/>
              <a:t/>
            </a:r>
            <a:br>
              <a:rPr lang="ky-KG" b="1" dirty="0"/>
            </a:br>
            <a:r>
              <a:rPr lang="ky-KG" b="1" dirty="0" smtClean="0"/>
              <a:t/>
            </a:r>
            <a:br>
              <a:rPr lang="ky-KG" b="1" dirty="0" smtClean="0"/>
            </a:br>
            <a:r>
              <a:rPr lang="ky-KG" b="1" dirty="0"/>
              <a:t/>
            </a:r>
            <a:br>
              <a:rPr lang="ky-KG" b="1" dirty="0"/>
            </a:br>
            <a:r>
              <a:rPr lang="ky-KG" b="1" dirty="0" smtClean="0"/>
              <a:t/>
            </a:r>
            <a:br>
              <a:rPr lang="ky-KG" b="1" dirty="0" smtClean="0"/>
            </a:br>
            <a:r>
              <a:rPr lang="ky-KG" b="1" dirty="0" smtClean="0"/>
              <a:t/>
            </a:r>
            <a:br>
              <a:rPr lang="ky-KG" b="1" dirty="0" smtClean="0"/>
            </a:br>
            <a:r>
              <a:rPr lang="ky-KG" sz="3100" b="1" dirty="0" smtClean="0">
                <a:latin typeface="A97_Oktom_Times" pitchFamily="18" charset="0"/>
              </a:rPr>
              <a:t>ОШ </a:t>
            </a:r>
            <a:r>
              <a:rPr lang="ky-KG" sz="3100" b="1" dirty="0">
                <a:latin typeface="A97_Oktom_Times" pitchFamily="18" charset="0"/>
              </a:rPr>
              <a:t>МАМЛЕКЕТТИК </a:t>
            </a:r>
            <a:r>
              <a:rPr lang="ru-RU" sz="3100" b="1" dirty="0">
                <a:latin typeface="A97_Oktom_Times" pitchFamily="18" charset="0"/>
              </a:rPr>
              <a:t>УНИВЕРСИТЕТ</a:t>
            </a:r>
            <a:r>
              <a:rPr lang="ky-KG" sz="3100" b="1" dirty="0">
                <a:latin typeface="A97_Oktom_Times" pitchFamily="18" charset="0"/>
              </a:rPr>
              <a:t>И</a:t>
            </a:r>
            <a:r>
              <a:rPr lang="ru-RU" sz="3100" dirty="0">
                <a:latin typeface="A97_Oktom_Times" pitchFamily="18" charset="0"/>
              </a:rPr>
              <a:t/>
            </a:r>
            <a:br>
              <a:rPr lang="ru-RU" sz="3100" dirty="0">
                <a:latin typeface="A97_Oktom_Times" pitchFamily="18" charset="0"/>
              </a:rPr>
            </a:br>
            <a:r>
              <a:rPr lang="ky-KG" sz="3100" b="1" dirty="0">
                <a:latin typeface="A97_Oktom_Times" pitchFamily="18" charset="0"/>
              </a:rPr>
              <a:t>МЕДИЦИНАЛЫК КОЛЛЕДЖИ </a:t>
            </a:r>
            <a:r>
              <a:rPr lang="ru-RU" dirty="0"/>
              <a:t/>
            </a:r>
            <a:br>
              <a:rPr lang="ru-RU" dirty="0"/>
            </a:br>
            <a:r>
              <a:rPr lang="ky-KG" b="1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ky-KG" sz="3600" b="1" dirty="0">
                <a:solidFill>
                  <a:srgbClr val="FF0000"/>
                </a:solidFill>
                <a:latin typeface="A97_Oktom_Times" pitchFamily="18" charset="0"/>
              </a:rPr>
              <a:t>1-КУРСТУН СТУДЕНТТЕРИНИН БАЗАЛЫК </a:t>
            </a:r>
            <a:r>
              <a:rPr lang="ky-KG" sz="3600" b="1" dirty="0" smtClean="0">
                <a:solidFill>
                  <a:srgbClr val="FF0000"/>
                </a:solidFill>
                <a:latin typeface="A97_Oktom_Times" pitchFamily="18" charset="0"/>
              </a:rPr>
              <a:t> БИЛИМ  САПАТЫНА </a:t>
            </a:r>
            <a:r>
              <a:rPr lang="ru-RU" sz="3600" dirty="0">
                <a:solidFill>
                  <a:srgbClr val="FF0000"/>
                </a:solidFill>
                <a:latin typeface="A97_Oktom_Times" pitchFamily="18" charset="0"/>
              </a:rPr>
              <a:t/>
            </a:r>
            <a:br>
              <a:rPr lang="ru-RU" sz="3600" dirty="0">
                <a:solidFill>
                  <a:srgbClr val="FF0000"/>
                </a:solidFill>
                <a:latin typeface="A97_Oktom_Times" pitchFamily="18" charset="0"/>
              </a:rPr>
            </a:br>
            <a:r>
              <a:rPr lang="ky-KG" sz="3600" b="1" dirty="0">
                <a:solidFill>
                  <a:srgbClr val="FF0000"/>
                </a:solidFill>
                <a:latin typeface="A97_Oktom_Times" pitchFamily="18" charset="0"/>
              </a:rPr>
              <a:t>ДИАГНОСТИКАЛЫК </a:t>
            </a:r>
            <a:r>
              <a:rPr lang="ky-KG" sz="3600" b="1" dirty="0" smtClean="0">
                <a:solidFill>
                  <a:srgbClr val="FF0000"/>
                </a:solidFill>
                <a:latin typeface="A97_Oktom_Times" pitchFamily="18" charset="0"/>
              </a:rPr>
              <a:t> БААЛООГО </a:t>
            </a:r>
            <a:r>
              <a:rPr lang="ky-KG" sz="3600" b="1" dirty="0">
                <a:solidFill>
                  <a:srgbClr val="FF0000"/>
                </a:solidFill>
                <a:latin typeface="A97_Oktom_Times" pitchFamily="18" charset="0"/>
              </a:rPr>
              <a:t>МОНИТОРИНГ </a:t>
            </a:r>
            <a:r>
              <a:rPr lang="ky-KG" sz="3600" b="1" dirty="0" smtClean="0">
                <a:solidFill>
                  <a:srgbClr val="FF0000"/>
                </a:solidFill>
                <a:latin typeface="A97_Oktom_Times" pitchFamily="18" charset="0"/>
              </a:rPr>
              <a:t>ЖҮРГ</a:t>
            </a:r>
            <a:r>
              <a:rPr lang="ky-KG" b="1" dirty="0" smtClean="0">
                <a:solidFill>
                  <a:srgbClr val="FF0000"/>
                </a:solidFill>
                <a:latin typeface="A97_Oktom_Times" pitchFamily="18" charset="0"/>
              </a:rPr>
              <a:t>Ү</a:t>
            </a:r>
            <a:r>
              <a:rPr lang="ky-KG" sz="3600" b="1" dirty="0" smtClean="0">
                <a:solidFill>
                  <a:srgbClr val="FF0000"/>
                </a:solidFill>
                <a:latin typeface="A97_Oktom_Times" pitchFamily="18" charset="0"/>
              </a:rPr>
              <a:t>З</a:t>
            </a:r>
            <a:r>
              <a:rPr lang="ky-KG" b="1" dirty="0" smtClean="0">
                <a:solidFill>
                  <a:srgbClr val="FF0000"/>
                </a:solidFill>
                <a:latin typeface="A97_Oktom_Times" pitchFamily="18" charset="0"/>
              </a:rPr>
              <a:t>ҮҮ</a:t>
            </a:r>
            <a:r>
              <a:rPr lang="ky-KG" sz="3600" b="1" dirty="0" smtClean="0">
                <a:solidFill>
                  <a:srgbClr val="FF0000"/>
                </a:solidFill>
                <a:latin typeface="A97_Oktom_Times" pitchFamily="18" charset="0"/>
              </a:rPr>
              <a:t>Н</a:t>
            </a:r>
            <a:r>
              <a:rPr lang="ky-KG" b="1" dirty="0" smtClean="0">
                <a:solidFill>
                  <a:srgbClr val="FF0000"/>
                </a:solidFill>
                <a:latin typeface="A97_Oktom_Times" pitchFamily="18" charset="0"/>
              </a:rPr>
              <a:t>Ү</a:t>
            </a:r>
            <a:r>
              <a:rPr lang="ky-KG" sz="3600" b="1" dirty="0" smtClean="0">
                <a:solidFill>
                  <a:srgbClr val="FF0000"/>
                </a:solidFill>
                <a:latin typeface="A97_Oktom_Times" pitchFamily="18" charset="0"/>
              </a:rPr>
              <a:t>Н ЖЫЙЫНТЫГЫ</a:t>
            </a:r>
            <a:br>
              <a:rPr lang="ky-KG" sz="3600" b="1" dirty="0" smtClean="0">
                <a:solidFill>
                  <a:srgbClr val="FF0000"/>
                </a:solidFill>
                <a:latin typeface="A97_Oktom_Times" pitchFamily="18" charset="0"/>
              </a:rPr>
            </a:br>
            <a:r>
              <a:rPr lang="ky-KG" sz="3600" b="1" dirty="0" smtClean="0">
                <a:solidFill>
                  <a:srgbClr val="FF0000"/>
                </a:solidFill>
                <a:latin typeface="A97_Oktom_Times" pitchFamily="18" charset="0"/>
              </a:rPr>
              <a:t/>
            </a:r>
            <a:br>
              <a:rPr lang="ky-KG" sz="3600" b="1" dirty="0" smtClean="0">
                <a:solidFill>
                  <a:srgbClr val="FF0000"/>
                </a:solidFill>
                <a:latin typeface="A97_Oktom_Times" pitchFamily="18" charset="0"/>
              </a:rPr>
            </a:br>
            <a:r>
              <a:rPr lang="ky-KG" sz="3600" b="1" dirty="0">
                <a:solidFill>
                  <a:srgbClr val="FF0000"/>
                </a:solidFill>
                <a:latin typeface="A97_Oktom_Times" pitchFamily="18" charset="0"/>
              </a:rPr>
              <a:t/>
            </a:r>
            <a:br>
              <a:rPr lang="ky-KG" sz="3600" b="1" dirty="0">
                <a:solidFill>
                  <a:srgbClr val="FF0000"/>
                </a:solidFill>
                <a:latin typeface="A97_Oktom_Times" pitchFamily="18" charset="0"/>
              </a:rPr>
            </a:br>
            <a:r>
              <a:rPr lang="ky-KG" sz="2200" b="1" dirty="0" smtClean="0">
                <a:latin typeface="A97_Oktom_Times" pitchFamily="18" charset="0"/>
              </a:rPr>
              <a:t>Түзгөн: А. Б. Арзиева</a:t>
            </a:r>
            <a:r>
              <a:rPr lang="ru-RU" sz="2200" dirty="0">
                <a:latin typeface="A97_Oktom_Times" pitchFamily="18" charset="0"/>
              </a:rPr>
              <a:t/>
            </a:r>
            <a:br>
              <a:rPr lang="ru-RU" sz="2200" dirty="0">
                <a:latin typeface="A97_Oktom_Times" pitchFamily="18" charset="0"/>
              </a:rPr>
            </a:br>
            <a:endParaRPr lang="ru-RU" sz="2200" dirty="0">
              <a:latin typeface="A97_Oktom_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037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135945"/>
              </p:ext>
            </p:extLst>
          </p:nvPr>
        </p:nvGraphicFramePr>
        <p:xfrm>
          <a:off x="611561" y="1700807"/>
          <a:ext cx="8064894" cy="33123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7112"/>
                <a:gridCol w="3787700"/>
                <a:gridCol w="1920041"/>
                <a:gridCol w="1920041"/>
              </a:tblGrid>
              <a:tr h="8280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№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Адистиги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Убактысы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Каанасы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280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Стоматологиялык ортопедия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29.09.2025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305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280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Лаборатордук диагностика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30.09.2025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305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280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Фармация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30.09.2025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 dirty="0">
                          <a:effectLst/>
                        </a:rPr>
                        <a:t>305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53696"/>
            <a:ext cx="7678705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y-KG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97_Oktom_Times" pitchFamily="18" charset="0"/>
                <a:ea typeface="Times New Roman" pitchFamily="18" charset="0"/>
                <a:cs typeface="Arial" pitchFamily="34" charset="0"/>
              </a:rPr>
              <a:t>Орус тили предмети боюнча диагностикалык мониторинг </a:t>
            </a:r>
            <a:br>
              <a:rPr kumimoji="0" lang="ky-KG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97_Oktom_Times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ky-KG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97_Oktom_Times" pitchFamily="18" charset="0"/>
                <a:ea typeface="Times New Roman" pitchFamily="18" charset="0"/>
                <a:cs typeface="Arial" pitchFamily="34" charset="0"/>
              </a:rPr>
              <a:t>жүргүзүү графиги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97_Oktom_Times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52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396644"/>
              </p:ext>
            </p:extLst>
          </p:nvPr>
        </p:nvGraphicFramePr>
        <p:xfrm>
          <a:off x="395536" y="1124747"/>
          <a:ext cx="8424937" cy="52565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9751"/>
                <a:gridCol w="684875"/>
                <a:gridCol w="587530"/>
                <a:gridCol w="1369751"/>
                <a:gridCol w="1076332"/>
                <a:gridCol w="587530"/>
                <a:gridCol w="587530"/>
                <a:gridCol w="587530"/>
                <a:gridCol w="787054"/>
                <a:gridCol w="787054"/>
              </a:tblGrid>
              <a:tr h="13141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Мониторинг жүргүзгөн ПЦК 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Бөлүм башчысы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Диаг-чу дисциплина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Адистик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Дисциплина боюнча диаг-ка жүргүзгөн окут-лар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Баалоо каражаттары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Өткөрүлгөн күнү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Катышкан ст-н саны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Сапаттык көр-ч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Сандык көрсөткүч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5658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Коомдук дисциплиналар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Г. Мадмарова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Кыргыз-тил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Акушердик иши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Т.Исакова,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К. Муратбаева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Тест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29.09.25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30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57%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71,42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56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Стоматологиялык ортопедия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29.09.25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32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38,1%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72,72%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56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Лаборатордук диагностика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30.09.25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11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54,5%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73,3%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56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Фармация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30.09.25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108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58,26%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84,25%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5658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Коомдук дисциплиналар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Г. Мадмарова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Орус-тил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Стоматологиялык ортопедия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Н. Атажанова, 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Д.Акматова,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Р.Ибрагимова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Тест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29.09.25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50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49,5%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72%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56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Лаборатордук диагностика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29.09.25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13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47%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76%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56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Фармация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30.09.25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118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42,6%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78,66%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28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Жалпы: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362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49,56%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75,47%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78519" y="411714"/>
            <a:ext cx="7739619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y-KG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97_Oktom_Times" pitchFamily="18" charset="0"/>
                <a:ea typeface="Times New Roman" pitchFamily="18" charset="0"/>
                <a:cs typeface="Arial" pitchFamily="34" charset="0"/>
              </a:rPr>
              <a:t>Кыргыз </a:t>
            </a:r>
            <a:r>
              <a:rPr kumimoji="0" lang="ky-KG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97_Oktom_Times" pitchFamily="18" charset="0"/>
                <a:ea typeface="Times New Roman" pitchFamily="18" charset="0"/>
                <a:cs typeface="Arial" pitchFamily="34" charset="0"/>
              </a:rPr>
              <a:t>тили жана орус тили предмети </a:t>
            </a:r>
            <a:r>
              <a:rPr kumimoji="0" lang="ky-KG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97_Oktom_Times" pitchFamily="18" charset="0"/>
                <a:ea typeface="Times New Roman" pitchFamily="18" charset="0"/>
                <a:cs typeface="Arial" pitchFamily="34" charset="0"/>
              </a:rPr>
              <a:t>боюнча  боюнча </a:t>
            </a:r>
            <a:r>
              <a:rPr kumimoji="0" lang="ky-KG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97_Oktom_Times" pitchFamily="18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ky-KG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97_Oktom_Times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ky-KG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97_Oktom_Times" pitchFamily="18" charset="0"/>
                <a:ea typeface="Times New Roman" pitchFamily="18" charset="0"/>
                <a:cs typeface="Arial" pitchFamily="34" charset="0"/>
              </a:rPr>
              <a:t>диагностикалык </a:t>
            </a:r>
            <a:r>
              <a:rPr kumimoji="0" lang="ky-KG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97_Oktom_Times" pitchFamily="18" charset="0"/>
                <a:ea typeface="Times New Roman" pitchFamily="18" charset="0"/>
                <a:cs typeface="Arial" pitchFamily="34" charset="0"/>
              </a:rPr>
              <a:t>мониторингдин жыйынтыгы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97_Oktom_Times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748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УМС\МОНИТОРИНГ 1-КУРС\мониторинг отчет 25 фото\WhatsApp Image 2025-10-29 at 02.32.12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8352928" cy="59046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8324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УМС\МОНИТОРИНГ 1-КУРС\мониторинг отчет 25 фото\WhatsApp Image 2025-10-29 at 02.33.00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496944" cy="60486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199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УМС\МОНИТОРИНГ 1-КУРС\мониторинг отчет 25 фото\WhatsApp Image 2025-10-29 at 02.32.36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8352928" cy="57606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2871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9993613"/>
              </p:ext>
            </p:extLst>
          </p:nvPr>
        </p:nvGraphicFramePr>
        <p:xfrm>
          <a:off x="395536" y="1052736"/>
          <a:ext cx="8525857" cy="5400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62483"/>
                <a:gridCol w="4263374"/>
              </a:tblGrid>
              <a:tr h="29253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ln w="9525" cap="rnd" cmpd="sng" algn="ctr">
                            <a:solidFill>
                              <a:srgbClr val="C00000"/>
                            </a:solidFill>
                            <a:prstDash val="solid"/>
                            <a:bevel/>
                          </a:ln>
                          <a:effectLst/>
                        </a:rPr>
                        <a:t>S</a:t>
                      </a:r>
                      <a:r>
                        <a:rPr lang="ru-RU" sz="1200">
                          <a:ln w="9525" cap="rnd" cmpd="sng" algn="ctr">
                            <a:solidFill>
                              <a:srgbClr val="C00000"/>
                            </a:solidFill>
                            <a:prstDash val="solid"/>
                            <a:bevel/>
                          </a:ln>
                          <a:effectLst/>
                        </a:rPr>
                        <a:t> (к</a:t>
                      </a:r>
                      <a:r>
                        <a:rPr lang="ky-KG" sz="1200">
                          <a:ln w="9525" cap="rnd" cmpd="sng" algn="ctr">
                            <a:solidFill>
                              <a:srgbClr val="C00000"/>
                            </a:solidFill>
                            <a:prstDash val="solid"/>
                            <a:bevel/>
                          </a:ln>
                          <a:effectLst/>
                        </a:rPr>
                        <a:t>үчтүү жактары</a:t>
                      </a:r>
                      <a:r>
                        <a:rPr lang="ru-RU" sz="1200">
                          <a:ln w="9525" cap="rnd" cmpd="sng" algn="ctr">
                            <a:solidFill>
                              <a:srgbClr val="C00000"/>
                            </a:solidFill>
                            <a:prstDash val="solid"/>
                            <a:bevel/>
                          </a:ln>
                          <a:effectLst/>
                        </a:rPr>
                        <a:t>)</a:t>
                      </a:r>
                      <a:r>
                        <a:rPr lang="ky-KG" sz="1200">
                          <a:ln w="9525" cap="rnd" cmpd="sng" algn="ctr">
                            <a:solidFill>
                              <a:srgbClr val="C00000"/>
                            </a:solidFill>
                            <a:prstDash val="solid"/>
                            <a:bevel/>
                          </a:ln>
                          <a:effectLst/>
                        </a:rPr>
                        <a:t> .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1. Медицина багытына тапшыргандыгы жогорку мотивация берет.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2. Студенттердин окууда жана коомдук иштерде активдүүлүгү.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3. Студенттерде биология, химия , кыргыз-тил, орус-тил предметтери боюнча базалык билимдин бардыгы. 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4. Окутуучулар, кураторлор тарабынан көрсөтүлгөн колдоо.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5. Диагностикалык баалоонун негизинде студенттин кайсы предметке шыгы бар экени да аныкталат.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ln w="9525" cap="rnd" cmpd="sng" algn="ctr">
                            <a:solidFill>
                              <a:srgbClr val="C00000"/>
                            </a:solidFill>
                            <a:prstDash val="solid"/>
                            <a:bevel/>
                          </a:ln>
                          <a:effectLst/>
                        </a:rPr>
                        <a:t>О (мүмкүнчүлүктөрү)</a:t>
                      </a:r>
                      <a:r>
                        <a:rPr lang="ky-KG" sz="1200">
                          <a:effectLst/>
                        </a:rPr>
                        <a:t> </a:t>
                      </a:r>
                      <a:r>
                        <a:rPr lang="ky-KG" sz="1200">
                          <a:ln w="9525" cap="rnd" cmpd="sng" algn="ctr">
                            <a:solidFill>
                              <a:srgbClr val="C00000"/>
                            </a:solidFill>
                            <a:prstDash val="solid"/>
                            <a:bevel/>
                          </a:ln>
                          <a:effectLst/>
                        </a:rPr>
                        <a:t>.</a:t>
                      </a:r>
                      <a:r>
                        <a:rPr lang="ky-KG" sz="1200">
                          <a:effectLst/>
                        </a:rPr>
                        <a:t>1. Химия  предмети жана кесипке багытталган предметтер боюнча ийримдерди күчөтүү.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2. Биология предметинен сапаттык жетишүүсү төмөн студенттер менен жекече иш алып баруу жана тайпалык консультацияларды өткөрүү.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3. Он лайн китепкана, электрондук окуулуктардын жеткиликтүүлүгү жана арбындыгы.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752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ln w="9525" cap="rnd" cmpd="sng" algn="ctr">
                            <a:solidFill>
                              <a:srgbClr val="C00000"/>
                            </a:solidFill>
                            <a:prstDash val="solid"/>
                            <a:bevel/>
                          </a:ln>
                          <a:effectLst/>
                        </a:rPr>
                        <a:t>W (алсыз жактары). </a:t>
                      </a:r>
                      <a:r>
                        <a:rPr lang="ky-KG" sz="1200">
                          <a:effectLst/>
                        </a:rPr>
                        <a:t>1. Өз алдынча иштөөнөн алсыздыгы.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2.Химия предметинен студенттердин билиминин төмөндүгү.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3. Мектептердеги табигый сабактардын сааттарынын кыскарышы.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4. Кыргыз тилдүү айылдагы мектепти аяктагандарда орус тил боюнча билимдин төмөндүгү.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5. Түшүнүктөрдүн ортосундагы байланыштарды ажырата албоо.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ln w="9525" cap="rnd" cmpd="sng" algn="ctr">
                            <a:solidFill>
                              <a:srgbClr val="C00000"/>
                            </a:solidFill>
                            <a:prstDash val="solid"/>
                            <a:bevel/>
                          </a:ln>
                          <a:effectLst/>
                        </a:rPr>
                        <a:t>Т (коркунучтар). </a:t>
                      </a:r>
                      <a:r>
                        <a:rPr lang="ky-KG" sz="1200" dirty="0">
                          <a:effectLst/>
                        </a:rPr>
                        <a:t>1. Алсыз тараптарга анализ жүргүзүп мүмкүнчүлүктөр колдонулбаса окутуунун натыйжасына жетүү кыйынчылык жаратат. 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2. Кыргыз жана орус тилинде өз оюн билдире албоочулук.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358366" y="646083"/>
            <a:ext cx="242726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y-KG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97_Oktom_Times" pitchFamily="18" charset="0"/>
                <a:ea typeface="Times New Roman" pitchFamily="18" charset="0"/>
                <a:cs typeface="Arial" pitchFamily="34" charset="0"/>
              </a:rPr>
              <a:t>SWOT-АНАЛИЗ</a:t>
            </a:r>
            <a:endParaRPr kumimoji="0" lang="ky-KG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97_Oktom_Times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9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y-KG" dirty="0" smtClean="0"/>
              <a:t/>
            </a:r>
            <a:br>
              <a:rPr lang="ky-KG" dirty="0" smtClean="0"/>
            </a:br>
            <a:r>
              <a:rPr lang="ky-KG" dirty="0"/>
              <a:t/>
            </a:r>
            <a:br>
              <a:rPr lang="ky-KG" dirty="0"/>
            </a:br>
            <a:r>
              <a:rPr lang="ky-KG" dirty="0" smtClean="0"/>
              <a:t/>
            </a:r>
            <a:br>
              <a:rPr lang="ky-KG" dirty="0" smtClean="0"/>
            </a:br>
            <a:r>
              <a:rPr lang="ky-KG" dirty="0"/>
              <a:t/>
            </a:r>
            <a:br>
              <a:rPr lang="ky-KG" dirty="0"/>
            </a:br>
            <a:r>
              <a:rPr lang="ky-KG" dirty="0" smtClean="0"/>
              <a:t/>
            </a:r>
            <a:br>
              <a:rPr lang="ky-KG" dirty="0" smtClean="0"/>
            </a:br>
            <a:r>
              <a:rPr lang="ky-KG" dirty="0"/>
              <a:t/>
            </a:r>
            <a:br>
              <a:rPr lang="ky-KG" dirty="0"/>
            </a:br>
            <a:r>
              <a:rPr lang="ky-KG" dirty="0" smtClean="0"/>
              <a:t/>
            </a:r>
            <a:br>
              <a:rPr lang="ky-KG" dirty="0" smtClean="0"/>
            </a:br>
            <a:r>
              <a:rPr lang="ky-KG" dirty="0"/>
              <a:t/>
            </a:r>
            <a:br>
              <a:rPr lang="ky-KG" dirty="0"/>
            </a:br>
            <a:r>
              <a:rPr lang="ky-KG" dirty="0" smtClean="0"/>
              <a:t/>
            </a:r>
            <a:br>
              <a:rPr lang="ky-KG" dirty="0" smtClean="0"/>
            </a:br>
            <a:r>
              <a:rPr lang="ky-KG" dirty="0"/>
              <a:t/>
            </a:r>
            <a:br>
              <a:rPr lang="ky-KG" dirty="0"/>
            </a:br>
            <a:r>
              <a:rPr lang="ky-KG" dirty="0" smtClean="0"/>
              <a:t/>
            </a:r>
            <a:br>
              <a:rPr lang="ky-KG" dirty="0" smtClean="0"/>
            </a:br>
            <a:r>
              <a:rPr lang="ky-KG" sz="3600" dirty="0" smtClean="0">
                <a:latin typeface="A97_Oktom_Times" pitchFamily="18" charset="0"/>
              </a:rPr>
              <a:t>Жыйынтык</a:t>
            </a:r>
            <a:r>
              <a:rPr lang="ky-KG" sz="3600" dirty="0">
                <a:latin typeface="A97_Oktom_Times" pitchFamily="18" charset="0"/>
              </a:rPr>
              <a:t>: SWOT- анализдин жыйынтыгы боюнча студенттердин адистигине жогорку деңгээлде кызыгуусу, предметтерге болгон шыгы аныкталды. Мектептердеги табигый сабактардын сааттарынын кыскарышы кескин таасирин тийгизди. Адистикке багытталган ийримдерди күчөтүү, тайпалык консультацияларды өткөрүү  сунушталат</a:t>
            </a:r>
            <a:r>
              <a:rPr lang="ky-KG" sz="3600" dirty="0" smtClean="0">
                <a:latin typeface="A97_Oktom_Times" pitchFamily="18" charset="0"/>
              </a:rPr>
              <a:t>.</a:t>
            </a:r>
            <a:br>
              <a:rPr lang="ky-KG" sz="3600" dirty="0" smtClean="0">
                <a:latin typeface="A97_Oktom_Times" pitchFamily="18" charset="0"/>
              </a:rPr>
            </a:br>
            <a:r>
              <a:rPr lang="ru-RU" sz="3600" dirty="0">
                <a:latin typeface="A97_Oktom_Times" pitchFamily="18" charset="0"/>
              </a:rPr>
              <a:t/>
            </a:r>
            <a:br>
              <a:rPr lang="ru-RU" sz="3600" dirty="0">
                <a:latin typeface="A97_Oktom_Times" pitchFamily="18" charset="0"/>
              </a:rPr>
            </a:br>
            <a:r>
              <a:rPr lang="ky-KG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487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A97_Oktom_Times" pitchFamily="18" charset="0"/>
              </a:rPr>
              <a:t/>
            </a:r>
            <a:br>
              <a:rPr lang="ru-RU" dirty="0" smtClean="0">
                <a:latin typeface="A97_Oktom_Times" pitchFamily="18" charset="0"/>
              </a:rPr>
            </a:br>
            <a:r>
              <a:rPr lang="ru-RU" dirty="0">
                <a:latin typeface="A97_Oktom_Times" pitchFamily="18" charset="0"/>
              </a:rPr>
              <a:t/>
            </a:r>
            <a:br>
              <a:rPr lang="ru-RU" dirty="0">
                <a:latin typeface="A97_Oktom_Times" pitchFamily="18" charset="0"/>
              </a:rPr>
            </a:br>
            <a:r>
              <a:rPr lang="ru-RU" dirty="0" smtClean="0">
                <a:latin typeface="A97_Oktom_Times" pitchFamily="18" charset="0"/>
              </a:rPr>
              <a:t/>
            </a:r>
            <a:br>
              <a:rPr lang="ru-RU" dirty="0" smtClean="0">
                <a:latin typeface="A97_Oktom_Times" pitchFamily="18" charset="0"/>
              </a:rPr>
            </a:br>
            <a:r>
              <a:rPr lang="ru-RU" dirty="0">
                <a:latin typeface="A97_Oktom_Times" pitchFamily="18" charset="0"/>
              </a:rPr>
              <a:t/>
            </a:r>
            <a:br>
              <a:rPr lang="ru-RU" dirty="0">
                <a:latin typeface="A97_Oktom_Times" pitchFamily="18" charset="0"/>
              </a:rPr>
            </a:br>
            <a:r>
              <a:rPr lang="ru-RU" dirty="0" smtClean="0">
                <a:latin typeface="A97_Oktom_Times" pitchFamily="18" charset="0"/>
              </a:rPr>
              <a:t/>
            </a:r>
            <a:br>
              <a:rPr lang="ru-RU" dirty="0" smtClean="0">
                <a:latin typeface="A97_Oktom_Times" pitchFamily="18" charset="0"/>
              </a:rPr>
            </a:br>
            <a:r>
              <a:rPr lang="ru-RU" dirty="0">
                <a:latin typeface="A97_Oktom_Times" pitchFamily="18" charset="0"/>
              </a:rPr>
              <a:t/>
            </a:r>
            <a:br>
              <a:rPr lang="ru-RU" dirty="0">
                <a:latin typeface="A97_Oktom_Times" pitchFamily="18" charset="0"/>
              </a:rPr>
            </a:br>
            <a:r>
              <a:rPr lang="ru-RU" dirty="0" smtClean="0">
                <a:latin typeface="A97_Oktom_Times" pitchFamily="18" charset="0"/>
              </a:rPr>
              <a:t/>
            </a:r>
            <a:br>
              <a:rPr lang="ru-RU" dirty="0" smtClean="0">
                <a:latin typeface="A97_Oktom_Times" pitchFamily="18" charset="0"/>
              </a:rPr>
            </a:br>
            <a:r>
              <a:rPr lang="ru-RU" dirty="0">
                <a:latin typeface="A97_Oktom_Times" pitchFamily="18" charset="0"/>
              </a:rPr>
              <a:t/>
            </a:r>
            <a:br>
              <a:rPr lang="ru-RU" dirty="0">
                <a:latin typeface="A97_Oktom_Times" pitchFamily="18" charset="0"/>
              </a:rPr>
            </a:br>
            <a:r>
              <a:rPr lang="ru-RU" sz="6000" dirty="0" smtClean="0">
                <a:solidFill>
                  <a:srgbClr val="C00000"/>
                </a:solidFill>
                <a:latin typeface="A97_Oktom_Times" pitchFamily="18" charset="0"/>
              </a:rPr>
              <a:t>К</a:t>
            </a:r>
            <a:r>
              <a:rPr lang="ky-KG" sz="6000" dirty="0" smtClean="0">
                <a:solidFill>
                  <a:srgbClr val="C00000"/>
                </a:solidFill>
                <a:latin typeface="A97_Oktom_Times" pitchFamily="18" charset="0"/>
              </a:rPr>
              <a:t>өңүл бурганыңызга рахмат!</a:t>
            </a:r>
            <a:endParaRPr lang="ru-RU" sz="6000" dirty="0">
              <a:solidFill>
                <a:srgbClr val="C00000"/>
              </a:solidFill>
              <a:latin typeface="A97_Oktom_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632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42915"/>
              </p:ext>
            </p:extLst>
          </p:nvPr>
        </p:nvGraphicFramePr>
        <p:xfrm>
          <a:off x="1187624" y="1124744"/>
          <a:ext cx="7273513" cy="48965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0484"/>
                <a:gridCol w="3246008"/>
                <a:gridCol w="1429233"/>
                <a:gridCol w="1947788"/>
              </a:tblGrid>
              <a:tr h="5440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 dirty="0">
                          <a:effectLst/>
                        </a:rPr>
                        <a:t>№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Адистиги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Убактысы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Каанасы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40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Акушердик иши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5.10.2025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112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40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Дарылоо иши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4.10.2025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112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40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Медайым иши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3.10.2025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112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881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Профилактикалык стоматология 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2.10.2025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114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881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Стоматологиялык ортопедия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01.10.2025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114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40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Лаборатордук диагностика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30.09.2025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213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51520" y="353696"/>
            <a:ext cx="8064896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y-KG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97_Oktom_Times" pitchFamily="18" charset="0"/>
                <a:ea typeface="Times New Roman" pitchFamily="18" charset="0"/>
                <a:cs typeface="Arial" pitchFamily="34" charset="0"/>
              </a:rPr>
              <a:t>Биология</a:t>
            </a:r>
            <a:r>
              <a:rPr kumimoji="0" lang="ky-K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97_Oktom_Times" pitchFamily="18" charset="0"/>
                <a:ea typeface="Times New Roman" pitchFamily="18" charset="0"/>
                <a:cs typeface="Arial" pitchFamily="34" charset="0"/>
              </a:rPr>
              <a:t> предмети боюнча диагностикалык мониторинг </a:t>
            </a:r>
            <a:br>
              <a:rPr kumimoji="0" lang="ky-K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97_Oktom_Times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ky-K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97_Oktom_Times" pitchFamily="18" charset="0"/>
                <a:ea typeface="Times New Roman" pitchFamily="18" charset="0"/>
                <a:cs typeface="Arial" pitchFamily="34" charset="0"/>
              </a:rPr>
              <a:t>жүргүзүү графиги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97_Oktom_Times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97_Oktom_Times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80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644916"/>
              </p:ext>
            </p:extLst>
          </p:nvPr>
        </p:nvGraphicFramePr>
        <p:xfrm>
          <a:off x="755576" y="1268759"/>
          <a:ext cx="7848872" cy="41385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1940"/>
                <a:gridCol w="3502777"/>
                <a:gridCol w="1542290"/>
                <a:gridCol w="2101865"/>
              </a:tblGrid>
              <a:tr h="13795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№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Адистиги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Убактысы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Каанасы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795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Лаборатордук диагностика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3.10.2025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Биофак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795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Фармация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4.10.2025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 dirty="0">
                          <a:effectLst/>
                        </a:rPr>
                        <a:t>Биофак 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45973"/>
            <a:ext cx="842730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y-KG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97_Oktom_Times" pitchFamily="18" charset="0"/>
                <a:ea typeface="Times New Roman" pitchFamily="18" charset="0"/>
                <a:cs typeface="Arial" pitchFamily="34" charset="0"/>
              </a:rPr>
              <a:t>Химия</a:t>
            </a:r>
            <a:r>
              <a:rPr kumimoji="0" lang="ky-KG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97_Oktom_Times" pitchFamily="18" charset="0"/>
                <a:ea typeface="Times New Roman" pitchFamily="18" charset="0"/>
                <a:cs typeface="Arial" pitchFamily="34" charset="0"/>
              </a:rPr>
              <a:t> предмети боюнча диагностикалык мониторинг </a:t>
            </a:r>
            <a:br>
              <a:rPr kumimoji="0" lang="ky-KG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97_Oktom_Times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ky-KG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97_Oktom_Times" pitchFamily="18" charset="0"/>
                <a:ea typeface="Times New Roman" pitchFamily="18" charset="0"/>
                <a:cs typeface="Arial" pitchFamily="34" charset="0"/>
              </a:rPr>
              <a:t>жүргүзүү графиги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97_Oktom_Times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97_Oktom_Times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50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700876"/>
              </p:ext>
            </p:extLst>
          </p:nvPr>
        </p:nvGraphicFramePr>
        <p:xfrm>
          <a:off x="395536" y="1124743"/>
          <a:ext cx="8280918" cy="54726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4763"/>
                <a:gridCol w="944023"/>
                <a:gridCol w="733911"/>
                <a:gridCol w="944023"/>
                <a:gridCol w="1254012"/>
                <a:gridCol w="523799"/>
                <a:gridCol w="734651"/>
                <a:gridCol w="628857"/>
                <a:gridCol w="629595"/>
                <a:gridCol w="943284"/>
              </a:tblGrid>
              <a:tr h="8419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 dirty="0">
                          <a:effectLst/>
                        </a:rPr>
                        <a:t>Мониторинг жүр-н ПЦК 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 dirty="0">
                          <a:effectLst/>
                        </a:rPr>
                        <a:t>ПЦК башчысы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 dirty="0">
                          <a:effectLst/>
                        </a:rPr>
                        <a:t>Диагностикалоочу дис-а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 dirty="0">
                          <a:effectLst/>
                        </a:rPr>
                        <a:t>Адистик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 dirty="0">
                          <a:effectLst/>
                        </a:rPr>
                        <a:t>Дис-на боюнча диаг-ка жүргүзгөн окутуу-р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 dirty="0">
                          <a:effectLst/>
                        </a:rPr>
                        <a:t>Баалоо кар-ы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 dirty="0">
                          <a:effectLst/>
                        </a:rPr>
                        <a:t>Өткөрүлгөн күнү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 dirty="0">
                          <a:effectLst/>
                        </a:rPr>
                        <a:t>Катышкан сту-н саны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 dirty="0">
                          <a:effectLst/>
                        </a:rPr>
                        <a:t>Сапаттык көрсөткүч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 dirty="0">
                          <a:effectLst/>
                        </a:rPr>
                        <a:t>Сандык көрсөткүч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</a:tr>
              <a:tr h="6314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Жалпы медицина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Н. Орозалиев 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Биология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Акушердик иши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Н.Орозалиев</a:t>
                      </a:r>
                      <a:endParaRPr lang="ru-RU" sz="13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Н. Нурматова, Н. Исраилов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Тест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5.10.2025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89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54,28%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 dirty="0">
                          <a:effectLst/>
                        </a:rPr>
                        <a:t>89,8%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</a:tr>
              <a:tr h="420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 dirty="0">
                          <a:effectLst/>
                        </a:rPr>
                        <a:t>Дарылоо иши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4.10.25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119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36,51%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 dirty="0">
                          <a:effectLst/>
                        </a:rPr>
                        <a:t>87,3%,1%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</a:tr>
              <a:tr h="420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Медайым иши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3.10.25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182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60,25%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 dirty="0">
                          <a:effectLst/>
                        </a:rPr>
                        <a:t>91,2%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</a:tr>
              <a:tr h="8419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Профилактикалык стоматология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 dirty="0">
                          <a:effectLst/>
                        </a:rPr>
                        <a:t> 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 dirty="0">
                          <a:effectLst/>
                        </a:rPr>
                        <a:t> 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2.10.25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67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50,1%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 dirty="0">
                          <a:effectLst/>
                        </a:rPr>
                        <a:t>79,1%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</a:tr>
              <a:tr h="6314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 dirty="0">
                          <a:effectLst/>
                        </a:rPr>
                        <a:t>Стоматологиялык ортопедия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01.10.25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100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55,03%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 dirty="0">
                          <a:effectLst/>
                        </a:rPr>
                        <a:t>78%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</a:tr>
              <a:tr h="8419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Лаборатордук диагностика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30.09.25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28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66,5%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 dirty="0">
                          <a:effectLst/>
                        </a:rPr>
                        <a:t>87,5%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</a:tr>
              <a:tr h="420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Фармация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229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39,73%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y-KG" sz="1100" dirty="0">
                          <a:effectLst/>
                        </a:rPr>
                        <a:t>84,81%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</a:tr>
              <a:tr h="420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Жалпы: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814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>
                          <a:effectLst/>
                        </a:rPr>
                        <a:t>51,70%</a:t>
                      </a:r>
                      <a:endParaRPr lang="ru-RU" sz="13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100" dirty="0">
                          <a:effectLst/>
                        </a:rPr>
                        <a:t>85,38%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278" marR="65278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22972"/>
            <a:ext cx="870462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y-KG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97_Oktom_Times" pitchFamily="18" charset="0"/>
                <a:ea typeface="Times New Roman" pitchFamily="18" charset="0"/>
                <a:cs typeface="Arial" pitchFamily="34" charset="0"/>
              </a:rPr>
              <a:t>Биология предмети боюнча диагностикалык мониторингдин жыйынтыгы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97_Oktom_Times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83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УМС\МОНИТОРИНГ 1-КУРС\мониторинг отчет 25 фото\WhatsApp Image 2025-10-29 at 02.30.18 (1)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88640"/>
            <a:ext cx="8892480" cy="65527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758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УМС\МОНИТОРИНГ 1-КУРС\мониторинг отчет 25 фото\WhatsApp Image 2025-10-29 at 02.30.18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8280920" cy="61926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9589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5526304"/>
              </p:ext>
            </p:extLst>
          </p:nvPr>
        </p:nvGraphicFramePr>
        <p:xfrm>
          <a:off x="251519" y="1124744"/>
          <a:ext cx="8496946" cy="51125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8889"/>
                <a:gridCol w="752654"/>
                <a:gridCol w="752654"/>
                <a:gridCol w="753413"/>
                <a:gridCol w="1613046"/>
                <a:gridCol w="644915"/>
                <a:gridCol w="537935"/>
                <a:gridCol w="752654"/>
                <a:gridCol w="753413"/>
                <a:gridCol w="967373"/>
              </a:tblGrid>
              <a:tr h="18259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Мониторинг жүр-н ПЦК 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ПЦК башчысы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Диагностикалоочу дисциплина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Адистик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Дисциплина боюнча диагностика жүргүзгөн окутуучулар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Баалоо каражаттары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Өткөрүлгөн күнү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Катышкан студенттин саны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Сапаттык көрсөткүч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Сандык көрсөткүч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607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Табият таануу жана так илимдер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М. Сатиев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химия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Фармация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М. Сатиев, </a:t>
                      </a:r>
                      <a:endParaRPr lang="ru-RU" sz="14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Б. Жумагулова, К. Маметова, Ы. Сариева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Тест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3.10.25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240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26,85%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61,4%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607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Лаборатордук диагностика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2.10.25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28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66,5%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87,5%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51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Жалпы: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248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>
                          <a:effectLst/>
                        </a:rPr>
                        <a:t>46, 67%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200" dirty="0">
                          <a:effectLst/>
                        </a:rPr>
                        <a:t>74,45%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38306"/>
            <a:ext cx="7656263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y-KG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97_Oktom_Times" pitchFamily="18" charset="0"/>
                <a:ea typeface="Times New Roman" pitchFamily="18" charset="0"/>
                <a:cs typeface="Arial" pitchFamily="34" charset="0"/>
              </a:rPr>
              <a:t>Химия предмети боюнча диагностикалык мониторингдин </a:t>
            </a:r>
            <a:br>
              <a:rPr kumimoji="0" lang="ky-KG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97_Oktom_Times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ky-KG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97_Oktom_Times" pitchFamily="18" charset="0"/>
                <a:ea typeface="Times New Roman" pitchFamily="18" charset="0"/>
                <a:cs typeface="Arial" pitchFamily="34" charset="0"/>
              </a:rPr>
              <a:t>жыйынтыгы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97_Oktom_Times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97_Oktom_Times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45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 descr="C:\УМС\МОНИТОРИНГ 1-КУРС\мониторинг отчет 25 фото\WhatsApp Image 2025-10-29 at 02.30.36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8280920" cy="60486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7033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053556"/>
              </p:ext>
            </p:extLst>
          </p:nvPr>
        </p:nvGraphicFramePr>
        <p:xfrm>
          <a:off x="683568" y="1772816"/>
          <a:ext cx="7848873" cy="35283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5861"/>
                <a:gridCol w="3520008"/>
                <a:gridCol w="1760004"/>
                <a:gridCol w="2163000"/>
              </a:tblGrid>
              <a:tr h="7056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 dirty="0">
                          <a:effectLst/>
                        </a:rPr>
                        <a:t>№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Адистиги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 dirty="0">
                          <a:effectLst/>
                        </a:rPr>
                        <a:t>Убактысы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Каанасы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56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Акушердик иши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29.09.2025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102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56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Стоматологиялык ортопедия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29.09.2025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102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56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Лаборатордук диагностика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30.09.2025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102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56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 dirty="0">
                          <a:effectLst/>
                        </a:rPr>
                        <a:t>Фармация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>
                          <a:effectLst/>
                        </a:rPr>
                        <a:t>30.09.2025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y-KG" sz="1400" dirty="0">
                          <a:effectLst/>
                        </a:rPr>
                        <a:t>102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53696"/>
            <a:ext cx="7981672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y-KG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97_Oktom_Times" pitchFamily="18" charset="0"/>
                <a:ea typeface="Times New Roman" pitchFamily="18" charset="0"/>
                <a:cs typeface="Arial" pitchFamily="34" charset="0"/>
              </a:rPr>
              <a:t>Кыргыз тили предмети боюнча диагностикалык мониторинг</a:t>
            </a:r>
            <a:br>
              <a:rPr kumimoji="0" lang="ky-KG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97_Oktom_Times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ky-KG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97_Oktom_Times" pitchFamily="18" charset="0"/>
                <a:ea typeface="Times New Roman" pitchFamily="18" charset="0"/>
                <a:cs typeface="Arial" pitchFamily="34" charset="0"/>
              </a:rPr>
              <a:t> жүргүзүү графиги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97_Oktom_Times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22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602</Words>
  <Application>Microsoft Office PowerPoint</Application>
  <PresentationFormat>Экран (4:3)</PresentationFormat>
  <Paragraphs>304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        ОШ МАМЛЕКЕТТИК УНИВЕРСИТЕТИ МЕДИЦИНАЛЫК КОЛЛЕДЖИ    1-КУРСТУН СТУДЕНТТЕРИНИН БАЗАЛЫК  БИЛИМ  САПАТЫНА  ДИАГНОСТИКАЛЫК  БААЛООГО МОНИТОРИНГ ЖҮРГҮЗҮҮНҮН ЖЫЙЫНТЫГЫ   Түзгөн: А. Б. Арзиева </vt:lpstr>
      <vt:lpstr>Биология предмети боюнча диагностикалык мониторинг  жүргүзүү графиги </vt:lpstr>
      <vt:lpstr>Химия предмети боюнча диагностикалык мониторинг  жүргүзүү графиги </vt:lpstr>
      <vt:lpstr>Биология предмети боюнча диагностикалык мониторингдин жыйынтыгы </vt:lpstr>
      <vt:lpstr>Презентация PowerPoint</vt:lpstr>
      <vt:lpstr>Презентация PowerPoint</vt:lpstr>
      <vt:lpstr>Химия предмети боюнча диагностикалык мониторингдин  жыйынтыгы </vt:lpstr>
      <vt:lpstr>Презентация PowerPoint</vt:lpstr>
      <vt:lpstr>Кыргыз тили предмети боюнча диагностикалык мониторинг  жүргүзүү графиги </vt:lpstr>
      <vt:lpstr>Орус тили предмети боюнча диагностикалык мониторинг  жүргүзүү графиги </vt:lpstr>
      <vt:lpstr>Кыргыз тили жана орус тили предмети боюнча  боюнча  диагностикалык мониторингдин жыйынтыгы </vt:lpstr>
      <vt:lpstr>Презентация PowerPoint</vt:lpstr>
      <vt:lpstr>Презентация PowerPoint</vt:lpstr>
      <vt:lpstr>Презентация PowerPoint</vt:lpstr>
      <vt:lpstr>SWOT-АНАЛИЗ</vt:lpstr>
      <vt:lpstr>           Жыйынтык: SWOT- анализдин жыйынтыгы боюнча студенттердин адистигине жогорку деңгээлде кызыгуусу, предметтерге болгон шыгы аныкталды. Мектептердеги табигый сабактардын сааттарынын кыскарышы кескин таасирин тийгизди. Адистикке багытталган ийримдерди күчөтүү, тайпалык консультацияларды өткөрүү  сунушталат.    </vt:lpstr>
      <vt:lpstr>        Көңүл бурганыңызга рахмат!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ОШ МАМЛЕКЕТТИК УНИВЕРСИТЕТИ МЕДИЦИНАЛЫК КОЛЛЕДЖИ    1-КУРСТУН СТУДЕНТТЕРИНИН БАЗАЛЫК БИЛИМ САПАТЫНА  ДИАГНОСТИКАЛЫК БААЛООГО МОНИТОРИНГ ЖҮРГҮЗҮҮНҮН ЖЫЙЫНТЫГЫ </dc:title>
  <dc:creator>Пользователь</dc:creator>
  <cp:lastModifiedBy>Пользователь</cp:lastModifiedBy>
  <cp:revision>15</cp:revision>
  <dcterms:created xsi:type="dcterms:W3CDTF">2025-10-29T06:11:23Z</dcterms:created>
  <dcterms:modified xsi:type="dcterms:W3CDTF">2025-12-12T17:12:49Z</dcterms:modified>
</cp:coreProperties>
</file>