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7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0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да</c:v>
                </c:pt>
                <c:pt idx="1">
                  <c:v>частично</c:v>
                </c:pt>
                <c:pt idx="2">
                  <c:v>разочарован</c:v>
                </c:pt>
                <c:pt idx="3">
                  <c:v>другое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40.4</c:v>
                </c:pt>
                <c:pt idx="1">
                  <c:v>41.2</c:v>
                </c:pt>
                <c:pt idx="2">
                  <c:v>17.5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26-4A7C-828A-2617077B9AFE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30.1</c:v>
                </c:pt>
                <c:pt idx="1">
                  <c:v>38.1</c:v>
                </c:pt>
                <c:pt idx="2">
                  <c:v>20.399999999999999</c:v>
                </c:pt>
                <c:pt idx="3">
                  <c:v>5.3</c:v>
                </c:pt>
                <c:pt idx="4">
                  <c:v>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0C-4E55-989F-7671EE26658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516157161350125"/>
          <c:y val="0.3065279688939947"/>
          <c:w val="0.2759741619429355"/>
          <c:h val="0.6210380330789859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38.9</c:v>
                </c:pt>
                <c:pt idx="1">
                  <c:v>36.299999999999997</c:v>
                </c:pt>
                <c:pt idx="2">
                  <c:v>16.8</c:v>
                </c:pt>
                <c:pt idx="3">
                  <c:v>4.4000000000000004</c:v>
                </c:pt>
                <c:pt idx="4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27-4FDA-88C7-AD4B772844E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516157161350125"/>
          <c:y val="0.26399217609354475"/>
          <c:w val="0.2759741619429355"/>
          <c:h val="0.614494064955839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а) Да, при этом работа мешает учебе</c:v>
                </c:pt>
                <c:pt idx="1">
                  <c:v>а) Да, при этом работа мешает учебе</c:v>
                </c:pt>
                <c:pt idx="2">
                  <c:v>в) Да, из-за сложного материального положения</c:v>
                </c:pt>
                <c:pt idx="3">
                  <c:v>г) Да, но при этом учеба мешает работе</c:v>
                </c:pt>
                <c:pt idx="4">
                  <c:v>д) Иногда</c:v>
                </c:pt>
                <c:pt idx="5">
                  <c:v>е) нет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17.7</c:v>
                </c:pt>
                <c:pt idx="1">
                  <c:v>30.1</c:v>
                </c:pt>
                <c:pt idx="2">
                  <c:v>9.6999999999999993</c:v>
                </c:pt>
                <c:pt idx="3">
                  <c:v>3.5</c:v>
                </c:pt>
                <c:pt idx="4">
                  <c:v>19.5</c:v>
                </c:pt>
                <c:pt idx="5">
                  <c:v>19.5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4E-4B22-AB1E-4CA1EA3D40F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54.1</c:v>
                </c:pt>
                <c:pt idx="1">
                  <c:v>45.9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1E-4650-A3FB-D29DC53D9CA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64432049464934"/>
          <c:y val="0.25211126703847059"/>
          <c:w val="0.10809972927925372"/>
          <c:h val="0.499049192348091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83865452998913E-2"/>
          <c:y val="3.1972968414154319E-2"/>
          <c:w val="0.56818982372905957"/>
          <c:h val="0.9458918996068157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9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  <c:pt idx="5">
                  <c:v>никак нет. Только картинки. Не хватает хир.техники и лаб.инструментов</c:v>
                </c:pt>
                <c:pt idx="6">
                  <c:v>впервые слышу</c:v>
                </c:pt>
                <c:pt idx="7">
                  <c:v>лаборатории для индусов же, на их деньги построили</c:v>
                </c:pt>
                <c:pt idx="8">
                  <c:v>аудиторий в пределах нормы но она не влияет на качество учебы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21.2</c:v>
                </c:pt>
                <c:pt idx="1">
                  <c:v>28.3</c:v>
                </c:pt>
                <c:pt idx="2">
                  <c:v>28.3</c:v>
                </c:pt>
                <c:pt idx="3">
                  <c:v>15.9</c:v>
                </c:pt>
                <c:pt idx="4">
                  <c:v>2.7</c:v>
                </c:pt>
                <c:pt idx="5">
                  <c:v>0.9</c:v>
                </c:pt>
                <c:pt idx="6">
                  <c:v>0.9</c:v>
                </c:pt>
                <c:pt idx="7">
                  <c:v>0.9</c:v>
                </c:pt>
                <c:pt idx="8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51-4A0D-ADB1-4F98D9BFE6A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86701646008195"/>
          <c:y val="8.6629772693507662E-2"/>
          <c:w val="0.3272687170963548"/>
          <c:h val="0.8435722775219135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  <c:pt idx="5">
                  <c:v>да у нас нет норм оборудовании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25.7</c:v>
                </c:pt>
                <c:pt idx="1">
                  <c:v>30.1</c:v>
                </c:pt>
                <c:pt idx="2">
                  <c:v>23</c:v>
                </c:pt>
                <c:pt idx="3">
                  <c:v>17.7</c:v>
                </c:pt>
                <c:pt idx="4">
                  <c:v>2.7</c:v>
                </c:pt>
                <c:pt idx="5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A1-4BFF-9449-5B3DA7B4967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701937295900851"/>
          <c:y val="0.21356931546014826"/>
          <c:w val="0.29411636059742829"/>
          <c:h val="0.767565497958026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  <c:pt idx="5">
                  <c:v>я не живу в общежитии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22.1</c:v>
                </c:pt>
                <c:pt idx="1">
                  <c:v>33.6</c:v>
                </c:pt>
                <c:pt idx="2">
                  <c:v>28.3</c:v>
                </c:pt>
                <c:pt idx="3">
                  <c:v>8.8000000000000007</c:v>
                </c:pt>
                <c:pt idx="4">
                  <c:v>6.2</c:v>
                </c:pt>
                <c:pt idx="5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FE-49A8-B0EC-F36FE131D63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36</c:v>
                </c:pt>
                <c:pt idx="1">
                  <c:v>28.8</c:v>
                </c:pt>
                <c:pt idx="2">
                  <c:v>35.1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84-4855-A5A7-DAA5A7BDFF3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341642322893823"/>
          <c:y val="0.35393386521538284"/>
          <c:w val="0.20771931032749857"/>
          <c:h val="0.2430522510090978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а) Смотрю в будущее с оптимизмом</c:v>
                </c:pt>
                <c:pt idx="1">
                  <c:v>б) Испытываю неуверенность, рассматриваю свои шансы на трудоустройство не очень  высоко</c:v>
                </c:pt>
                <c:pt idx="2">
                  <c:v>в) Готов работать там, где смогу больше зарабатывать, независимо от специальности</c:v>
                </c:pt>
                <c:pt idx="3">
                  <c:v>г) Готов работать там, где смогу больше зарабатывать, независимо от специальности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53.6</c:v>
                </c:pt>
                <c:pt idx="1">
                  <c:v>31.3</c:v>
                </c:pt>
                <c:pt idx="2">
                  <c:v>11.6</c:v>
                </c:pt>
                <c:pt idx="3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C7-48A5-986B-17D6163FF88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605901693656532"/>
          <c:y val="0.18493022043124749"/>
          <c:w val="0.33507671661987143"/>
          <c:h val="0.7922498806498726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9"/>
                <c:pt idx="0">
                  <c:v>Патриотические</c:v>
                </c:pt>
                <c:pt idx="1">
                  <c:v>Интернациональные</c:v>
                </c:pt>
                <c:pt idx="2">
                  <c:v>Нравственное</c:v>
                </c:pt>
                <c:pt idx="3">
                  <c:v>Эстетическое</c:v>
                </c:pt>
                <c:pt idx="4">
                  <c:v>Физическое религиозное</c:v>
                </c:pt>
                <c:pt idx="5">
                  <c:v>Экологические</c:v>
                </c:pt>
                <c:pt idx="6">
                  <c:v>Семейное</c:v>
                </c:pt>
                <c:pt idx="7">
                  <c:v>Бытовое</c:v>
                </c:pt>
                <c:pt idx="8">
                  <c:v>Правовое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20.399999999999999</c:v>
                </c:pt>
                <c:pt idx="1">
                  <c:v>8.3000000000000007</c:v>
                </c:pt>
                <c:pt idx="2">
                  <c:v>21.3</c:v>
                </c:pt>
                <c:pt idx="3">
                  <c:v>6.5</c:v>
                </c:pt>
                <c:pt idx="4">
                  <c:v>11.1</c:v>
                </c:pt>
                <c:pt idx="5">
                  <c:v>1.9</c:v>
                </c:pt>
                <c:pt idx="6">
                  <c:v>9.3000000000000007</c:v>
                </c:pt>
                <c:pt idx="7">
                  <c:v>1.9</c:v>
                </c:pt>
                <c:pt idx="8">
                  <c:v>19.399999999999999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D1-4276-B187-F01F2F52C5E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06733306096852"/>
          <c:y val="0.15103710301107551"/>
          <c:w val="0.23406840049546829"/>
          <c:h val="0.7389727052120129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в целом удовлетворен</c:v>
                </c:pt>
                <c:pt idx="2">
                  <c:v>нет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</c:v>
                </c:pt>
                <c:pt idx="1">
                  <c:v>49</c:v>
                </c:pt>
                <c:pt idx="2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AA-48FA-A6C3-1F33C2C480B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42657362831859"/>
          <c:y val="0.27996100413326303"/>
          <c:w val="0.32070915992811799"/>
          <c:h val="0.4058692695514573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Лист1!$A$2:$A$18</c:f>
              <c:strCache>
                <c:ptCount val="17"/>
                <c:pt idx="0">
                  <c:v>а) Неудовлетворенная организация учебного процесса</c:v>
                </c:pt>
                <c:pt idx="1">
                  <c:v>б) Расписание занятий</c:v>
                </c:pt>
                <c:pt idx="2">
                  <c:v>в) Организация самостоятельной  работы</c:v>
                </c:pt>
                <c:pt idx="3">
                  <c:v>г) Режимы работы компьютерных классов</c:v>
                </c:pt>
                <c:pt idx="4">
                  <c:v>д) стоимость обучения</c:v>
                </c:pt>
                <c:pt idx="5">
                  <c:v>е) Некомпетентность преподавателей</c:v>
                </c:pt>
                <c:pt idx="6">
                  <c:v>ж) академическая мобильность</c:v>
                </c:pt>
                <c:pt idx="7">
                  <c:v>з) Неадекватноеповедение преподавателей</c:v>
                </c:pt>
                <c:pt idx="8">
                  <c:v>и) Субъективная оценка знаний преподавателями</c:v>
                </c:pt>
                <c:pt idx="9">
                  <c:v>к) Ущемление прав студентов (укажите каких)</c:v>
                </c:pt>
                <c:pt idx="10">
                  <c:v>нет проблем</c:v>
                </c:pt>
                <c:pt idx="11">
                  <c:v>не увлекательность лекции и занятии. Неудовлетворенная организация учебного процесса. Расписания занятии. Отношения преподавателей. Халатность к занятиям</c:v>
                </c:pt>
                <c:pt idx="12">
                  <c:v>низкое образование именно студентов</c:v>
                </c:pt>
                <c:pt idx="13">
                  <c:v>все выше указанное</c:v>
                </c:pt>
                <c:pt idx="14">
                  <c:v>все варианты!!!</c:v>
                </c:pt>
                <c:pt idx="15">
                  <c:v>режим и цикл не пойдет</c:v>
                </c:pt>
                <c:pt idx="16">
                  <c:v>я родился в Кыргызстане, живу, ром здесь, гражданство у меня РФ, я хочу чтобы мне снизили контракт за учебу т.к. Я являюсь кыргызстанцем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24.1</c:v>
                </c:pt>
                <c:pt idx="1">
                  <c:v>12.5</c:v>
                </c:pt>
                <c:pt idx="2">
                  <c:v>13.4</c:v>
                </c:pt>
                <c:pt idx="3">
                  <c:v>1.2</c:v>
                </c:pt>
                <c:pt idx="4">
                  <c:v>13.4</c:v>
                </c:pt>
                <c:pt idx="5">
                  <c:v>6.3</c:v>
                </c:pt>
                <c:pt idx="6">
                  <c:v>3.6</c:v>
                </c:pt>
                <c:pt idx="7">
                  <c:v>8.9</c:v>
                </c:pt>
                <c:pt idx="8">
                  <c:v>3.7</c:v>
                </c:pt>
                <c:pt idx="9">
                  <c:v>2.7</c:v>
                </c:pt>
                <c:pt idx="10">
                  <c:v>0.9</c:v>
                </c:pt>
                <c:pt idx="11">
                  <c:v>0.9</c:v>
                </c:pt>
                <c:pt idx="12">
                  <c:v>0.9</c:v>
                </c:pt>
                <c:pt idx="13">
                  <c:v>0.9</c:v>
                </c:pt>
                <c:pt idx="14">
                  <c:v>0.9</c:v>
                </c:pt>
                <c:pt idx="15">
                  <c:v>0.9</c:v>
                </c:pt>
                <c:pt idx="16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2C-4294-8653-500E99F44F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Лист1!$A$2:$A$18</c:f>
              <c:strCache>
                <c:ptCount val="17"/>
                <c:pt idx="0">
                  <c:v>а) Неудовлетворенная организация учебного процесса</c:v>
                </c:pt>
                <c:pt idx="1">
                  <c:v>б) Расписание занятий</c:v>
                </c:pt>
                <c:pt idx="2">
                  <c:v>в) Организация самостоятельной  работы</c:v>
                </c:pt>
                <c:pt idx="3">
                  <c:v>г) Режимы работы компьютерных классов</c:v>
                </c:pt>
                <c:pt idx="4">
                  <c:v>д) стоимость обучения</c:v>
                </c:pt>
                <c:pt idx="5">
                  <c:v>е) Некомпетентность преподавателей</c:v>
                </c:pt>
                <c:pt idx="6">
                  <c:v>ж) академическая мобильность</c:v>
                </c:pt>
                <c:pt idx="7">
                  <c:v>з) Неадекватноеповедение преподавателей</c:v>
                </c:pt>
                <c:pt idx="8">
                  <c:v>и) Субъективная оценка знаний преподавателями</c:v>
                </c:pt>
                <c:pt idx="9">
                  <c:v>к) Ущемление прав студентов (укажите каких)</c:v>
                </c:pt>
                <c:pt idx="10">
                  <c:v>нет проблем</c:v>
                </c:pt>
                <c:pt idx="11">
                  <c:v>не увлекательность лекции и занятии. Неудовлетворенная организация учебного процесса. Расписания занятии. Отношения преподавателей. Халатность к занятиям</c:v>
                </c:pt>
                <c:pt idx="12">
                  <c:v>низкое образование именно студентов</c:v>
                </c:pt>
                <c:pt idx="13">
                  <c:v>все выше указанное</c:v>
                </c:pt>
                <c:pt idx="14">
                  <c:v>все варианты!!!</c:v>
                </c:pt>
                <c:pt idx="15">
                  <c:v>режим и цикл не пойдет</c:v>
                </c:pt>
                <c:pt idx="16">
                  <c:v>я родился в Кыргызстане, живу, ром здесь, гражданство у меня РФ, я хочу чтобы мне снизили контракт за учебу т.к. Я являюсь кыргызстанцем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2C-4294-8653-500E99F44F2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74308206467615"/>
          <c:y val="4.9693185846722068E-2"/>
          <c:w val="0.31839785176207791"/>
          <c:h val="0.9503068141532778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Лист1!$A$2:$A$5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93-4E9E-94F4-D27BAD2642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F5-4B9A-98F2-5FCFDB8F55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Лист1!$A$2:$A$17</c:f>
              <c:strCache>
                <c:ptCount val="16"/>
                <c:pt idx="0">
                  <c:v>не ответили</c:v>
                </c:pt>
                <c:pt idx="1">
                  <c:v>3 часа</c:v>
                </c:pt>
                <c:pt idx="2">
                  <c:v>2 часа </c:v>
                </c:pt>
                <c:pt idx="3">
                  <c:v>не работал</c:v>
                </c:pt>
                <c:pt idx="4">
                  <c:v>5 часов</c:v>
                </c:pt>
                <c:pt idx="5">
                  <c:v>2-3 часа</c:v>
                </c:pt>
                <c:pt idx="6">
                  <c:v>нет</c:v>
                </c:pt>
                <c:pt idx="7">
                  <c:v>4 часа</c:v>
                </c:pt>
                <c:pt idx="8">
                  <c:v>книг мало и не хватает людей</c:v>
                </c:pt>
                <c:pt idx="9">
                  <c:v>больше 40 часов</c:v>
                </c:pt>
                <c:pt idx="10">
                  <c:v>не был в библеотеке, потому что безболезнено</c:v>
                </c:pt>
                <c:pt idx="11">
                  <c:v>нисколько</c:v>
                </c:pt>
                <c:pt idx="12">
                  <c:v>по 2 часа наверно через день </c:v>
                </c:pt>
                <c:pt idx="13">
                  <c:v>14</c:v>
                </c:pt>
                <c:pt idx="14">
                  <c:v>не помню когда в последний раз, т.к мест никогда не бывает но</c:v>
                </c:pt>
                <c:pt idx="15">
                  <c:v>0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57.8</c:v>
                </c:pt>
                <c:pt idx="1">
                  <c:v>2.8</c:v>
                </c:pt>
                <c:pt idx="2">
                  <c:v>2.8</c:v>
                </c:pt>
                <c:pt idx="3">
                  <c:v>1.8</c:v>
                </c:pt>
                <c:pt idx="4">
                  <c:v>4.5999999999999996</c:v>
                </c:pt>
                <c:pt idx="5">
                  <c:v>1.8</c:v>
                </c:pt>
                <c:pt idx="6">
                  <c:v>1.8</c:v>
                </c:pt>
                <c:pt idx="7">
                  <c:v>1.8</c:v>
                </c:pt>
                <c:pt idx="8">
                  <c:v>1.8</c:v>
                </c:pt>
                <c:pt idx="9">
                  <c:v>1.8</c:v>
                </c:pt>
                <c:pt idx="10">
                  <c:v>1.8</c:v>
                </c:pt>
                <c:pt idx="11">
                  <c:v>1.8</c:v>
                </c:pt>
                <c:pt idx="12">
                  <c:v>1.8</c:v>
                </c:pt>
                <c:pt idx="13">
                  <c:v>1.8</c:v>
                </c:pt>
                <c:pt idx="15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1F5-4B9A-98F2-5FCFDB8F558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6136291935425331"/>
          <c:y val="0.10880614546254844"/>
          <c:w val="0.43151237414370258"/>
          <c:h val="0.8390285819108124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4AF-451A-A053-50559122979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4AF-451A-A053-50559122979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4AF-451A-A053-50559122979F}"/>
              </c:ext>
            </c:extLst>
          </c:dPt>
          <c:dPt>
            <c:idx val="4"/>
            <c:bubble3D val="0"/>
            <c:explosion val="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4AF-451A-A053-50559122979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4AF-451A-A053-50559122979F}"/>
              </c:ext>
            </c:extLst>
          </c:dPt>
          <c:dLbls>
            <c:dLbl>
              <c:idx val="4"/>
              <c:layout>
                <c:manualLayout>
                  <c:x val="2.6521373351734968E-2"/>
                  <c:y val="0.17724819914034637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4AF-451A-A053-50559122979F}"/>
                </c:ext>
                <c:ext xmlns:c15="http://schemas.microsoft.com/office/drawing/2012/chart" uri="{CE6537A1-D6FC-4f65-9D91-7224C49458BB}">
                  <c15:layout>
                    <c:manualLayout>
                      <c:w val="3.2347243794780829E-2"/>
                      <c:h val="7.8838601311036233E-2"/>
                    </c:manualLayout>
                  </c15:layout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в)не очень удовлетворен(а) 3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  <c:pt idx="5">
                  <c:v>собсем нет. Не чувствую себя студентом. А чувствую как подчиненным или низким сословии</c:v>
                </c:pt>
                <c:pt idx="6">
                  <c:v>нормальная  только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22.3</c:v>
                </c:pt>
                <c:pt idx="1">
                  <c:v>38.4</c:v>
                </c:pt>
                <c:pt idx="2">
                  <c:v>24.1</c:v>
                </c:pt>
                <c:pt idx="3">
                  <c:v>8</c:v>
                </c:pt>
                <c:pt idx="4">
                  <c:v>5.4</c:v>
                </c:pt>
                <c:pt idx="5">
                  <c:v>0.9</c:v>
                </c:pt>
                <c:pt idx="6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AF-451A-A053-50559122979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02768163835835"/>
          <c:y val="0.1162896059630638"/>
          <c:w val="0.32110805191807834"/>
          <c:h val="0.8837103940369361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25528342852144"/>
          <c:y val="0"/>
          <c:w val="0.51167593730892968"/>
          <c:h val="0.997120981786015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50.4</c:v>
                </c:pt>
                <c:pt idx="1">
                  <c:v>23.3</c:v>
                </c:pt>
                <c:pt idx="2">
                  <c:v>15</c:v>
                </c:pt>
                <c:pt idx="3">
                  <c:v>4.4000000000000004</c:v>
                </c:pt>
                <c:pt idx="4">
                  <c:v>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50-4DF8-961C-180D487824E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516157161350125"/>
          <c:y val="9.8658060140196846E-2"/>
          <c:w val="0.2759741619429355"/>
          <c:h val="0.817078970789526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47525635783566"/>
          <c:y val="5.5848737640313298E-2"/>
          <c:w val="0.39758722384248885"/>
          <c:h val="0.9353330406270056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7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  <c:pt idx="5">
                  <c:v>нет. Они не обращают внимание. Ломаются. Обращаются как не адекватно. Говорят что хотят. Ругают из за мелочей</c:v>
                </c:pt>
                <c:pt idx="6">
                  <c:v>категорически не удовлетворен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35.4</c:v>
                </c:pt>
                <c:pt idx="1">
                  <c:v>33.6</c:v>
                </c:pt>
                <c:pt idx="2">
                  <c:v>16.8</c:v>
                </c:pt>
                <c:pt idx="3">
                  <c:v>8</c:v>
                </c:pt>
                <c:pt idx="4">
                  <c:v>4.4000000000000004</c:v>
                </c:pt>
                <c:pt idx="5">
                  <c:v>0.9</c:v>
                </c:pt>
                <c:pt idx="6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72-42A0-8F3D-9ADE18C1692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45616169836651"/>
          <c:y val="6.8202658393306234E-2"/>
          <c:w val="0.33667961330393781"/>
          <c:h val="0.9317974245105614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 затрудняюсь ответить</c:v>
                </c:pt>
                <c:pt idx="5">
                  <c:v>я так понимаю, карантинских эптеп окутуп бутуруп салуу методикасы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34.200000000000003</c:v>
                </c:pt>
                <c:pt idx="1">
                  <c:v>33.299999999999997</c:v>
                </c:pt>
                <c:pt idx="2">
                  <c:v>20.2</c:v>
                </c:pt>
                <c:pt idx="3">
                  <c:v>5.3</c:v>
                </c:pt>
                <c:pt idx="4">
                  <c:v>6.1</c:v>
                </c:pt>
                <c:pt idx="5">
                  <c:v>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27E-463F-A3BC-0E7243F6D85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а) полностью удовлетворен(а)</c:v>
                </c:pt>
                <c:pt idx="1">
                  <c:v>б) скорее удовлетворен(а)</c:v>
                </c:pt>
                <c:pt idx="2">
                  <c:v>в) не очень удовлетворен(а)</c:v>
                </c:pt>
                <c:pt idx="3">
                  <c:v>г) скорее не удовлетворен(а)</c:v>
                </c:pt>
                <c:pt idx="4">
                  <c:v>д)затрудняюсь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35.1</c:v>
                </c:pt>
                <c:pt idx="1">
                  <c:v>34.200000000000003</c:v>
                </c:pt>
                <c:pt idx="2">
                  <c:v>23.7</c:v>
                </c:pt>
                <c:pt idx="3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80-4151-A2F9-3EBD9841925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516157161350125"/>
          <c:y val="0.27053614421669081"/>
          <c:w val="0.2759741619429355"/>
          <c:h val="0.6799337461873012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68640-3A39-46C5-B0C8-E6D5489C63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6878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7207B-A799-439F-BFF8-BB5915075B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5982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7207B-A799-439F-BFF8-BB5915075BF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509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548" y="1959691"/>
            <a:ext cx="7766936" cy="1646302"/>
          </a:xfrm>
        </p:spPr>
        <p:txBody>
          <a:bodyPr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«Удовлетворенность студентов обучением в вузе</a:t>
            </a:r>
            <a:r>
              <a:rPr lang="ru-RU" dirty="0" smtClean="0"/>
              <a:t>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/>
              <a:t>СЕСТРИНСКОЕ </a:t>
            </a:r>
            <a:r>
              <a:rPr lang="ru-RU" b="1" dirty="0" smtClean="0"/>
              <a:t>ДЕЛО 2024-2025 </a:t>
            </a:r>
            <a:r>
              <a:rPr lang="ru-RU" b="1" dirty="0" err="1" smtClean="0"/>
              <a:t>уч.г</a:t>
            </a:r>
            <a:r>
              <a:rPr lang="ru-RU" b="1" dirty="0" smtClean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681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9. Насколько Вы удовлетворены доступностью информации о жизни </a:t>
            </a:r>
            <a:r>
              <a:rPr lang="ru-RU" dirty="0" smtClean="0"/>
              <a:t>нашего факультета?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726429"/>
              </p:ext>
            </p:extLst>
          </p:nvPr>
        </p:nvGraphicFramePr>
        <p:xfrm>
          <a:off x="677334" y="252232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6212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10. Удовлетворены ли Вы вовлечением в процессы образовательного </a:t>
            </a:r>
            <a:r>
              <a:rPr lang="ru-RU" dirty="0" smtClean="0"/>
              <a:t>учреждения </a:t>
            </a:r>
            <a:r>
              <a:rPr lang="ru-RU" dirty="0"/>
              <a:t>и их обсуждение?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664191"/>
              </p:ext>
            </p:extLst>
          </p:nvPr>
        </p:nvGraphicFramePr>
        <p:xfrm>
          <a:off x="677334" y="2081126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770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507" y="83978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11. Удовлетворены ли Вы признанием успехов в учебной, научно-исследовательской и </a:t>
            </a:r>
            <a:r>
              <a:rPr lang="ru-RU" dirty="0" err="1"/>
              <a:t>внеучебной</a:t>
            </a:r>
            <a:r>
              <a:rPr lang="ru-RU" dirty="0"/>
              <a:t> (спортивной, культурно-массовой) деятельности?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63656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3183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12. Приходится ли Вам совмещать работу с учебой?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32360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23652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13. Связана ли Ваша работа  с получаемой специальностью?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02167"/>
              </p:ext>
            </p:extLst>
          </p:nvPr>
        </p:nvGraphicFramePr>
        <p:xfrm>
          <a:off x="677334" y="2088870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1447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78004"/>
            <a:ext cx="9019325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14. Вы удовлетворены оснащением учебных аудиторий, лабораторий современным техническим оборудованием?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033137"/>
              </p:ext>
            </p:extLst>
          </p:nvPr>
        </p:nvGraphicFramePr>
        <p:xfrm>
          <a:off x="677334" y="1828800"/>
          <a:ext cx="8596312" cy="4933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7768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1028997" cy="1320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15. </a:t>
            </a:r>
            <a:r>
              <a:rPr lang="ru-RU" dirty="0"/>
              <a:t>Вы </a:t>
            </a:r>
            <a:r>
              <a:rPr lang="ru-RU" dirty="0" smtClean="0"/>
              <a:t>удовлетворены </a:t>
            </a:r>
            <a:r>
              <a:rPr lang="ru-RU" dirty="0"/>
              <a:t>уровнем доступности в образовательном учреждении к современным информационным технологиям (возможность работы на компьютере, использование ресурсов интернета)?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706895"/>
              </p:ext>
            </p:extLst>
          </p:nvPr>
        </p:nvGraphicFramePr>
        <p:xfrm>
          <a:off x="677333" y="2873706"/>
          <a:ext cx="8596312" cy="4079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1195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16. Вы удовлетворены санитарно-гигиеническим состоянием пунктов общественного питания?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85001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3804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11982"/>
            <a:ext cx="8697778" cy="1518418"/>
          </a:xfrm>
        </p:spPr>
        <p:txBody>
          <a:bodyPr>
            <a:normAutofit fontScale="90000"/>
          </a:bodyPr>
          <a:lstStyle/>
          <a:p>
            <a:r>
              <a:rPr lang="ru-RU" dirty="0"/>
              <a:t>17.Как Вы считаете, выпускники Вашего образовательного учреждения подготовлены к жизни и труду в современных условиях и адаптации на рынке</a:t>
            </a:r>
            <a:br>
              <a:rPr lang="ru-RU" dirty="0"/>
            </a:br>
            <a:r>
              <a:rPr lang="ru-RU" dirty="0"/>
              <a:t>труда?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367238"/>
              </p:ext>
            </p:extLst>
          </p:nvPr>
        </p:nvGraphicFramePr>
        <p:xfrm>
          <a:off x="677334" y="2976563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9053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18. Как Вы оцениваете свои перспективы на рынке труда?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325377"/>
              </p:ext>
            </p:extLst>
          </p:nvPr>
        </p:nvGraphicFramePr>
        <p:xfrm>
          <a:off x="677690" y="2331410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272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1.Удовлетворены </a:t>
            </a:r>
            <a:r>
              <a:rPr lang="ru-RU" dirty="0"/>
              <a:t>ли Вы соответствием реального образовательного процесса</a:t>
            </a:r>
            <a:br>
              <a:rPr lang="ru-RU" dirty="0"/>
            </a:br>
            <a:r>
              <a:rPr lang="ru-RU" dirty="0"/>
              <a:t>ожиданиям на основе рекламы медицинского факультета </a:t>
            </a:r>
            <a:r>
              <a:rPr lang="ru-RU" dirty="0" err="1"/>
              <a:t>ОшГУ</a:t>
            </a:r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9748904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0689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19. Какие направления воспитания нужны </a:t>
            </a:r>
            <a:r>
              <a:rPr lang="ru-RU" dirty="0" smtClean="0"/>
              <a:t> в настоящее </a:t>
            </a:r>
            <a:r>
              <a:rPr lang="ru-RU" dirty="0"/>
              <a:t>время и какие есть в нашем вузе?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0358759"/>
              </p:ext>
            </p:extLst>
          </p:nvPr>
        </p:nvGraphicFramePr>
        <p:xfrm>
          <a:off x="677334" y="2663005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2088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2" y="328247"/>
            <a:ext cx="8596668" cy="1320800"/>
          </a:xfrm>
        </p:spPr>
        <p:txBody>
          <a:bodyPr/>
          <a:lstStyle/>
          <a:p>
            <a:r>
              <a:rPr lang="ru-RU" dirty="0"/>
              <a:t>20.  Какие из студенческих проблем Вас особенно волнуют?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979988"/>
              </p:ext>
            </p:extLst>
          </p:nvPr>
        </p:nvGraphicFramePr>
        <p:xfrm>
          <a:off x="0" y="1649047"/>
          <a:ext cx="11109384" cy="5164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7212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202124"/>
                </a:solidFill>
                <a:latin typeface="Roboto"/>
              </a:rPr>
              <a:t>2. Удовлетворены </a:t>
            </a:r>
            <a:r>
              <a:rPr lang="ru-RU" dirty="0">
                <a:solidFill>
                  <a:srgbClr val="202124"/>
                </a:solidFill>
                <a:latin typeface="Roboto"/>
              </a:rPr>
              <a:t>ли Вы организацией свободного времени, питания, бытовыми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02124"/>
                </a:solidFill>
                <a:latin typeface="Roboto"/>
              </a:rPr>
              <a:t>условиями проживания в общежитии?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05796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406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3.Удовлетворены ли Вы библиотечным, информационным, социальным, организационным и т.д. обслуживанием?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367811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3976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y-KG" b="1" dirty="0"/>
              <a:t>4</a:t>
            </a:r>
            <a:r>
              <a:rPr lang="ru-RU" b="1" dirty="0"/>
              <a:t>.Укажите, сколько примерно времени в последнюю неделю Вы работали в библиотеке образовательного учреждения (в часах).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067628"/>
              </p:ext>
            </p:extLst>
          </p:nvPr>
        </p:nvGraphicFramePr>
        <p:xfrm>
          <a:off x="677863" y="2160588"/>
          <a:ext cx="9702084" cy="4802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376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076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5.Удовлетворены ли Вы отношением со стороны преподавателей и сотрудников?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590037"/>
              </p:ext>
            </p:extLst>
          </p:nvPr>
        </p:nvGraphicFramePr>
        <p:xfrm>
          <a:off x="245613" y="2436917"/>
          <a:ext cx="8596312" cy="442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701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6.Удовлетворены ли Вы отношениями в студенческом коллективе?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414068"/>
              </p:ext>
            </p:extLst>
          </p:nvPr>
        </p:nvGraphicFramePr>
        <p:xfrm>
          <a:off x="677863" y="2110155"/>
          <a:ext cx="8596312" cy="441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4175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62718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7. Удовлетворены ли Вы взаимоотношениями с администрацией (в том </a:t>
            </a:r>
            <a:r>
              <a:rPr lang="ru-RU" dirty="0" smtClean="0"/>
              <a:t>числе</a:t>
            </a:r>
            <a:r>
              <a:rPr lang="en-US" dirty="0" smtClean="0"/>
              <a:t> </a:t>
            </a:r>
            <a:r>
              <a:rPr lang="ky-KG" dirty="0" smtClean="0"/>
              <a:t>деканатом)?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342779"/>
              </p:ext>
            </p:extLst>
          </p:nvPr>
        </p:nvGraphicFramePr>
        <p:xfrm>
          <a:off x="677863" y="2160588"/>
          <a:ext cx="10164308" cy="4280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0268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Удовлетворены ли вы информированностью о реализуемой политике, стратегии, целях и задачах медицинского факультета </a:t>
            </a:r>
            <a:r>
              <a:rPr lang="ru-RU" dirty="0" err="1" smtClean="0"/>
              <a:t>ОшГУ</a:t>
            </a:r>
            <a:r>
              <a:rPr lang="ru-RU" dirty="0" smtClean="0"/>
              <a:t>?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841564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689843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447</TotalTime>
  <Words>274</Words>
  <Application>Microsoft Office PowerPoint</Application>
  <PresentationFormat>Широкоэкранный</PresentationFormat>
  <Paragraphs>25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Roboto</vt:lpstr>
      <vt:lpstr>Trebuchet MS</vt:lpstr>
      <vt:lpstr>Wingdings 3</vt:lpstr>
      <vt:lpstr>Аспект</vt:lpstr>
      <vt:lpstr>«Удовлетворенность студентов обучением в вузе»</vt:lpstr>
      <vt:lpstr>1.Удовлетворены ли Вы соответствием реального образовательного процесса ожиданиям на основе рекламы медицинского факультета ОшГУ</vt:lpstr>
      <vt:lpstr>2. Удовлетворены ли Вы организацией свободного времени, питания, бытовыми условиями проживания в общежитии?</vt:lpstr>
      <vt:lpstr>3.Удовлетворены ли Вы библиотечным, информационным, социальным, организационным и т.д. обслуживанием? </vt:lpstr>
      <vt:lpstr>4.Укажите, сколько примерно времени в последнюю неделю Вы работали в библиотеке образовательного учреждения (в часах). </vt:lpstr>
      <vt:lpstr>5.Удовлетворены ли Вы отношением со стороны преподавателей и сотрудников?  </vt:lpstr>
      <vt:lpstr>6.Удовлетворены ли Вы отношениями в студенческом коллективе?  </vt:lpstr>
      <vt:lpstr>7. Удовлетворены ли Вы взаимоотношениями с администрацией (в том числе деканатом)? </vt:lpstr>
      <vt:lpstr>Удовлетворены ли вы информированностью о реализуемой политике, стратегии, целях и задачах медицинского факультета ОшГУ?</vt:lpstr>
      <vt:lpstr>9. Насколько Вы удовлетворены доступностью информации о жизни нашего факультета?</vt:lpstr>
      <vt:lpstr>10. Удовлетворены ли Вы вовлечением в процессы образовательного учреждения и их обсуждение?  </vt:lpstr>
      <vt:lpstr>11. Удовлетворены ли Вы признанием успехов в учебной, научно-исследовательской и внеучебной (спортивной, культурно-массовой) деятельности?  </vt:lpstr>
      <vt:lpstr>12. Приходится ли Вам совмещать работу с учебой?  </vt:lpstr>
      <vt:lpstr>13. Связана ли Ваша работа  с получаемой специальностью?   </vt:lpstr>
      <vt:lpstr>14. Вы удовлетворены оснащением учебных аудиторий, лабораторий современным техническим оборудованием?  </vt:lpstr>
      <vt:lpstr>15. Вы удовлетворены уровнем доступности в образовательном учреждении к современным информационным технологиям (возможность работы на компьютере, использование ресурсов интернета)?</vt:lpstr>
      <vt:lpstr>16. Вы удовлетворены санитарно-гигиеническим состоянием пунктов общественного питания?</vt:lpstr>
      <vt:lpstr>17.Как Вы считаете, выпускники Вашего образовательного учреждения подготовлены к жизни и труду в современных условиях и адаптации на рынке труда?</vt:lpstr>
      <vt:lpstr>18. Как Вы оцениваете свои перспективы на рынке труда?</vt:lpstr>
      <vt:lpstr>19. Какие направления воспитания нужны  в настоящее время и какие есть в нашем вузе?</vt:lpstr>
      <vt:lpstr>20.  Какие из студенческих проблем Вас особенно волнуют?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«Удовлетворенность студентов обучением в вузе»</dc:title>
  <dc:creator>Пользователь</dc:creator>
  <cp:lastModifiedBy>Пользователь</cp:lastModifiedBy>
  <cp:revision>25</cp:revision>
  <cp:lastPrinted>2026-02-21T12:30:44Z</cp:lastPrinted>
  <dcterms:created xsi:type="dcterms:W3CDTF">2023-02-24T05:28:28Z</dcterms:created>
  <dcterms:modified xsi:type="dcterms:W3CDTF">2026-02-21T12:35:54Z</dcterms:modified>
</cp:coreProperties>
</file>