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4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00883483314585"/>
          <c:y val="6.2919177344141911E-3"/>
          <c:w val="0.44027992594675669"/>
          <c:h val="0.930788904921443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023-431B-B9E8-5B32FD6F21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Качество образования</c:v>
                </c:pt>
                <c:pt idx="1">
                  <c:v>б) Престижность специальности</c:v>
                </c:pt>
                <c:pt idx="2">
                  <c:v>в) Личная склонность к определенному виду деятельности, оценка собственных способностей</c:v>
                </c:pt>
                <c:pt idx="3">
                  <c:v>г) Мнения и рекомендации родителей</c:v>
                </c:pt>
                <c:pt idx="4">
                  <c:v>д) Низкий проходной балл на специальность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10.6</c:v>
                </c:pt>
                <c:pt idx="2">
                  <c:v>53.5</c:v>
                </c:pt>
                <c:pt idx="3">
                  <c:v>17.100000000000001</c:v>
                </c:pt>
                <c:pt idx="4">
                  <c:v>0.60000000000000009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023-431B-B9E8-5B32FD6F211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347616704161975"/>
          <c:y val="1.2660626590783827E-3"/>
          <c:w val="0.32277383295838025"/>
          <c:h val="0.938960721357951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Да, в целом существующая система оценки знаний соответствует условиям и потребностям организации учебногопроцесса</c:v>
                </c:pt>
                <c:pt idx="1">
                  <c:v>б) Считаю, что более эффективной была бы оценка знаний в форме компьютерного  тестирования</c:v>
                </c:pt>
                <c:pt idx="2">
                  <c:v>в) Надо оценивать не столько уровень знаний, сколько отношение к учебе,  индивидуальные способности, самостоятельную работу, активность</c:v>
                </c:pt>
                <c:pt idx="3">
                  <c:v>г) Лучшей формой оценки знаний является аудиторная письменная работа</c:v>
                </c:pt>
                <c:pt idx="4">
                  <c:v>д) Я считаю очень важным человеческий фактор оценки знаний: квалификация  преподавателя, его отношение к работе, умение построить учебный процесс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</c:v>
                </c:pt>
                <c:pt idx="1">
                  <c:v>5.8</c:v>
                </c:pt>
                <c:pt idx="2">
                  <c:v>27.1</c:v>
                </c:pt>
                <c:pt idx="3">
                  <c:v>2.2999999999999998</c:v>
                </c:pt>
                <c:pt idx="4">
                  <c:v>33.9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C47-43CE-ACF7-9518495D7E7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775152414804336"/>
          <c:y val="1.1185589035366846E-2"/>
          <c:w val="0.3636006664033738"/>
          <c:h val="0.9878625359521678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38-4033-B15E-6474730AF1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38-4033-B15E-6474730AF1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38-4033-B15E-6474730AF1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738-4033-B15E-6474730AF1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738-4033-B15E-6474730AF10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8.2000000000000011</c:v>
                </c:pt>
                <c:pt idx="1">
                  <c:v>30</c:v>
                </c:pt>
                <c:pt idx="2">
                  <c:v>26.1</c:v>
                </c:pt>
                <c:pt idx="3">
                  <c:v>11.9</c:v>
                </c:pt>
                <c:pt idx="4">
                  <c:v>6.8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738-4033-B15E-6474730AF10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614848415687177"/>
          <c:y val="0.35068270954818959"/>
          <c:w val="0.20660513903153413"/>
          <c:h val="0.4416480631934362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27.4</c:v>
                </c:pt>
                <c:pt idx="1">
                  <c:v>30.6</c:v>
                </c:pt>
                <c:pt idx="2">
                  <c:v>27</c:v>
                </c:pt>
                <c:pt idx="3">
                  <c:v>8.5</c:v>
                </c:pt>
                <c:pt idx="4">
                  <c:v>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BF-4DB0-8F33-A309DD6F9E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288152839590708"/>
          <c:y val="0.40300661543644745"/>
          <c:w val="0.20987209479249883"/>
          <c:h val="0.482509058133383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а) Я имею смутное представление о своих индивидуальных способностях и думаю, что только практическая деятельность после окончания вуза поможет их раскрыть</c:v>
                </c:pt>
                <c:pt idx="1">
                  <c:v>б) Получение знаний в вузе помогло (помогает) мне оценить свои индивидуальные  способности и использовать их в учебном процессе</c:v>
                </c:pt>
                <c:pt idx="2">
                  <c:v>в) Трудно раскрыть индивидуальные способности при существующей методике и  организации учебного процесса</c:v>
                </c:pt>
                <c:pt idx="3">
                  <c:v>г) Считаю, что не развитие способностей определяет успех профессиональной деятельности, а реальные условия трудоустройства и построения карьеры</c:v>
                </c:pt>
                <c:pt idx="4">
                  <c:v>д)Учебный процесс проявляет индивидуальные способности в области  профессиональной деятельности, но затрудняет развитие общечеловеческих гуманитарных способностей</c:v>
                </c:pt>
                <c:pt idx="5">
                  <c:v>е)Получение знаний в вузе помогло мне оценить свои индивидуальные способности</c:v>
                </c:pt>
                <c:pt idx="6">
                  <c:v>ж)При других методах обучения и материальной базе (учебное оборудование, средства обучения и др.) они раскрылись бы лучше</c:v>
                </c:pt>
                <c:pt idx="7">
                  <c:v>з) не способствуют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11.8</c:v>
                </c:pt>
                <c:pt idx="1">
                  <c:v>22</c:v>
                </c:pt>
                <c:pt idx="2">
                  <c:v>15.7</c:v>
                </c:pt>
                <c:pt idx="3">
                  <c:v>4.9000000000000004</c:v>
                </c:pt>
                <c:pt idx="4">
                  <c:v>6.9</c:v>
                </c:pt>
                <c:pt idx="5">
                  <c:v>7.2</c:v>
                </c:pt>
                <c:pt idx="6">
                  <c:v>12.5</c:v>
                </c:pt>
                <c:pt idx="7">
                  <c:v>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6C-4CAF-98F1-D4B1A70FC69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79710144927561"/>
          <c:y val="2.2564374884287565E-2"/>
          <c:w val="0.33695652173913054"/>
          <c:h val="0.9774356251157125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а) да, достаточно</c:v>
                </c:pt>
                <c:pt idx="1">
                  <c:v>б) не достаточно теоретических знаний</c:v>
                </c:pt>
                <c:pt idx="2">
                  <c:v>в) не достаточно практических знаний и умений</c:v>
                </c:pt>
                <c:pt idx="3">
                  <c:v>г) затрудняюсь ответить до начала работы по профессии</c:v>
                </c:pt>
                <c:pt idx="4">
                  <c:v>д) не достаточно</c:v>
                </c:pt>
                <c:pt idx="5">
                  <c:v>знаний которые я могу получить достаточно, но не достаточно времени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23.9</c:v>
                </c:pt>
                <c:pt idx="1">
                  <c:v>6.1</c:v>
                </c:pt>
                <c:pt idx="2">
                  <c:v>49.8</c:v>
                </c:pt>
                <c:pt idx="3">
                  <c:v>14.2</c:v>
                </c:pt>
                <c:pt idx="4">
                  <c:v>5.5</c:v>
                </c:pt>
                <c:pt idx="5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0A-49E0-8EF4-EF0DBE117E5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отлично -5</c:v>
                </c:pt>
                <c:pt idx="1">
                  <c:v>хорошо -4</c:v>
                </c:pt>
                <c:pt idx="2">
                  <c:v>скорее плохо, чем хорошо</c:v>
                </c:pt>
                <c:pt idx="3">
                  <c:v>скорее плохо, чем хорошо</c:v>
                </c:pt>
                <c:pt idx="4">
                  <c:v>плохо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17.5</c:v>
                </c:pt>
                <c:pt idx="1">
                  <c:v>50.3</c:v>
                </c:pt>
                <c:pt idx="2">
                  <c:v>24.4</c:v>
                </c:pt>
                <c:pt idx="3">
                  <c:v>4.9000000000000004</c:v>
                </c:pt>
                <c:pt idx="4">
                  <c:v>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B7-46AE-9544-926856F2BF1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Лист1!$A$2:$A$15</c:f>
              <c:strCache>
                <c:ptCount val="14"/>
                <c:pt idx="0">
                  <c:v>а) Проблем нет</c:v>
                </c:pt>
                <c:pt idx="1">
                  <c:v>б) Несоответствие изучаемых дисциплин получаемой специальности</c:v>
                </c:pt>
                <c:pt idx="2">
                  <c:v>в) Недостаточное количество выделяемых часов для наиболее значимых предметов</c:v>
                </c:pt>
                <c:pt idx="3">
                  <c:v>г) Перегруженность аудиторнымизанятиями</c:v>
                </c:pt>
                <c:pt idx="4">
                  <c:v>д) Качество преподавания</c:v>
                </c:pt>
                <c:pt idx="5">
                  <c:v>е) Организация приема зачетов и экзаменов</c:v>
                </c:pt>
                <c:pt idx="6">
                  <c:v>ж) Устаревшая система получения знаний</c:v>
                </c:pt>
                <c:pt idx="7">
                  <c:v>з) Устаревшие методы преподавания</c:v>
                </c:pt>
                <c:pt idx="8">
                  <c:v>не достаточно количество практики</c:v>
                </c:pt>
                <c:pt idx="9">
                  <c:v>особое отношение некоторых учителей к неким студентам, которые оценивают не по знаниям о по личной симпатии</c:v>
                </c:pt>
                <c:pt idx="10">
                  <c:v>недостаточное количество выделяемых часов для наиболее значимых предметов и недостаточно практика, например мы, медики, в 1 год будем на практике всего лишь 1 неделя. Это  очень мало</c:v>
                </c:pt>
                <c:pt idx="11">
                  <c:v>все перечисленные верны. Преподы не мотивированы. Администрация халатная. Несоответствие предметов к специализация. Много не нужных предметов</c:v>
                </c:pt>
                <c:pt idx="12">
                  <c:v>норматив</c:v>
                </c:pt>
                <c:pt idx="13">
                  <c:v>я не знаю русский и английский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25</c:v>
                </c:pt>
                <c:pt idx="1">
                  <c:v>6.8</c:v>
                </c:pt>
                <c:pt idx="2">
                  <c:v>23.7</c:v>
                </c:pt>
                <c:pt idx="3">
                  <c:v>9.1</c:v>
                </c:pt>
                <c:pt idx="4">
                  <c:v>14.6</c:v>
                </c:pt>
                <c:pt idx="5">
                  <c:v>5.5</c:v>
                </c:pt>
                <c:pt idx="6">
                  <c:v>9.1</c:v>
                </c:pt>
                <c:pt idx="7">
                  <c:v>3.6</c:v>
                </c:pt>
                <c:pt idx="8">
                  <c:v>0.30000000000000004</c:v>
                </c:pt>
                <c:pt idx="9">
                  <c:v>0.30000000000000004</c:v>
                </c:pt>
                <c:pt idx="10">
                  <c:v>0.30000000000000004</c:v>
                </c:pt>
                <c:pt idx="11">
                  <c:v>0.30000000000000004</c:v>
                </c:pt>
                <c:pt idx="12">
                  <c:v>0.30000000000000004</c:v>
                </c:pt>
                <c:pt idx="13">
                  <c:v>0.30000000000000004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A4-4711-935A-1509B55A85E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90832667655675"/>
          <c:y val="4.0010681771905442E-4"/>
          <c:w val="0.33367035642283849"/>
          <c:h val="0.9995998931822809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В студенческих научных конференциях</c:v>
                </c:pt>
                <c:pt idx="1">
                  <c:v>б) В предметных олимпиадах</c:v>
                </c:pt>
                <c:pt idx="2">
                  <c:v>в) В спортивных соревнованиях</c:v>
                </c:pt>
                <c:pt idx="3">
                  <c:v>г) В культурно-массовых мероприятиях</c:v>
                </c:pt>
                <c:pt idx="4">
                  <c:v>не принимал участие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28.5</c:v>
                </c:pt>
                <c:pt idx="1">
                  <c:v>14.6</c:v>
                </c:pt>
                <c:pt idx="2">
                  <c:v>14.6</c:v>
                </c:pt>
                <c:pt idx="3">
                  <c:v>17.899999999999999</c:v>
                </c:pt>
                <c:pt idx="4">
                  <c:v>24.4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2B-4865-8B4F-695F7FB9414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9D1A3-13A9-4AA0-83CF-24E431DA2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86819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94283-285E-483E-A539-748A66CE5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1583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94283-285E-483E-A539-748A66CE5EF9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09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4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7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20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08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3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5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82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3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0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6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33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235131"/>
            <a:ext cx="10101943" cy="327483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«Осознание профессии: оценка качества образования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10088880" cy="1510736"/>
          </a:xfrm>
        </p:spPr>
        <p:txBody>
          <a:bodyPr>
            <a:normAutofit/>
          </a:bodyPr>
          <a:lstStyle/>
          <a:p>
            <a:r>
              <a:rPr lang="ru-RU" dirty="0" smtClean="0"/>
              <a:t>Предварительный анализ опроса студентов по</a:t>
            </a:r>
          </a:p>
          <a:p>
            <a:r>
              <a:rPr lang="ru-RU" dirty="0" smtClean="0"/>
              <a:t>Образовательной программе </a:t>
            </a:r>
            <a:r>
              <a:rPr lang="ru-RU" dirty="0" smtClean="0"/>
              <a:t>Сестринское дело </a:t>
            </a:r>
            <a:r>
              <a:rPr lang="ru-RU" dirty="0" smtClean="0"/>
              <a:t>2024- 2025 </a:t>
            </a:r>
            <a:r>
              <a:rPr lang="ru-RU" dirty="0" err="1" smtClean="0"/>
              <a:t>уч.год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7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10. Укажите в каких мероприятиях Вы принимали участие в прошлом и текущем учебном году?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204778"/>
              </p:ext>
            </p:extLst>
          </p:nvPr>
        </p:nvGraphicFramePr>
        <p:xfrm>
          <a:off x="838200" y="1775384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80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4381" y="5076619"/>
            <a:ext cx="8534400" cy="1507067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1. Какой фактор сыграл решающую роль при выборе специальности?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575093"/>
              </p:ext>
            </p:extLst>
          </p:nvPr>
        </p:nvGraphicFramePr>
        <p:xfrm>
          <a:off x="674381" y="1137132"/>
          <a:ext cx="8534400" cy="403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01445" y="0"/>
            <a:ext cx="95812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/>
              <a:t>В участие приняли 50 студентов </a:t>
            </a:r>
          </a:p>
        </p:txBody>
      </p:sp>
    </p:spTree>
    <p:extLst>
      <p:ext uri="{BB962C8B-B14F-4D97-AF65-F5344CB8AC3E}">
        <p14:creationId xmlns:p14="http://schemas.microsoft.com/office/powerpoint/2010/main" val="298530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681" y="301637"/>
            <a:ext cx="8520078" cy="15070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Считаете ли вы что система оценки знаний объективна и справедлива?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302972"/>
              </p:ext>
            </p:extLst>
          </p:nvPr>
        </p:nvGraphicFramePr>
        <p:xfrm>
          <a:off x="573681" y="1587640"/>
          <a:ext cx="8811480" cy="527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415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3.Удовлетворены ли Вы содержанием образовательной </a:t>
            </a:r>
            <a:r>
              <a:rPr lang="ru-RU" sz="2800" dirty="0" err="1" smtClean="0"/>
              <a:t>программы,методами</a:t>
            </a:r>
            <a:r>
              <a:rPr lang="ru-RU" sz="2800" dirty="0" smtClean="0"/>
              <a:t> </a:t>
            </a:r>
            <a:r>
              <a:rPr lang="ru-RU" sz="2800" dirty="0"/>
              <a:t>обучения, (набор предметов, количество часов, соотношение теоретических </a:t>
            </a:r>
            <a:r>
              <a:rPr lang="ru-RU" sz="2800" dirty="0" smtClean="0"/>
              <a:t>и </a:t>
            </a:r>
            <a:r>
              <a:rPr lang="ru-RU" sz="2800" dirty="0"/>
              <a:t>практических занятий)?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442301"/>
              </p:ext>
            </p:extLst>
          </p:nvPr>
        </p:nvGraphicFramePr>
        <p:xfrm>
          <a:off x="838200" y="156006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396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4.Удовлетворены ли Вы организацией учебного процесса (расписание занятий,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объем недельной учебной нагрузки, расстановка педагогических кадров, использование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современных технологий обучений,  др.?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524338"/>
              </p:ext>
            </p:extLst>
          </p:nvPr>
        </p:nvGraphicFramePr>
        <p:xfrm>
          <a:off x="838200" y="2130250"/>
          <a:ext cx="10515600" cy="365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5658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5. Считаете ли Вы, что образовательный процесс способствует раскрытию и реализации Ваших индивидуальных способностей?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789841"/>
              </p:ext>
            </p:extLst>
          </p:nvPr>
        </p:nvGraphicFramePr>
        <p:xfrm>
          <a:off x="838200" y="1570107"/>
          <a:ext cx="10515600" cy="5287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3753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6.Как Вы оцениваете, достаточно ли Вы получаете знаний для эффективной профессиональной деятельности?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5061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797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8</a:t>
            </a:r>
            <a:r>
              <a:rPr lang="ru-RU" sz="2800" dirty="0"/>
              <a:t>. Оцените по 5-балльной шкале, насколько Вы удовлетворены различными сторонами учебного процесса(деятельность вуза по обеспечению качества подготовки специалиста, обеспечение </a:t>
            </a:r>
            <a:r>
              <a:rPr lang="ru-RU" sz="2800" dirty="0" err="1"/>
              <a:t>высоквалифицированными</a:t>
            </a:r>
            <a:r>
              <a:rPr lang="ru-RU" sz="2800" dirty="0"/>
              <a:t> преподавательскими кадрами, </a:t>
            </a:r>
            <a:r>
              <a:rPr lang="ru-RU" sz="2800" dirty="0" smtClean="0"/>
              <a:t>учебно-</a:t>
            </a:r>
            <a:r>
              <a:rPr lang="ru-RU" sz="2800" dirty="0"/>
              <a:t>методической литературой, современными аудиториями, организация сессий и т.д.)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410401"/>
              </p:ext>
            </p:extLst>
          </p:nvPr>
        </p:nvGraphicFramePr>
        <p:xfrm>
          <a:off x="838200" y="2506662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7055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9. Какие проблемы Вы видите в организации учебного процесса?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97473"/>
              </p:ext>
            </p:extLst>
          </p:nvPr>
        </p:nvGraphicFramePr>
        <p:xfrm>
          <a:off x="506604" y="1690688"/>
          <a:ext cx="10515600" cy="4998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70458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139</Words>
  <Application>Microsoft Office PowerPoint</Application>
  <PresentationFormat>Широкоэкранный</PresentationFormat>
  <Paragraphs>15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«Осознание профессии: оценка качества образования» </vt:lpstr>
      <vt:lpstr>1. Какой фактор сыграл решающую роль при выборе специальности?</vt:lpstr>
      <vt:lpstr>2. Считаете ли вы что система оценки знаний объективна и справедлива?</vt:lpstr>
      <vt:lpstr>3.Удовлетворены ли Вы содержанием образовательной программы,методами обучения, (набор предметов, количество часов, соотношение теоретических и практических занятий)? </vt:lpstr>
      <vt:lpstr>4.Удовлетворены ли Вы организацией учебного процесса (расписание занятий, объем недельной учебной нагрузки, расстановка педагогических кадров, использование современных технологий обучений,  др.?</vt:lpstr>
      <vt:lpstr>5. Считаете ли Вы, что образовательный процесс способствует раскрытию и реализации Ваших индивидуальных способностей?</vt:lpstr>
      <vt:lpstr>6.Как Вы оцениваете, достаточно ли Вы получаете знаний для эффективной профессиональной деятельности?</vt:lpstr>
      <vt:lpstr>  8. Оцените по 5-балльной шкале, насколько Вы удовлетворены различными сторонами учебного процесса(деятельность вуза по обеспечению качества подготовки специалиста, обеспечение высоквалифицированными преподавательскими кадрами, учебно-методической литературой, современными аудиториями, организация сессий и т.д.) </vt:lpstr>
      <vt:lpstr>9. Какие проблемы Вы видите в организации учебного процесса?</vt:lpstr>
      <vt:lpstr>10. Укажите в каких мероприятиях Вы принимали участие в прошлом и текущем учебном году?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«Осознание профессии: оценка качества образования»</dc:title>
  <dc:creator>Пользователь</dc:creator>
  <cp:lastModifiedBy>Пользователь</cp:lastModifiedBy>
  <cp:revision>23</cp:revision>
  <cp:lastPrinted>2026-02-21T12:34:10Z</cp:lastPrinted>
  <dcterms:created xsi:type="dcterms:W3CDTF">2023-02-25T12:57:11Z</dcterms:created>
  <dcterms:modified xsi:type="dcterms:W3CDTF">2026-02-21T12:35:31Z</dcterms:modified>
</cp:coreProperties>
</file>