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71" r:id="rId7"/>
    <p:sldId id="261" r:id="rId8"/>
    <p:sldId id="262" r:id="rId9"/>
    <p:sldId id="263" r:id="rId10"/>
    <p:sldId id="264" r:id="rId11"/>
    <p:sldId id="265" r:id="rId12"/>
    <p:sldId id="272" r:id="rId13"/>
    <p:sldId id="273" r:id="rId14"/>
    <p:sldId id="274" r:id="rId15"/>
    <p:sldId id="275" r:id="rId16"/>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8F9ABC7-B8C6-4C3C-AF68-477E41F1F7A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F9ABC7-B8C6-4C3C-AF68-477E41F1F7A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F9ABC7-B8C6-4C3C-AF68-477E41F1F7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16B009B-3DDE-4FBB-88FD-9058D208FB1A}"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8F9ABC7-B8C6-4C3C-AF68-477E41F1F7A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6B009B-3DDE-4FBB-88FD-9058D208FB1A}" type="datetimeFigureOut">
              <a:rPr lang="ru-RU" smtClean="0"/>
              <a:pPr/>
              <a:t>13.09.2015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F9ABC7-B8C6-4C3C-AF68-477E41F1F7A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00042"/>
            <a:ext cx="8506881" cy="3785652"/>
          </a:xfrm>
          <a:prstGeom prst="rect">
            <a:avLst/>
          </a:prstGeom>
          <a:noFill/>
        </p:spPr>
        <p:txBody>
          <a:bodyPr wrap="square" lIns="91440" tIns="45720" rIns="91440" bIns="45720">
            <a:spAutoFit/>
          </a:bodyPr>
          <a:lstStyle/>
          <a:p>
            <a:pPr algn="ctr"/>
            <a:r>
              <a:rPr lang="ru-RU"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Биомеханизм родов </a:t>
            </a:r>
          </a:p>
          <a:p>
            <a:pPr algn="ctr"/>
            <a:r>
              <a:rPr lang="ru-RU"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 </a:t>
            </a:r>
          </a:p>
          <a:p>
            <a:pPr algn="ctr"/>
            <a:r>
              <a:rPr lang="ru-RU"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затылочном </a:t>
            </a:r>
          </a:p>
          <a:p>
            <a:pPr algn="ctr"/>
            <a:r>
              <a:rPr lang="ru-RU" sz="60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предлежании</a:t>
            </a:r>
            <a:r>
              <a:rPr lang="ru-RU" sz="6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ru-RU"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Прямоугольник 2"/>
          <p:cNvSpPr/>
          <p:nvPr/>
        </p:nvSpPr>
        <p:spPr>
          <a:xfrm>
            <a:off x="3071802" y="5072074"/>
            <a:ext cx="184730" cy="769441"/>
          </a:xfrm>
          <a:prstGeom prst="rect">
            <a:avLst/>
          </a:prstGeom>
          <a:noFill/>
        </p:spPr>
        <p:txBody>
          <a:bodyPr wrap="none" lIns="91440" tIns="45720" rIns="91440" bIns="45720">
            <a:spAutoFit/>
          </a:bodyPr>
          <a:lstStyle/>
          <a:p>
            <a:pPr algn="ctr"/>
            <a:endParaRPr lang="ru-RU"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85794"/>
            <a:ext cx="9001156" cy="438912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ru-RU" i="1" dirty="0" smtClean="0"/>
              <a:t>Пятый момент </a:t>
            </a:r>
            <a:r>
              <a:rPr lang="ru-RU" dirty="0" smtClean="0"/>
              <a:t>- </a:t>
            </a:r>
            <a:r>
              <a:rPr lang="ru-RU" b="1" dirty="0" smtClean="0">
                <a:solidFill>
                  <a:srgbClr val="FF0000"/>
                </a:solidFill>
              </a:rPr>
              <a:t>сгибание туловища в шейно-грудном отделе позвоночника.</a:t>
            </a:r>
            <a:r>
              <a:rPr lang="ru-RU" b="1" dirty="0" smtClean="0"/>
              <a:t> </a:t>
            </a:r>
            <a:r>
              <a:rPr lang="ru-RU" dirty="0" smtClean="0"/>
              <a:t>Под действием родовых сил происходит сгибание туловища плода в шейно-грудном отделе позвоночника и рождение всего плечевого пояса плода. </a:t>
            </a:r>
          </a:p>
          <a:p>
            <a:r>
              <a:rPr lang="ru-RU" dirty="0" smtClean="0"/>
              <a:t>Переднее плечико рождается первым, заднее несколько задерживается копчиком и рождается над задней спайкой при боковом сгибании туловища.</a:t>
            </a:r>
          </a:p>
          <a:p>
            <a:r>
              <a:rPr lang="ru-RU" dirty="0" smtClean="0"/>
              <a:t>Головка плода, родившегося в переднем виде затылочного </a:t>
            </a:r>
            <a:r>
              <a:rPr lang="ru-RU" dirty="0" err="1" smtClean="0"/>
              <a:t>предлежания</a:t>
            </a:r>
            <a:r>
              <a:rPr lang="ru-RU" dirty="0" smtClean="0"/>
              <a:t>, имеет </a:t>
            </a:r>
            <a:r>
              <a:rPr lang="ru-RU" dirty="0" err="1" smtClean="0"/>
              <a:t>долихоцефалическую</a:t>
            </a:r>
            <a:r>
              <a:rPr lang="ru-RU" dirty="0" smtClean="0"/>
              <a:t> (</a:t>
            </a:r>
            <a:r>
              <a:rPr lang="ru-RU" dirty="0" err="1" smtClean="0"/>
              <a:t>огурцевидную</a:t>
            </a:r>
            <a:r>
              <a:rPr lang="ru-RU" dirty="0" smtClean="0"/>
              <a:t>) форму за счет конфигурации.</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86182" y="214290"/>
            <a:ext cx="5143536" cy="6429420"/>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ru-RU" b="1" u="sng" dirty="0" smtClean="0"/>
              <a:t>Биомеханизм родов при заднем виде затылочного </a:t>
            </a:r>
            <a:r>
              <a:rPr lang="ru-RU" b="1" u="sng" dirty="0" err="1" smtClean="0"/>
              <a:t>предлежания</a:t>
            </a:r>
            <a:endParaRPr lang="ru-RU" u="sng" dirty="0" smtClean="0"/>
          </a:p>
          <a:p>
            <a:r>
              <a:rPr lang="ru-RU" dirty="0" smtClean="0">
                <a:solidFill>
                  <a:srgbClr val="FF0000"/>
                </a:solidFill>
              </a:rPr>
              <a:t>В 0,5-1% </a:t>
            </a:r>
            <a:r>
              <a:rPr lang="ru-RU" dirty="0" smtClean="0"/>
              <a:t>затылочных </a:t>
            </a:r>
            <a:r>
              <a:rPr lang="ru-RU" dirty="0" err="1" smtClean="0"/>
              <a:t>предлежаний</a:t>
            </a:r>
            <a:r>
              <a:rPr lang="ru-RU" dirty="0" smtClean="0"/>
              <a:t> ребенок рождается в заднем виде.</a:t>
            </a:r>
          </a:p>
          <a:p>
            <a:r>
              <a:rPr lang="ru-RU" dirty="0" smtClean="0"/>
              <a:t>Родами в заднем виде затылочного </a:t>
            </a:r>
            <a:r>
              <a:rPr lang="ru-RU" dirty="0" err="1" smtClean="0"/>
              <a:t>предлежания</a:t>
            </a:r>
            <a:r>
              <a:rPr lang="ru-RU" dirty="0" smtClean="0"/>
              <a:t> называют вариант биомеханизма, при котором рождение головки плода происходит, когда затылок обращен к крестцу. </a:t>
            </a:r>
          </a:p>
          <a:p>
            <a:r>
              <a:rPr lang="ru-RU" dirty="0" smtClean="0"/>
              <a:t>Причинами заднего вида затылочного </a:t>
            </a:r>
            <a:r>
              <a:rPr lang="ru-RU" dirty="0" err="1" smtClean="0"/>
              <a:t>предлежания</a:t>
            </a:r>
            <a:r>
              <a:rPr lang="ru-RU" dirty="0" smtClean="0"/>
              <a:t> плода могут </a:t>
            </a:r>
            <a:r>
              <a:rPr lang="ru-RU" dirty="0" smtClean="0">
                <a:solidFill>
                  <a:srgbClr val="FF0000"/>
                </a:solidFill>
              </a:rPr>
              <a:t>быть изменения формы и емкости малого таза, функциональная неполноценность мышц матки, особенности формы головки плода, недоношенный или мертвый плод.</a:t>
            </a:r>
          </a:p>
          <a:p>
            <a:endParaRPr lang="ru-RU" dirty="0"/>
          </a:p>
        </p:txBody>
      </p:sp>
      <p:pic>
        <p:nvPicPr>
          <p:cNvPr id="5122" name="Picture 2" descr="Акушерство в вопросах и ответах"/>
          <p:cNvPicPr>
            <a:picLocks noChangeAspect="1" noChangeArrowheads="1"/>
          </p:cNvPicPr>
          <p:nvPr/>
        </p:nvPicPr>
        <p:blipFill>
          <a:blip r:embed="rId2"/>
          <a:srcRect/>
          <a:stretch>
            <a:fillRect/>
          </a:stretch>
        </p:blipFill>
        <p:spPr bwMode="auto">
          <a:xfrm>
            <a:off x="142844" y="214290"/>
            <a:ext cx="3643306" cy="478634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8229600" cy="438912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ru-RU" i="1" dirty="0" smtClean="0">
                <a:solidFill>
                  <a:srgbClr val="FF0000"/>
                </a:solidFill>
              </a:rPr>
              <a:t>Первый момент </a:t>
            </a:r>
            <a:r>
              <a:rPr lang="ru-RU" i="1" dirty="0" smtClean="0"/>
              <a:t>- </a:t>
            </a:r>
            <a:r>
              <a:rPr lang="ru-RU" i="1" dirty="0" smtClean="0">
                <a:solidFill>
                  <a:srgbClr val="FF0000"/>
                </a:solidFill>
              </a:rPr>
              <a:t>сгибание головки </a:t>
            </a:r>
            <a:r>
              <a:rPr lang="ru-RU" dirty="0" smtClean="0"/>
              <a:t>в плоскости входа или в широкой части малого таза. Головка при этом вставляется во вход в таз чаще в правом косом размере. Проводной точкой является малый родничок .</a:t>
            </a:r>
          </a:p>
          <a:p>
            <a:r>
              <a:rPr lang="ru-RU" i="1" dirty="0" smtClean="0">
                <a:solidFill>
                  <a:srgbClr val="FF0000"/>
                </a:solidFill>
              </a:rPr>
              <a:t>Второй момент - внутренний поворот головки</a:t>
            </a:r>
            <a:r>
              <a:rPr lang="ru-RU" dirty="0" smtClean="0"/>
              <a:t> при переходе из широкой в узкую часть полости малого таза. Стреловидный шов переходит из косого в прямой размер, затылок обращен кзади. Проводной точкой становится область между малым и большим родничком.</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714876" y="357166"/>
            <a:ext cx="4114800" cy="5500726"/>
          </a:xfrm>
        </p:spPr>
        <p:txBody>
          <a:bodyPr/>
          <a:lstStyle/>
          <a:p>
            <a:r>
              <a:rPr lang="ru-RU" b="1" dirty="0" smtClean="0"/>
              <a:t> Механизм родов при заднем виде затылочного </a:t>
            </a:r>
            <a:r>
              <a:rPr lang="ru-RU" b="1" dirty="0" err="1" smtClean="0"/>
              <a:t>предлежания</a:t>
            </a:r>
            <a:r>
              <a:rPr lang="ru-RU" b="1" dirty="0" smtClean="0"/>
              <a:t>.</a:t>
            </a:r>
          </a:p>
          <a:p>
            <a:r>
              <a:rPr lang="ru-RU" b="1" dirty="0" smtClean="0"/>
              <a:t>А - сгибание головки (первый момент); </a:t>
            </a:r>
          </a:p>
          <a:p>
            <a:r>
              <a:rPr lang="ru-RU" b="1" dirty="0" smtClean="0"/>
              <a:t>Б - внутренний поворот головки (второй момент); </a:t>
            </a:r>
          </a:p>
          <a:p>
            <a:r>
              <a:rPr lang="ru-RU" b="1" dirty="0" smtClean="0"/>
              <a:t>В - дополнительное сгибание головки (третий момент)</a:t>
            </a:r>
            <a:endParaRPr lang="ru-RU" dirty="0"/>
          </a:p>
        </p:txBody>
      </p:sp>
      <p:pic>
        <p:nvPicPr>
          <p:cNvPr id="29698" name="Picture 2" descr="http://vmede.org/sait/content/Akusherstvo_book_saveleva_2009/9_files/mb4_014.jpeg"/>
          <p:cNvPicPr>
            <a:picLocks noChangeAspect="1" noChangeArrowheads="1"/>
          </p:cNvPicPr>
          <p:nvPr/>
        </p:nvPicPr>
        <p:blipFill>
          <a:blip r:embed="rId2"/>
          <a:srcRect/>
          <a:stretch>
            <a:fillRect/>
          </a:stretch>
        </p:blipFill>
        <p:spPr bwMode="auto">
          <a:xfrm>
            <a:off x="214282" y="285728"/>
            <a:ext cx="4371975" cy="381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229600" cy="285084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ru-RU" i="1" dirty="0" smtClean="0">
                <a:solidFill>
                  <a:srgbClr val="FF0000"/>
                </a:solidFill>
              </a:rPr>
              <a:t>Третий момент - максимальное дополнительное сгибание головки</a:t>
            </a:r>
            <a:r>
              <a:rPr lang="ru-RU" dirty="0" smtClean="0">
                <a:solidFill>
                  <a:srgbClr val="FF0000"/>
                </a:solidFill>
              </a:rPr>
              <a:t> </a:t>
            </a:r>
            <a:r>
              <a:rPr lang="ru-RU" dirty="0" smtClean="0"/>
              <a:t>после поворота головки, когда передний край большого родничка подходит к нижнему краю лонного сочленения, образуя первую точку фиксации. Вокруг этой точки фиксации осуществляются дополнительное сгибание головки и рождение затылка.</a:t>
            </a:r>
            <a:endParaRPr lang="ru-RU" dirty="0"/>
          </a:p>
        </p:txBody>
      </p:sp>
      <p:pic>
        <p:nvPicPr>
          <p:cNvPr id="4" name="Picture 2" descr="http://vmede.org/sait/content/Akusherstvo_book_saveleva_2009/9_files/mb4_014.jpeg"/>
          <p:cNvPicPr>
            <a:picLocks noChangeAspect="1" noChangeArrowheads="1"/>
          </p:cNvPicPr>
          <p:nvPr/>
        </p:nvPicPr>
        <p:blipFill>
          <a:blip r:embed="rId2"/>
          <a:srcRect/>
          <a:stretch>
            <a:fillRect/>
          </a:stretch>
        </p:blipFill>
        <p:spPr bwMode="auto">
          <a:xfrm>
            <a:off x="642910" y="3429000"/>
            <a:ext cx="6000792" cy="300037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401080" cy="611031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ru-RU" i="1" dirty="0" smtClean="0">
                <a:solidFill>
                  <a:srgbClr val="FF0000"/>
                </a:solidFill>
                <a:latin typeface="arial"/>
              </a:rPr>
              <a:t>Четвертый момент </a:t>
            </a:r>
            <a:r>
              <a:rPr lang="ru-RU" dirty="0" smtClean="0">
                <a:solidFill>
                  <a:srgbClr val="FF0000"/>
                </a:solidFill>
                <a:latin typeface="arial"/>
              </a:rPr>
              <a:t>- </a:t>
            </a:r>
            <a:r>
              <a:rPr lang="ru-RU" b="1" dirty="0" smtClean="0">
                <a:solidFill>
                  <a:srgbClr val="FF0000"/>
                </a:solidFill>
                <a:latin typeface="arial"/>
              </a:rPr>
              <a:t>разгибание головки.</a:t>
            </a:r>
            <a:r>
              <a:rPr lang="ru-RU" b="1" dirty="0" smtClean="0">
                <a:solidFill>
                  <a:srgbClr val="000000"/>
                </a:solidFill>
                <a:latin typeface="arial"/>
              </a:rPr>
              <a:t> </a:t>
            </a:r>
            <a:r>
              <a:rPr lang="ru-RU" dirty="0" smtClean="0">
                <a:solidFill>
                  <a:srgbClr val="000000"/>
                </a:solidFill>
                <a:latin typeface="arial"/>
              </a:rPr>
              <a:t>После образования точки фиксации (</a:t>
            </a:r>
            <a:r>
              <a:rPr lang="ru-RU" dirty="0" err="1" smtClean="0">
                <a:solidFill>
                  <a:srgbClr val="000000"/>
                </a:solidFill>
                <a:latin typeface="arial"/>
              </a:rPr>
              <a:t>подзатылочная</a:t>
            </a:r>
            <a:r>
              <a:rPr lang="ru-RU" dirty="0" smtClean="0">
                <a:solidFill>
                  <a:srgbClr val="000000"/>
                </a:solidFill>
                <a:latin typeface="arial"/>
              </a:rPr>
              <a:t> ямка) под действием родовых сил головка плода делает разгибание, и из-под лона появляется сначала лоб, а затем лицо, обращенное к лону.</a:t>
            </a:r>
          </a:p>
          <a:p>
            <a:r>
              <a:rPr lang="ru-RU" dirty="0" smtClean="0">
                <a:solidFill>
                  <a:srgbClr val="000000"/>
                </a:solidFill>
                <a:latin typeface="arial"/>
              </a:rPr>
              <a:t>В дальнейшем биомеханизм родов совершается так же, как и при переднем виде затылочного </a:t>
            </a:r>
            <a:r>
              <a:rPr lang="ru-RU" dirty="0" err="1" smtClean="0">
                <a:solidFill>
                  <a:srgbClr val="000000"/>
                </a:solidFill>
                <a:latin typeface="arial"/>
              </a:rPr>
              <a:t>предлежания</a:t>
            </a:r>
            <a:r>
              <a:rPr lang="ru-RU" dirty="0" smtClean="0">
                <a:solidFill>
                  <a:srgbClr val="000000"/>
                </a:solidFill>
                <a:latin typeface="arial"/>
              </a:rPr>
              <a:t>.</a:t>
            </a:r>
          </a:p>
          <a:p>
            <a:pPr>
              <a:buNone/>
            </a:pPr>
            <a:endParaRPr lang="ru-RU" i="1" dirty="0" smtClean="0"/>
          </a:p>
          <a:p>
            <a:r>
              <a:rPr lang="ru-RU" i="1" dirty="0" smtClean="0">
                <a:solidFill>
                  <a:srgbClr val="FF0000"/>
                </a:solidFill>
              </a:rPr>
              <a:t>Пятый момент </a:t>
            </a:r>
            <a:r>
              <a:rPr lang="ru-RU" dirty="0" smtClean="0">
                <a:solidFill>
                  <a:srgbClr val="FF0000"/>
                </a:solidFill>
              </a:rPr>
              <a:t>- </a:t>
            </a:r>
            <a:r>
              <a:rPr lang="ru-RU" b="1" dirty="0" smtClean="0">
                <a:solidFill>
                  <a:srgbClr val="FF0000"/>
                </a:solidFill>
              </a:rPr>
              <a:t>наружный поворот головки, внутренний поворот плечиков. </a:t>
            </a:r>
          </a:p>
          <a:p>
            <a:endParaRPr lang="ru-RU" i="1" dirty="0" smtClean="0"/>
          </a:p>
          <a:p>
            <a:r>
              <a:rPr lang="ru-RU" i="1" dirty="0" smtClean="0">
                <a:solidFill>
                  <a:srgbClr val="FF0000"/>
                </a:solidFill>
              </a:rPr>
              <a:t>Шестой момент </a:t>
            </a:r>
            <a:r>
              <a:rPr lang="ru-RU" dirty="0" smtClean="0">
                <a:solidFill>
                  <a:srgbClr val="FF0000"/>
                </a:solidFill>
              </a:rPr>
              <a:t>- </a:t>
            </a:r>
            <a:r>
              <a:rPr lang="ru-RU" b="1" dirty="0" smtClean="0">
                <a:solidFill>
                  <a:srgbClr val="FF0000"/>
                </a:solidFill>
              </a:rPr>
              <a:t>сгибание туловища в шейно-грудном отделе позвоночника.</a:t>
            </a:r>
            <a:r>
              <a:rPr lang="ru-RU" b="1" dirty="0" smtClean="0"/>
              <a:t> </a:t>
            </a:r>
            <a:r>
              <a:rPr lang="ru-RU" dirty="0" smtClean="0"/>
              <a:t>Под действием родовых сил происходит сгибание туловища плода в шейно-грудном отделе позвоночника и рождение всего плечевого пояса плода.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928670"/>
            <a:ext cx="8572560" cy="4500594"/>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ru-RU" sz="2800" dirty="0" smtClean="0"/>
              <a:t>   </a:t>
            </a:r>
            <a:endParaRPr lang="ru-RU" sz="2800" b="1" dirty="0" smtClean="0"/>
          </a:p>
          <a:p>
            <a:pPr>
              <a:buNone/>
            </a:pPr>
            <a:r>
              <a:rPr lang="ru-RU" sz="2800" b="1" dirty="0" smtClean="0">
                <a:solidFill>
                  <a:srgbClr val="FF0000"/>
                </a:solidFill>
              </a:rPr>
              <a:t>Биомеханизм родов </a:t>
            </a:r>
            <a:r>
              <a:rPr lang="ru-RU" sz="2800" b="1" dirty="0" smtClean="0"/>
              <a:t>- это совокупность всех движений, совершаемых плодом при прохождении через родовые пути матери.</a:t>
            </a:r>
          </a:p>
          <a:p>
            <a:pPr>
              <a:buNone/>
            </a:pPr>
            <a:endParaRPr lang="ru-RU" sz="2800" dirty="0" smtClean="0">
              <a:solidFill>
                <a:srgbClr val="FF0000"/>
              </a:solidFill>
            </a:endParaRPr>
          </a:p>
          <a:p>
            <a:pPr>
              <a:buNone/>
            </a:pPr>
            <a:r>
              <a:rPr lang="ru-RU" b="1" dirty="0" smtClean="0"/>
              <a:t>Во время поступательных продвижений плод также производит </a:t>
            </a:r>
            <a:r>
              <a:rPr lang="ru-RU" b="1" dirty="0" smtClean="0">
                <a:solidFill>
                  <a:srgbClr val="FF0000"/>
                </a:solidFill>
              </a:rPr>
              <a:t>вращательные и </a:t>
            </a:r>
            <a:r>
              <a:rPr lang="ru-RU" b="1" dirty="0" err="1" smtClean="0">
                <a:solidFill>
                  <a:srgbClr val="FF0000"/>
                </a:solidFill>
              </a:rPr>
              <a:t>сгибательные</a:t>
            </a:r>
            <a:r>
              <a:rPr lang="ru-RU" b="1" dirty="0" smtClean="0">
                <a:solidFill>
                  <a:srgbClr val="FF0000"/>
                </a:solidFill>
              </a:rPr>
              <a:t> движения, а также разгибательные.</a:t>
            </a:r>
            <a:endParaRPr lang="ru-RU"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14942" y="357166"/>
            <a:ext cx="3714776" cy="5643602"/>
          </a:xfrm>
        </p:spPr>
        <p:style>
          <a:lnRef idx="1">
            <a:schemeClr val="accent1"/>
          </a:lnRef>
          <a:fillRef idx="2">
            <a:schemeClr val="accent1"/>
          </a:fillRef>
          <a:effectRef idx="1">
            <a:schemeClr val="accent1"/>
          </a:effectRef>
          <a:fontRef idx="minor">
            <a:schemeClr val="dk1"/>
          </a:fontRef>
        </p:style>
        <p:txBody>
          <a:bodyPr>
            <a:noAutofit/>
          </a:bodyPr>
          <a:lstStyle/>
          <a:p>
            <a:r>
              <a:rPr lang="ru-RU" sz="3200" b="1" dirty="0" smtClean="0"/>
              <a:t>Затылочное </a:t>
            </a:r>
            <a:r>
              <a:rPr lang="ru-RU" sz="3200" b="1" dirty="0" err="1" smtClean="0"/>
              <a:t>предлежание</a:t>
            </a:r>
            <a:r>
              <a:rPr lang="ru-RU" sz="2800" dirty="0" smtClean="0"/>
              <a:t> характеризует 96% всех происходящих в последнее десятилетие родов. </a:t>
            </a:r>
          </a:p>
          <a:p>
            <a:r>
              <a:rPr lang="ru-RU" sz="2800" dirty="0" smtClean="0"/>
              <a:t>От вида </a:t>
            </a:r>
            <a:r>
              <a:rPr lang="ru-RU" sz="2800" dirty="0" err="1" smtClean="0"/>
              <a:t>предлежания</a:t>
            </a:r>
            <a:r>
              <a:rPr lang="ru-RU" sz="2800" dirty="0" smtClean="0"/>
              <a:t> будет зависеть весь биомеханизм будущих родов.</a:t>
            </a:r>
            <a:endParaRPr lang="ru-RU" sz="2800" dirty="0"/>
          </a:p>
        </p:txBody>
      </p:sp>
      <p:pic>
        <p:nvPicPr>
          <p:cNvPr id="13318" name="Picture 6" descr="Вторая фаза родов: рождение ребенка"/>
          <p:cNvPicPr>
            <a:picLocks noChangeAspect="1" noChangeArrowheads="1"/>
          </p:cNvPicPr>
          <p:nvPr/>
        </p:nvPicPr>
        <p:blipFill>
          <a:blip r:embed="rId2"/>
          <a:srcRect/>
          <a:stretch>
            <a:fillRect/>
          </a:stretch>
        </p:blipFill>
        <p:spPr bwMode="auto">
          <a:xfrm>
            <a:off x="357158" y="714356"/>
            <a:ext cx="4406426" cy="492922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143932" cy="3000396"/>
          </a:xfrm>
        </p:spPr>
        <p:style>
          <a:lnRef idx="1">
            <a:schemeClr val="accent2"/>
          </a:lnRef>
          <a:fillRef idx="2">
            <a:schemeClr val="accent2"/>
          </a:fillRef>
          <a:effectRef idx="1">
            <a:schemeClr val="accent2"/>
          </a:effectRef>
          <a:fontRef idx="minor">
            <a:schemeClr val="dk1"/>
          </a:fontRef>
        </p:style>
        <p:txBody>
          <a:bodyPr/>
          <a:lstStyle/>
          <a:p>
            <a:r>
              <a:rPr lang="ru-RU" dirty="0" smtClean="0">
                <a:solidFill>
                  <a:srgbClr val="333333"/>
                </a:solidFill>
                <a:latin typeface="Arial"/>
              </a:rPr>
              <a:t>Во время </a:t>
            </a:r>
            <a:r>
              <a:rPr lang="ru-RU" b="1" dirty="0" smtClean="0">
                <a:solidFill>
                  <a:srgbClr val="333333"/>
                </a:solidFill>
                <a:latin typeface="Arial"/>
              </a:rPr>
              <a:t>затылочного </a:t>
            </a:r>
            <a:r>
              <a:rPr lang="ru-RU" b="1" dirty="0" err="1" smtClean="0">
                <a:solidFill>
                  <a:srgbClr val="333333"/>
                </a:solidFill>
                <a:latin typeface="Arial"/>
              </a:rPr>
              <a:t>предлежания</a:t>
            </a:r>
            <a:r>
              <a:rPr lang="ru-RU" dirty="0" smtClean="0">
                <a:solidFill>
                  <a:srgbClr val="333333"/>
                </a:solidFill>
                <a:latin typeface="Arial"/>
              </a:rPr>
              <a:t> головка плода располагается в согнутом состоянии, а самой низко находящейся областью является затылок. </a:t>
            </a:r>
          </a:p>
          <a:p>
            <a:r>
              <a:rPr lang="ru-RU" dirty="0" smtClean="0">
                <a:solidFill>
                  <a:srgbClr val="333333"/>
                </a:solidFill>
                <a:latin typeface="Arial"/>
              </a:rPr>
              <a:t>Существует два вида подобного расположения плода:</a:t>
            </a:r>
          </a:p>
        </p:txBody>
      </p:sp>
      <p:sp>
        <p:nvSpPr>
          <p:cNvPr id="4" name="Прямоугольник 3"/>
          <p:cNvSpPr/>
          <p:nvPr/>
        </p:nvSpPr>
        <p:spPr>
          <a:xfrm>
            <a:off x="5857884" y="4429132"/>
            <a:ext cx="2571768" cy="1200329"/>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ru-RU" sz="2400" dirty="0">
                <a:solidFill>
                  <a:prstClr val="black"/>
                </a:solidFill>
              </a:rPr>
              <a:t>- задний вид затылочного </a:t>
            </a:r>
            <a:r>
              <a:rPr lang="ru-RU" sz="2400" dirty="0" err="1" smtClean="0">
                <a:solidFill>
                  <a:prstClr val="black"/>
                </a:solidFill>
              </a:rPr>
              <a:t>предлежания</a:t>
            </a:r>
            <a:endParaRPr lang="ru-RU" dirty="0"/>
          </a:p>
        </p:txBody>
      </p:sp>
      <p:sp>
        <p:nvSpPr>
          <p:cNvPr id="5" name="Прямоугольник 4"/>
          <p:cNvSpPr/>
          <p:nvPr/>
        </p:nvSpPr>
        <p:spPr>
          <a:xfrm>
            <a:off x="285720" y="4286256"/>
            <a:ext cx="2643206" cy="1292662"/>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ru-RU" sz="2600" dirty="0">
                <a:solidFill>
                  <a:prstClr val="black"/>
                </a:solidFill>
              </a:rPr>
              <a:t>- передний вид затылочного </a:t>
            </a:r>
            <a:r>
              <a:rPr lang="ru-RU" sz="2600" dirty="0" err="1" smtClean="0">
                <a:solidFill>
                  <a:prstClr val="black"/>
                </a:solidFill>
              </a:rPr>
              <a:t>предлежания</a:t>
            </a:r>
            <a:endParaRPr lang="ru-RU" dirty="0"/>
          </a:p>
        </p:txBody>
      </p:sp>
      <p:sp>
        <p:nvSpPr>
          <p:cNvPr id="6" name="Стрелка вниз 5"/>
          <p:cNvSpPr/>
          <p:nvPr/>
        </p:nvSpPr>
        <p:spPr>
          <a:xfrm>
            <a:off x="714348" y="3357562"/>
            <a:ext cx="142876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6357950" y="3214686"/>
            <a:ext cx="142876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14282" y="5786454"/>
            <a:ext cx="635795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smtClean="0"/>
              <a:t>внутренний поворот головки происходит так, что затылок поворачивается кпереди (к симфизу), а лоб и лицо — кзади (к крестцу).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000108"/>
            <a:ext cx="8643998" cy="292895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ru-RU" i="1" dirty="0" smtClean="0"/>
              <a:t>Первый момент </a:t>
            </a:r>
            <a:r>
              <a:rPr lang="ru-RU" dirty="0" smtClean="0"/>
              <a:t>- </a:t>
            </a:r>
            <a:r>
              <a:rPr lang="ru-RU" b="1" dirty="0" smtClean="0">
                <a:solidFill>
                  <a:srgbClr val="FF0000"/>
                </a:solidFill>
              </a:rPr>
              <a:t>сгибание головки</a:t>
            </a:r>
            <a:r>
              <a:rPr lang="ru-RU" b="1" dirty="0" smtClean="0"/>
              <a:t> </a:t>
            </a:r>
            <a:r>
              <a:rPr lang="ru-RU" dirty="0" smtClean="0"/>
              <a:t>- происходит на границе широкой и узкой части малого таза. </a:t>
            </a:r>
          </a:p>
          <a:p>
            <a:r>
              <a:rPr lang="ru-RU" dirty="0" smtClean="0"/>
              <a:t> По мере раскрытия шейки матки и усиления внутриматочного давления, передаваемого по позвоночнику , головка сгибается в шейном отделе. </a:t>
            </a:r>
          </a:p>
          <a:p>
            <a:r>
              <a:rPr lang="ru-RU" dirty="0" smtClean="0"/>
              <a:t>В норме головка сгибается настолько, насколько это необходимо для ее прохождения по плоскостям таза до узкой части. При сгибании уменьшается размер головки, которым она должна пройти через плоскости таза. Головка при этом проходит окружностью, расположенной по малому косому размеру (9,5 см) или близкому к нему. </a:t>
            </a:r>
          </a:p>
          <a:p>
            <a:pPr>
              <a:buNone/>
            </a:pPr>
            <a:endParaRPr lang="ru-RU" dirty="0"/>
          </a:p>
        </p:txBody>
      </p:sp>
      <p:sp>
        <p:nvSpPr>
          <p:cNvPr id="4" name="Прямоугольник 3"/>
          <p:cNvSpPr/>
          <p:nvPr/>
        </p:nvSpPr>
        <p:spPr>
          <a:xfrm>
            <a:off x="214282" y="0"/>
            <a:ext cx="714380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sz="2800" b="1" dirty="0"/>
              <a:t>Биомеханизм родов при переднем виде затылочного </a:t>
            </a:r>
            <a:r>
              <a:rPr lang="ru-RU" sz="2800" b="1" dirty="0" err="1"/>
              <a:t>предлежания</a:t>
            </a:r>
            <a:endParaRPr lang="ru-RU" sz="2800" dirty="0"/>
          </a:p>
        </p:txBody>
      </p:sp>
      <p:pic>
        <p:nvPicPr>
          <p:cNvPr id="1026" name="Picture 2" descr="http://vmede.org/sait/content/Akusherstvo_lec_Mak_2007/4_files/mb4_008.png"/>
          <p:cNvPicPr>
            <a:picLocks noChangeAspect="1" noChangeArrowheads="1"/>
          </p:cNvPicPr>
          <p:nvPr/>
        </p:nvPicPr>
        <p:blipFill>
          <a:blip r:embed="rId2"/>
          <a:srcRect/>
          <a:stretch>
            <a:fillRect/>
          </a:stretch>
        </p:blipFill>
        <p:spPr bwMode="auto">
          <a:xfrm>
            <a:off x="500034" y="4071942"/>
            <a:ext cx="7715304" cy="258604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29124" y="357166"/>
            <a:ext cx="4572032" cy="6143668"/>
          </a:xfrm>
        </p:spPr>
        <p:txBody>
          <a:bodyPr>
            <a:normAutofit fontScale="77500" lnSpcReduction="20000"/>
          </a:bodyPr>
          <a:lstStyle/>
          <a:p>
            <a:r>
              <a:rPr lang="ru-RU" b="1" dirty="0" smtClean="0">
                <a:solidFill>
                  <a:srgbClr val="000000"/>
                </a:solidFill>
                <a:latin typeface="arial"/>
              </a:rPr>
              <a:t> Механизм родов при переднем виде затылочного </a:t>
            </a:r>
            <a:r>
              <a:rPr lang="ru-RU" b="1" dirty="0" err="1" smtClean="0">
                <a:solidFill>
                  <a:srgbClr val="000000"/>
                </a:solidFill>
                <a:latin typeface="arial"/>
              </a:rPr>
              <a:t>предлежания</a:t>
            </a:r>
            <a:r>
              <a:rPr lang="ru-RU" b="1" dirty="0" smtClean="0">
                <a:solidFill>
                  <a:srgbClr val="000000"/>
                </a:solidFill>
                <a:latin typeface="arial"/>
              </a:rPr>
              <a:t>.</a:t>
            </a:r>
          </a:p>
          <a:p>
            <a:r>
              <a:rPr lang="ru-RU" b="1" dirty="0" smtClean="0">
                <a:solidFill>
                  <a:srgbClr val="000000"/>
                </a:solidFill>
                <a:latin typeface="arial"/>
              </a:rPr>
              <a:t>1. Сгибание головки (первый момент).А - вид со стороны передней брюшной стенки; Б - вид со стороны выхода таза (стреловидный шов в поперечном размере таза).</a:t>
            </a:r>
          </a:p>
          <a:p>
            <a:r>
              <a:rPr lang="ru-RU" b="1" dirty="0" smtClean="0">
                <a:solidFill>
                  <a:srgbClr val="000000"/>
                </a:solidFill>
                <a:latin typeface="arial"/>
              </a:rPr>
              <a:t>2. Начало внутреннего поворот головки (второй момент)А - вид со стороны передней брюшной стенки; Б - вид со стороны выхода таза (стреловидный шов в правом косом размере таза).</a:t>
            </a:r>
          </a:p>
          <a:p>
            <a:r>
              <a:rPr lang="ru-RU" b="1" dirty="0" smtClean="0">
                <a:solidFill>
                  <a:srgbClr val="000000"/>
                </a:solidFill>
                <a:latin typeface="arial"/>
              </a:rPr>
              <a:t>3. Завершение внутреннего поворота </a:t>
            </a:r>
            <a:r>
              <a:rPr lang="ru-RU" b="1" dirty="0" err="1" smtClean="0">
                <a:solidFill>
                  <a:srgbClr val="000000"/>
                </a:solidFill>
                <a:latin typeface="arial"/>
              </a:rPr>
              <a:t>головки.А</a:t>
            </a:r>
            <a:r>
              <a:rPr lang="ru-RU" b="1" dirty="0" smtClean="0">
                <a:solidFill>
                  <a:srgbClr val="000000"/>
                </a:solidFill>
                <a:latin typeface="arial"/>
              </a:rPr>
              <a:t> - вид со стороны передней брюшной стенки; Б - вид со стороны выхода таза (стреловидный шов стоит в прямом размере таза).</a:t>
            </a:r>
            <a:endParaRPr lang="ru-RU" dirty="0"/>
          </a:p>
        </p:txBody>
      </p:sp>
      <p:pic>
        <p:nvPicPr>
          <p:cNvPr id="28674" name="Picture 2" descr="http://vmede.org/sait/content/Akusherstvo_book_saveleva_2009/9_files/mb4_022.jpeg"/>
          <p:cNvPicPr>
            <a:picLocks noChangeAspect="1" noChangeArrowheads="1"/>
          </p:cNvPicPr>
          <p:nvPr/>
        </p:nvPicPr>
        <p:blipFill>
          <a:blip r:embed="rId2"/>
          <a:srcRect/>
          <a:stretch>
            <a:fillRect/>
          </a:stretch>
        </p:blipFill>
        <p:spPr bwMode="auto">
          <a:xfrm>
            <a:off x="214282" y="428604"/>
            <a:ext cx="3810000" cy="55911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15436" cy="292895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ru-RU" sz="2000" i="1" dirty="0" smtClean="0">
                <a:solidFill>
                  <a:srgbClr val="000000"/>
                </a:solidFill>
                <a:latin typeface="arial"/>
              </a:rPr>
              <a:t>Второй момент </a:t>
            </a:r>
            <a:r>
              <a:rPr lang="ru-RU" sz="2000" b="1" dirty="0" smtClean="0">
                <a:solidFill>
                  <a:srgbClr val="000000"/>
                </a:solidFill>
                <a:latin typeface="arial"/>
              </a:rPr>
              <a:t>- </a:t>
            </a:r>
            <a:r>
              <a:rPr lang="ru-RU" sz="2000" b="1" dirty="0" smtClean="0">
                <a:solidFill>
                  <a:srgbClr val="FF0000"/>
                </a:solidFill>
                <a:latin typeface="arial"/>
              </a:rPr>
              <a:t>внутренний поворот головки </a:t>
            </a:r>
            <a:r>
              <a:rPr lang="ru-RU" sz="2000" dirty="0" smtClean="0">
                <a:solidFill>
                  <a:srgbClr val="000000"/>
                </a:solidFill>
                <a:latin typeface="arial"/>
              </a:rPr>
              <a:t>-</a:t>
            </a:r>
          </a:p>
          <a:p>
            <a:r>
              <a:rPr lang="ru-RU" sz="2000" dirty="0" smtClean="0">
                <a:solidFill>
                  <a:srgbClr val="000000"/>
                </a:solidFill>
                <a:latin typeface="arial"/>
              </a:rPr>
              <a:t>совершается вокруг продольной оси в узкой части полости таза и обусловлен формой родового канала. </a:t>
            </a:r>
          </a:p>
          <a:p>
            <a:r>
              <a:rPr lang="ru-RU" sz="2000" dirty="0" smtClean="0">
                <a:solidFill>
                  <a:srgbClr val="000000"/>
                </a:solidFill>
                <a:latin typeface="arial"/>
              </a:rPr>
              <a:t>При этом затылок приближается к лонному сочленению. Стреловидный шов из поперечного или одного из косых размеров переходит в прямой размер плоскости выхода малого таза. </a:t>
            </a:r>
            <a:r>
              <a:rPr lang="ru-RU" sz="2000" i="1" dirty="0" err="1" smtClean="0">
                <a:solidFill>
                  <a:srgbClr val="FF0000"/>
                </a:solidFill>
                <a:latin typeface="arial"/>
              </a:rPr>
              <a:t>Подзатылочная</a:t>
            </a:r>
            <a:r>
              <a:rPr lang="ru-RU" sz="2000" i="1" dirty="0" smtClean="0">
                <a:solidFill>
                  <a:srgbClr val="FF0000"/>
                </a:solidFill>
                <a:latin typeface="arial"/>
              </a:rPr>
              <a:t> ямка </a:t>
            </a:r>
            <a:r>
              <a:rPr lang="ru-RU" sz="2000" dirty="0" smtClean="0">
                <a:solidFill>
                  <a:srgbClr val="FF0000"/>
                </a:solidFill>
                <a:latin typeface="arial"/>
              </a:rPr>
              <a:t>устанавливается под лонным сочленением и </a:t>
            </a:r>
            <a:r>
              <a:rPr lang="ru-RU" sz="2000" i="1" dirty="0" smtClean="0">
                <a:solidFill>
                  <a:srgbClr val="FF0000"/>
                </a:solidFill>
                <a:latin typeface="arial"/>
              </a:rPr>
              <a:t>образует первую точку фиксации.</a:t>
            </a:r>
            <a:endParaRPr lang="ru-RU" sz="2000" dirty="0" smtClean="0">
              <a:solidFill>
                <a:srgbClr val="FF0000"/>
              </a:solidFill>
              <a:latin typeface="arial"/>
            </a:endParaRPr>
          </a:p>
          <a:p>
            <a:r>
              <a:rPr lang="ru-RU" sz="2000" dirty="0" smtClean="0">
                <a:solidFill>
                  <a:srgbClr val="FF0000"/>
                </a:solidFill>
                <a:latin typeface="arial"/>
              </a:rPr>
              <a:t>Клиническим проявлением завершенного внутреннего поворота является </a:t>
            </a:r>
            <a:r>
              <a:rPr lang="ru-RU" sz="2000" dirty="0" err="1" smtClean="0">
                <a:solidFill>
                  <a:srgbClr val="FF0000"/>
                </a:solidFill>
                <a:latin typeface="arial"/>
              </a:rPr>
              <a:t>врезывание</a:t>
            </a:r>
            <a:r>
              <a:rPr lang="ru-RU" sz="2000" dirty="0" smtClean="0">
                <a:solidFill>
                  <a:srgbClr val="FF0000"/>
                </a:solidFill>
                <a:latin typeface="arial"/>
              </a:rPr>
              <a:t> головки в </a:t>
            </a:r>
            <a:r>
              <a:rPr lang="ru-RU" sz="2000" dirty="0" err="1" smtClean="0">
                <a:solidFill>
                  <a:srgbClr val="FF0000"/>
                </a:solidFill>
                <a:latin typeface="arial"/>
              </a:rPr>
              <a:t>вульварное</a:t>
            </a:r>
            <a:r>
              <a:rPr lang="ru-RU" sz="2000" dirty="0" smtClean="0">
                <a:solidFill>
                  <a:srgbClr val="FF0000"/>
                </a:solidFill>
                <a:latin typeface="arial"/>
              </a:rPr>
              <a:t> кольцо.</a:t>
            </a:r>
          </a:p>
          <a:p>
            <a:endParaRPr lang="ru-RU" dirty="0"/>
          </a:p>
        </p:txBody>
      </p:sp>
      <p:pic>
        <p:nvPicPr>
          <p:cNvPr id="18434" name="Picture 2" descr="http://vmede.org/sait/content/Akusherstvo_lec_Mak_2007/4_files/mb4_007.jpeg"/>
          <p:cNvPicPr>
            <a:picLocks noChangeAspect="1" noChangeArrowheads="1"/>
          </p:cNvPicPr>
          <p:nvPr/>
        </p:nvPicPr>
        <p:blipFill>
          <a:blip r:embed="rId2"/>
          <a:srcRect/>
          <a:stretch>
            <a:fillRect/>
          </a:stretch>
        </p:blipFill>
        <p:spPr bwMode="auto">
          <a:xfrm>
            <a:off x="500034" y="3071810"/>
            <a:ext cx="7572428" cy="364331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229600" cy="3214710"/>
          </a:xfrm>
        </p:spPr>
        <p:style>
          <a:lnRef idx="1">
            <a:schemeClr val="accent2"/>
          </a:lnRef>
          <a:fillRef idx="2">
            <a:schemeClr val="accent2"/>
          </a:fillRef>
          <a:effectRef idx="1">
            <a:schemeClr val="accent2"/>
          </a:effectRef>
          <a:fontRef idx="minor">
            <a:schemeClr val="dk1"/>
          </a:fontRef>
        </p:style>
        <p:txBody>
          <a:bodyPr/>
          <a:lstStyle/>
          <a:p>
            <a:r>
              <a:rPr lang="ru-RU" i="1" dirty="0" smtClean="0">
                <a:solidFill>
                  <a:srgbClr val="000000"/>
                </a:solidFill>
                <a:latin typeface="arial"/>
              </a:rPr>
              <a:t>Третий момент </a:t>
            </a:r>
            <a:r>
              <a:rPr lang="ru-RU" dirty="0" smtClean="0">
                <a:solidFill>
                  <a:srgbClr val="000000"/>
                </a:solidFill>
                <a:latin typeface="arial"/>
              </a:rPr>
              <a:t>- </a:t>
            </a:r>
            <a:r>
              <a:rPr lang="ru-RU" b="1" dirty="0" smtClean="0">
                <a:solidFill>
                  <a:srgbClr val="FF0000"/>
                </a:solidFill>
                <a:latin typeface="arial"/>
              </a:rPr>
              <a:t>разгибание головки</a:t>
            </a:r>
            <a:r>
              <a:rPr lang="ru-RU" b="1" dirty="0" smtClean="0">
                <a:solidFill>
                  <a:srgbClr val="000000"/>
                </a:solidFill>
                <a:latin typeface="arial"/>
              </a:rPr>
              <a:t> </a:t>
            </a:r>
            <a:r>
              <a:rPr lang="ru-RU" dirty="0" smtClean="0">
                <a:solidFill>
                  <a:srgbClr val="000000"/>
                </a:solidFill>
                <a:latin typeface="arial"/>
              </a:rPr>
              <a:t>- происходит в плоскости выхода таза .</a:t>
            </a:r>
          </a:p>
          <a:p>
            <a:r>
              <a:rPr lang="ru-RU" dirty="0" smtClean="0">
                <a:solidFill>
                  <a:srgbClr val="000000"/>
                </a:solidFill>
                <a:latin typeface="arial"/>
              </a:rPr>
              <a:t> </a:t>
            </a:r>
            <a:r>
              <a:rPr lang="ru-RU" dirty="0" err="1" smtClean="0">
                <a:solidFill>
                  <a:srgbClr val="000000"/>
                </a:solidFill>
                <a:latin typeface="arial"/>
              </a:rPr>
              <a:t>Мышечно-фасциальный</a:t>
            </a:r>
            <a:r>
              <a:rPr lang="ru-RU" dirty="0" smtClean="0">
                <a:solidFill>
                  <a:srgbClr val="000000"/>
                </a:solidFill>
                <a:latin typeface="arial"/>
              </a:rPr>
              <a:t> отдел тазового дна способствует отклонению головки плода к лону. Головка разгибается вокруг точки фиксации. Клинически этот момент соответствует прорезыванию и рождению головки.</a:t>
            </a:r>
            <a:endParaRPr lang="ru-RU" dirty="0"/>
          </a:p>
        </p:txBody>
      </p:sp>
      <p:pic>
        <p:nvPicPr>
          <p:cNvPr id="19458" name="Picture 2" descr="http://vmede.org/sait/content/Akusherstvo_lec_Mak_2007/4_files/mb4.png"/>
          <p:cNvPicPr>
            <a:picLocks noChangeAspect="1" noChangeArrowheads="1"/>
          </p:cNvPicPr>
          <p:nvPr/>
        </p:nvPicPr>
        <p:blipFill>
          <a:blip r:embed="rId2"/>
          <a:srcRect/>
          <a:stretch>
            <a:fillRect/>
          </a:stretch>
        </p:blipFill>
        <p:spPr bwMode="auto">
          <a:xfrm>
            <a:off x="357158" y="3357562"/>
            <a:ext cx="7429552" cy="257445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34290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ru-RU" i="1" dirty="0" smtClean="0"/>
              <a:t>Четвертый момент </a:t>
            </a:r>
            <a:r>
              <a:rPr lang="ru-RU" dirty="0" smtClean="0"/>
              <a:t>- </a:t>
            </a:r>
            <a:r>
              <a:rPr lang="ru-RU" b="1" dirty="0" smtClean="0">
                <a:solidFill>
                  <a:srgbClr val="FF0000"/>
                </a:solidFill>
              </a:rPr>
              <a:t>внутренний поворот плечиков и наружный поворот головки плода.</a:t>
            </a:r>
            <a:r>
              <a:rPr lang="ru-RU" b="1" dirty="0" smtClean="0"/>
              <a:t> </a:t>
            </a:r>
            <a:r>
              <a:rPr lang="ru-RU" dirty="0" smtClean="0"/>
              <a:t>Во время разгибания головки плечики плода вставляются в поперечный или один из косых размеров входа в малый таз и винтообразно продвигаются по родовому каналу. </a:t>
            </a:r>
          </a:p>
          <a:p>
            <a:pPr>
              <a:buNone/>
            </a:pPr>
            <a:r>
              <a:rPr lang="ru-RU" dirty="0" smtClean="0"/>
              <a:t>Затылок плода поворачивается к левому (при первой позиции) или правому (при второй позиции) бедру матери. Переднее плечико вступает под лонную дугу. Между передним плечиком на границе средней и верхней трети плеча в месте прикрепления дельтовидной мышцы и нижним краем симфиза образуется </a:t>
            </a:r>
            <a:r>
              <a:rPr lang="ru-RU" i="1" dirty="0" smtClean="0">
                <a:solidFill>
                  <a:srgbClr val="FF0000"/>
                </a:solidFill>
              </a:rPr>
              <a:t>вторая точка фиксации.</a:t>
            </a:r>
            <a:endParaRPr lang="ru-RU" dirty="0">
              <a:solidFill>
                <a:srgbClr val="FF0000"/>
              </a:solidFill>
            </a:endParaRPr>
          </a:p>
        </p:txBody>
      </p:sp>
      <p:pic>
        <p:nvPicPr>
          <p:cNvPr id="20482" name="Picture 2" descr="http://vmede.org/sait/content/Akusherstvo_lec_Mak_2007/4_files/mb4_006.png"/>
          <p:cNvPicPr>
            <a:picLocks noChangeAspect="1" noChangeArrowheads="1"/>
          </p:cNvPicPr>
          <p:nvPr/>
        </p:nvPicPr>
        <p:blipFill>
          <a:blip r:embed="rId2"/>
          <a:srcRect/>
          <a:stretch>
            <a:fillRect/>
          </a:stretch>
        </p:blipFill>
        <p:spPr bwMode="auto">
          <a:xfrm>
            <a:off x="357158" y="3500438"/>
            <a:ext cx="6929486" cy="335756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181</Words>
  <Application>Microsoft Office PowerPoint</Application>
  <PresentationFormat>Экран (4:3)</PresentationFormat>
  <Paragraphs>51</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arial</vt:lpstr>
      <vt:lpstr>Calibri</vt:lpstr>
      <vt:lpstr>Constantia</vt:lpstr>
      <vt:lpstr>Wingdings 2</vt: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RAHMET</dc:creator>
  <cp:lastModifiedBy>Артур</cp:lastModifiedBy>
  <cp:revision>18</cp:revision>
  <dcterms:created xsi:type="dcterms:W3CDTF">2015-03-25T12:07:38Z</dcterms:created>
  <dcterms:modified xsi:type="dcterms:W3CDTF">2015-09-12T20:29:18Z</dcterms:modified>
</cp:coreProperties>
</file>