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6" r:id="rId39"/>
    <p:sldId id="297" r:id="rId40"/>
    <p:sldId id="299" r:id="rId41"/>
    <p:sldId id="300" r:id="rId42"/>
    <p:sldId id="301" r:id="rId43"/>
    <p:sldId id="302" r:id="rId44"/>
    <p:sldId id="303" r:id="rId45"/>
    <p:sldId id="306" r:id="rId46"/>
    <p:sldId id="307" r:id="rId47"/>
    <p:sldId id="308" r:id="rId48"/>
    <p:sldId id="309" r:id="rId4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2290" name="Rectangle 2"/>
          <p:cNvSpPr>
            <a:spLocks noGrp="1" noChangeArrowheads="1"/>
          </p:cNvSpPr>
          <p:nvPr>
            <p:ph type="ctrTitle" sz="quarter"/>
          </p:nvPr>
        </p:nvSpPr>
        <p:spPr>
          <a:xfrm>
            <a:off x="685800" y="1676400"/>
            <a:ext cx="7772400" cy="1828800"/>
          </a:xfrm>
        </p:spPr>
        <p:txBody>
          <a:bodyPr/>
          <a:lstStyle>
            <a:lvl1pPr>
              <a:defRPr/>
            </a:lvl1pPr>
          </a:lstStyle>
          <a:p>
            <a:r>
              <a:rPr lang="ru-RU"/>
              <a:t>Образец заголовка</a:t>
            </a:r>
          </a:p>
        </p:txBody>
      </p:sp>
      <p:sp>
        <p:nvSpPr>
          <p:cNvPr id="1229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E0C3C76-48E3-4E0B-A669-288A3A4EB113}" type="slidenum">
              <a:rPr lang="ru-RU"/>
              <a:pPr>
                <a:defRPr/>
              </a:pPr>
              <a:t>‹#›</a:t>
            </a:fld>
            <a:endParaRPr lang="ru-RU"/>
          </a:p>
        </p:txBody>
      </p:sp>
    </p:spTree>
    <p:extLst>
      <p:ext uri="{BB962C8B-B14F-4D97-AF65-F5344CB8AC3E}">
        <p14:creationId xmlns:p14="http://schemas.microsoft.com/office/powerpoint/2010/main" val="45977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E429BA9-3B5E-484E-A0EC-C7E8630262A7}" type="slidenum">
              <a:rPr lang="ru-RU"/>
              <a:pPr>
                <a:defRPr/>
              </a:pPr>
              <a:t>‹#›</a:t>
            </a:fld>
            <a:endParaRPr lang="ru-RU"/>
          </a:p>
        </p:txBody>
      </p:sp>
    </p:spTree>
    <p:extLst>
      <p:ext uri="{BB962C8B-B14F-4D97-AF65-F5344CB8AC3E}">
        <p14:creationId xmlns:p14="http://schemas.microsoft.com/office/powerpoint/2010/main" val="330389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4A1F3A4-E85E-4E3D-A3F2-7E067C98C38E}" type="slidenum">
              <a:rPr lang="ru-RU"/>
              <a:pPr>
                <a:defRPr/>
              </a:pPr>
              <a:t>‹#›</a:t>
            </a:fld>
            <a:endParaRPr lang="ru-RU"/>
          </a:p>
        </p:txBody>
      </p:sp>
    </p:spTree>
    <p:extLst>
      <p:ext uri="{BB962C8B-B14F-4D97-AF65-F5344CB8AC3E}">
        <p14:creationId xmlns:p14="http://schemas.microsoft.com/office/powerpoint/2010/main" val="266740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CC9930B-B1F0-42AF-B960-E9E173342CCD}" type="slidenum">
              <a:rPr lang="ru-RU"/>
              <a:pPr>
                <a:defRPr/>
              </a:pPr>
              <a:t>‹#›</a:t>
            </a:fld>
            <a:endParaRPr lang="ru-RU"/>
          </a:p>
        </p:txBody>
      </p:sp>
    </p:spTree>
    <p:extLst>
      <p:ext uri="{BB962C8B-B14F-4D97-AF65-F5344CB8AC3E}">
        <p14:creationId xmlns:p14="http://schemas.microsoft.com/office/powerpoint/2010/main" val="256922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EEF7D45-A30A-4E62-8601-6479062893A5}" type="slidenum">
              <a:rPr lang="ru-RU"/>
              <a:pPr>
                <a:defRPr/>
              </a:pPr>
              <a:t>‹#›</a:t>
            </a:fld>
            <a:endParaRPr lang="ru-RU"/>
          </a:p>
        </p:txBody>
      </p:sp>
    </p:spTree>
    <p:extLst>
      <p:ext uri="{BB962C8B-B14F-4D97-AF65-F5344CB8AC3E}">
        <p14:creationId xmlns:p14="http://schemas.microsoft.com/office/powerpoint/2010/main" val="168442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CD1CAD5-0AF8-4F53-9713-EFB023E282AC}" type="slidenum">
              <a:rPr lang="ru-RU"/>
              <a:pPr>
                <a:defRPr/>
              </a:pPr>
              <a:t>‹#›</a:t>
            </a:fld>
            <a:endParaRPr lang="ru-RU"/>
          </a:p>
        </p:txBody>
      </p:sp>
    </p:spTree>
    <p:extLst>
      <p:ext uri="{BB962C8B-B14F-4D97-AF65-F5344CB8AC3E}">
        <p14:creationId xmlns:p14="http://schemas.microsoft.com/office/powerpoint/2010/main" val="211702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537A910E-09B3-42A3-819D-0870D3782667}" type="slidenum">
              <a:rPr lang="ru-RU"/>
              <a:pPr>
                <a:defRPr/>
              </a:pPr>
              <a:t>‹#›</a:t>
            </a:fld>
            <a:endParaRPr lang="ru-RU"/>
          </a:p>
        </p:txBody>
      </p:sp>
    </p:spTree>
    <p:extLst>
      <p:ext uri="{BB962C8B-B14F-4D97-AF65-F5344CB8AC3E}">
        <p14:creationId xmlns:p14="http://schemas.microsoft.com/office/powerpoint/2010/main" val="385086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1BB1FCC-DCCA-4FFD-84E9-7118DA72543D}" type="slidenum">
              <a:rPr lang="ru-RU"/>
              <a:pPr>
                <a:defRPr/>
              </a:pPr>
              <a:t>‹#›</a:t>
            </a:fld>
            <a:endParaRPr lang="ru-RU"/>
          </a:p>
        </p:txBody>
      </p:sp>
    </p:spTree>
    <p:extLst>
      <p:ext uri="{BB962C8B-B14F-4D97-AF65-F5344CB8AC3E}">
        <p14:creationId xmlns:p14="http://schemas.microsoft.com/office/powerpoint/2010/main" val="389626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6EF3A7F9-1A50-4190-896A-3826F82D738C}" type="slidenum">
              <a:rPr lang="ru-RU"/>
              <a:pPr>
                <a:defRPr/>
              </a:pPr>
              <a:t>‹#›</a:t>
            </a:fld>
            <a:endParaRPr lang="ru-RU"/>
          </a:p>
        </p:txBody>
      </p:sp>
    </p:spTree>
    <p:extLst>
      <p:ext uri="{BB962C8B-B14F-4D97-AF65-F5344CB8AC3E}">
        <p14:creationId xmlns:p14="http://schemas.microsoft.com/office/powerpoint/2010/main" val="59928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AF2DC45-2F66-4009-9100-849D009C5621}" type="slidenum">
              <a:rPr lang="ru-RU"/>
              <a:pPr>
                <a:defRPr/>
              </a:pPr>
              <a:t>‹#›</a:t>
            </a:fld>
            <a:endParaRPr lang="ru-RU"/>
          </a:p>
        </p:txBody>
      </p:sp>
    </p:spTree>
    <p:extLst>
      <p:ext uri="{BB962C8B-B14F-4D97-AF65-F5344CB8AC3E}">
        <p14:creationId xmlns:p14="http://schemas.microsoft.com/office/powerpoint/2010/main" val="229228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42A0757-6971-4D8E-B924-2CE8A41B1147}" type="slidenum">
              <a:rPr lang="ru-RU"/>
              <a:pPr>
                <a:defRPr/>
              </a:pPr>
              <a:t>‹#›</a:t>
            </a:fld>
            <a:endParaRPr lang="ru-RU"/>
          </a:p>
        </p:txBody>
      </p:sp>
    </p:spTree>
    <p:extLst>
      <p:ext uri="{BB962C8B-B14F-4D97-AF65-F5344CB8AC3E}">
        <p14:creationId xmlns:p14="http://schemas.microsoft.com/office/powerpoint/2010/main" val="268330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26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88D70853-835E-4F1B-8F35-8C21F4C250F6}"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prezentacija.biz/category/medicinskie-prezentacii/prezentacii-po-akusherstvu/"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0"/>
            <a:ext cx="7772400" cy="4941888"/>
          </a:xfrm>
        </p:spPr>
        <p:txBody>
          <a:bodyPr/>
          <a:lstStyle/>
          <a:p>
            <a:pPr eaLnBrk="1" hangingPunct="1">
              <a:defRPr/>
            </a:pPr>
            <a:r>
              <a:rPr lang="ru-RU" sz="5400" b="1" dirty="0" smtClean="0"/>
              <a:t>КЕСАРЕВО СЕЧЕНИЕ </a:t>
            </a:r>
            <a:br>
              <a:rPr lang="ru-RU" sz="5400" b="1" dirty="0" smtClean="0"/>
            </a:br>
            <a:r>
              <a:rPr lang="ru-RU" sz="5400" b="1" dirty="0" smtClean="0"/>
              <a:t>В СОВРЕМЕННОМ АКУШЕРСТВЕ</a:t>
            </a:r>
          </a:p>
        </p:txBody>
      </p:sp>
      <p:sp>
        <p:nvSpPr>
          <p:cNvPr id="2051" name="Rectangle 3"/>
          <p:cNvSpPr>
            <a:spLocks noGrp="1" noChangeArrowheads="1"/>
          </p:cNvSpPr>
          <p:nvPr>
            <p:ph type="subTitle" idx="1"/>
          </p:nvPr>
        </p:nvSpPr>
        <p:spPr>
          <a:xfrm>
            <a:off x="1371600" y="5300663"/>
            <a:ext cx="6400800" cy="338137"/>
          </a:xfrm>
        </p:spPr>
        <p:txBody>
          <a:bodyPr/>
          <a:lstStyle/>
          <a:p>
            <a:pPr eaLnBrk="1" hangingPunct="1">
              <a:lnSpc>
                <a:spcPct val="80000"/>
              </a:lnSpc>
              <a:defRPr/>
            </a:pPr>
            <a:r>
              <a:rPr lang="ru-RU" sz="2000" dirty="0" smtClean="0"/>
              <a:t>Каримова Н.А</a:t>
            </a:r>
            <a:endParaRPr lang="ru-RU"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ru-RU" sz="4000" b="1" smtClean="0"/>
              <a:t>Перинатальная смертность</a:t>
            </a:r>
            <a:r>
              <a:rPr lang="ru-RU" sz="4000" smtClean="0"/>
              <a:t>.</a:t>
            </a:r>
          </a:p>
        </p:txBody>
      </p:sp>
      <p:sp>
        <p:nvSpPr>
          <p:cNvPr id="22531" name="Rectangle 3"/>
          <p:cNvSpPr>
            <a:spLocks noGrp="1" noChangeArrowheads="1"/>
          </p:cNvSpPr>
          <p:nvPr>
            <p:ph type="body" idx="1"/>
          </p:nvPr>
        </p:nvSpPr>
        <p:spPr/>
        <p:txBody>
          <a:bodyPr/>
          <a:lstStyle/>
          <a:p>
            <a:pPr eaLnBrk="1" hangingPunct="1">
              <a:defRPr/>
            </a:pPr>
            <a:r>
              <a:rPr lang="ru-RU" smtClean="0"/>
              <a:t>Низкий уровень перинатальной смертности регистрируют в странах, где врачи широко применяют кесарево сечение, особенно при малой массе плода (700-1500 г). </a:t>
            </a:r>
          </a:p>
          <a:p>
            <a:pPr eaLnBrk="1" hangingPunct="1">
              <a:defRPr/>
            </a:pPr>
            <a:r>
              <a:rPr lang="ru-RU" smtClean="0"/>
              <a:t>Однако, есть мнение, что частота кесарева сечения не влияет на показатели перинатальной смертности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0"/>
            <a:ext cx="8229600" cy="95250"/>
          </a:xfrm>
        </p:spPr>
        <p:txBody>
          <a:bodyPr/>
          <a:lstStyle/>
          <a:p>
            <a:pPr eaLnBrk="1" hangingPunct="1">
              <a:defRPr/>
            </a:pPr>
            <a:endParaRPr lang="ru-RU" sz="4000" smtClean="0"/>
          </a:p>
        </p:txBody>
      </p:sp>
      <p:sp>
        <p:nvSpPr>
          <p:cNvPr id="23555" name="Rectangle 3"/>
          <p:cNvSpPr>
            <a:spLocks noGrp="1" noChangeArrowheads="1"/>
          </p:cNvSpPr>
          <p:nvPr>
            <p:ph type="body" idx="1"/>
          </p:nvPr>
        </p:nvSpPr>
        <p:spPr>
          <a:xfrm>
            <a:off x="457200" y="188913"/>
            <a:ext cx="8229600" cy="5907087"/>
          </a:xfrm>
        </p:spPr>
        <p:txBody>
          <a:bodyPr/>
          <a:lstStyle/>
          <a:p>
            <a:pPr eaLnBrk="1" hangingPunct="1">
              <a:lnSpc>
                <a:spcPct val="80000"/>
              </a:lnSpc>
              <a:defRPr/>
            </a:pPr>
            <a:endParaRPr lang="ru-RU" sz="2400" smtClean="0"/>
          </a:p>
          <a:p>
            <a:pPr eaLnBrk="1" hangingPunct="1">
              <a:lnSpc>
                <a:spcPct val="80000"/>
              </a:lnSpc>
              <a:defRPr/>
            </a:pPr>
            <a:r>
              <a:rPr lang="ru-RU" sz="2400" smtClean="0"/>
              <a:t>Риск для жизни и здоровья женщины при проведении кесарева сечения в 12 раз выше, чем при родах через естественные родовые пути. Поэтому кесарево сечение проводят строго по показаниям. Показания к проведению этой операции разделяют на </a:t>
            </a:r>
            <a:r>
              <a:rPr lang="ru-RU" sz="2400" b="1" u="sng" smtClean="0"/>
              <a:t>абсолютные</a:t>
            </a:r>
            <a:r>
              <a:rPr lang="ru-RU" sz="2400" smtClean="0"/>
              <a:t> и </a:t>
            </a:r>
            <a:r>
              <a:rPr lang="ru-RU" sz="2400" b="1" u="sng" smtClean="0"/>
              <a:t>относительные</a:t>
            </a:r>
            <a:r>
              <a:rPr lang="ru-RU" sz="2400" smtClean="0"/>
              <a:t>. </a:t>
            </a:r>
          </a:p>
          <a:p>
            <a:pPr eaLnBrk="1" hangingPunct="1">
              <a:lnSpc>
                <a:spcPct val="80000"/>
              </a:lnSpc>
              <a:defRPr/>
            </a:pPr>
            <a:endParaRPr lang="ru-RU" sz="2400" smtClean="0"/>
          </a:p>
          <a:p>
            <a:pPr eaLnBrk="1" hangingPunct="1">
              <a:lnSpc>
                <a:spcPct val="80000"/>
              </a:lnSpc>
              <a:defRPr/>
            </a:pPr>
            <a:r>
              <a:rPr lang="ru-RU" sz="2400" smtClean="0"/>
              <a:t>К </a:t>
            </a:r>
            <a:r>
              <a:rPr lang="ru-RU" smtClean="0"/>
              <a:t>абсолютным</a:t>
            </a:r>
            <a:r>
              <a:rPr lang="ru-RU" sz="2400" smtClean="0"/>
              <a:t> показаниям относят ситуации, когда невозможно извлечь плод через естественные родовые пути, роды представляют опасность для жизни матери в силу осложнений беременности и родов. </a:t>
            </a:r>
          </a:p>
          <a:p>
            <a:pPr eaLnBrk="1" hangingPunct="1">
              <a:lnSpc>
                <a:spcPct val="80000"/>
              </a:lnSpc>
              <a:defRPr/>
            </a:pPr>
            <a:r>
              <a:rPr lang="ru-RU" sz="2400" smtClean="0"/>
              <a:t>К </a:t>
            </a:r>
            <a:r>
              <a:rPr lang="ru-RU" smtClean="0"/>
              <a:t>относительным</a:t>
            </a:r>
            <a:r>
              <a:rPr lang="ru-RU" sz="2400" smtClean="0"/>
              <a:t> показаниям относят ситуации, при которых рождение живого и здорового ребенка через естественные родовое пути считают сомнительным.</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81000"/>
            <a:ext cx="8229600" cy="887413"/>
          </a:xfrm>
        </p:spPr>
        <p:txBody>
          <a:bodyPr/>
          <a:lstStyle/>
          <a:p>
            <a:pPr eaLnBrk="1" hangingPunct="1">
              <a:defRPr/>
            </a:pPr>
            <a:r>
              <a:rPr lang="ru-RU" sz="4000" b="1" i="1" smtClean="0"/>
              <a:t>Абсолютные показания</a:t>
            </a:r>
            <a:r>
              <a:rPr lang="ru-RU" sz="4000" smtClean="0"/>
              <a:t/>
            </a:r>
            <a:br>
              <a:rPr lang="ru-RU" sz="4000" smtClean="0"/>
            </a:br>
            <a:endParaRPr lang="ru-RU" sz="4000" smtClean="0"/>
          </a:p>
        </p:txBody>
      </p:sp>
      <p:sp>
        <p:nvSpPr>
          <p:cNvPr id="24579" name="Rectangle 3"/>
          <p:cNvSpPr>
            <a:spLocks noGrp="1" noChangeArrowheads="1"/>
          </p:cNvSpPr>
          <p:nvPr>
            <p:ph type="body" idx="1"/>
          </p:nvPr>
        </p:nvSpPr>
        <p:spPr>
          <a:xfrm>
            <a:off x="457200" y="1125538"/>
            <a:ext cx="8229600" cy="5543550"/>
          </a:xfrm>
        </p:spPr>
        <p:txBody>
          <a:bodyPr/>
          <a:lstStyle/>
          <a:p>
            <a:pPr eaLnBrk="1" hangingPunct="1">
              <a:lnSpc>
                <a:spcPct val="90000"/>
              </a:lnSpc>
              <a:defRPr/>
            </a:pPr>
            <a:r>
              <a:rPr lang="ru-RU" sz="2800" smtClean="0"/>
              <a:t> Полное предлежание плаценты.</a:t>
            </a:r>
          </a:p>
          <a:p>
            <a:pPr eaLnBrk="1" hangingPunct="1">
              <a:lnSpc>
                <a:spcPct val="90000"/>
              </a:lnSpc>
              <a:defRPr/>
            </a:pPr>
            <a:r>
              <a:rPr lang="ru-RU" sz="2800" smtClean="0"/>
              <a:t> Абсолютно узкий таз.</a:t>
            </a:r>
          </a:p>
          <a:p>
            <a:pPr eaLnBrk="1" hangingPunct="1">
              <a:lnSpc>
                <a:spcPct val="90000"/>
              </a:lnSpc>
              <a:defRPr/>
            </a:pPr>
            <a:r>
              <a:rPr lang="ru-RU" sz="2800" smtClean="0"/>
              <a:t> Клиническое несоответствие размеров таза женщины и головки плода.</a:t>
            </a:r>
          </a:p>
          <a:p>
            <a:pPr eaLnBrk="1" hangingPunct="1">
              <a:lnSpc>
                <a:spcPct val="90000"/>
              </a:lnSpc>
              <a:defRPr/>
            </a:pPr>
            <a:r>
              <a:rPr lang="ru-RU" sz="2800" smtClean="0"/>
              <a:t> Неполное предлежание плаценты при отсутствии условий для быстрого родоразрешения через естественные родовые пути и наличии кровотечения.</a:t>
            </a:r>
          </a:p>
          <a:p>
            <a:pPr eaLnBrk="1" hangingPunct="1">
              <a:lnSpc>
                <a:spcPct val="90000"/>
              </a:lnSpc>
              <a:defRPr/>
            </a:pPr>
            <a:r>
              <a:rPr lang="ru-RU" sz="2800" smtClean="0"/>
              <a:t> Преждевременная отслойка нормально расположенной плаценты при отсутствии условий для быстрого родоразрешения через естественные родовые пути.</a:t>
            </a:r>
          </a:p>
          <a:p>
            <a:pPr eaLnBrk="1" hangingPunct="1">
              <a:lnSpc>
                <a:spcPct val="90000"/>
              </a:lnSpc>
              <a:defRPr/>
            </a:pPr>
            <a:r>
              <a:rPr lang="ru-RU" sz="280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81000"/>
            <a:ext cx="8229600" cy="887413"/>
          </a:xfrm>
        </p:spPr>
        <p:txBody>
          <a:bodyPr/>
          <a:lstStyle/>
          <a:p>
            <a:pPr eaLnBrk="1" hangingPunct="1">
              <a:defRPr/>
            </a:pPr>
            <a:r>
              <a:rPr lang="ru-RU" sz="4000" b="1" i="1" smtClean="0"/>
              <a:t>Абсолютные показания</a:t>
            </a:r>
            <a:r>
              <a:rPr lang="ru-RU" sz="4000" smtClean="0"/>
              <a:t/>
            </a:r>
            <a:br>
              <a:rPr lang="ru-RU" sz="4000" smtClean="0"/>
            </a:br>
            <a:endParaRPr lang="ru-RU" sz="4000" smtClean="0"/>
          </a:p>
        </p:txBody>
      </p:sp>
      <p:sp>
        <p:nvSpPr>
          <p:cNvPr id="25603" name="Rectangle 3"/>
          <p:cNvSpPr>
            <a:spLocks noGrp="1" noChangeArrowheads="1"/>
          </p:cNvSpPr>
          <p:nvPr>
            <p:ph type="body" idx="1"/>
          </p:nvPr>
        </p:nvSpPr>
        <p:spPr>
          <a:xfrm>
            <a:off x="457200" y="1125538"/>
            <a:ext cx="8229600" cy="5543550"/>
          </a:xfrm>
        </p:spPr>
        <p:txBody>
          <a:bodyPr/>
          <a:lstStyle/>
          <a:p>
            <a:pPr eaLnBrk="1" hangingPunct="1">
              <a:lnSpc>
                <a:spcPct val="90000"/>
              </a:lnSpc>
              <a:buFont typeface="Wingdings" pitchFamily="2" charset="2"/>
              <a:buNone/>
              <a:defRPr/>
            </a:pPr>
            <a:endParaRPr lang="ru-RU" sz="2400" smtClean="0"/>
          </a:p>
          <a:p>
            <a:pPr eaLnBrk="1" hangingPunct="1">
              <a:lnSpc>
                <a:spcPct val="90000"/>
              </a:lnSpc>
              <a:defRPr/>
            </a:pPr>
            <a:r>
              <a:rPr lang="ru-RU" sz="2400" smtClean="0"/>
              <a:t> Опухоли органов малого таза, препятствующие рождению ребенка.</a:t>
            </a:r>
          </a:p>
          <a:p>
            <a:pPr eaLnBrk="1" hangingPunct="1">
              <a:lnSpc>
                <a:spcPct val="90000"/>
              </a:lnSpc>
              <a:defRPr/>
            </a:pPr>
            <a:r>
              <a:rPr lang="ru-RU" sz="2400" smtClean="0"/>
              <a:t> Грубые рубцовые изменения шейки матки и влагалища.</a:t>
            </a:r>
          </a:p>
          <a:p>
            <a:pPr eaLnBrk="1" hangingPunct="1">
              <a:lnSpc>
                <a:spcPct val="90000"/>
              </a:lnSpc>
              <a:defRPr/>
            </a:pPr>
            <a:r>
              <a:rPr lang="ru-RU" sz="2400" smtClean="0"/>
              <a:t> Угрожающий или начинающийся разрыв матки.</a:t>
            </a:r>
          </a:p>
          <a:p>
            <a:pPr eaLnBrk="1" hangingPunct="1">
              <a:lnSpc>
                <a:spcPct val="90000"/>
              </a:lnSpc>
              <a:defRPr/>
            </a:pPr>
            <a:r>
              <a:rPr lang="ru-RU" sz="2400" smtClean="0"/>
              <a:t> Тяжелый гестоз при неэффективности консервативного лечения и неподготовленных родовых путях.</a:t>
            </a:r>
          </a:p>
          <a:p>
            <a:pPr eaLnBrk="1" hangingPunct="1">
              <a:lnSpc>
                <a:spcPct val="90000"/>
              </a:lnSpc>
              <a:defRPr/>
            </a:pPr>
            <a:r>
              <a:rPr lang="ru-RU" sz="2400" smtClean="0"/>
              <a:t> Несостоятельность рубца на матке.</a:t>
            </a:r>
          </a:p>
          <a:p>
            <a:pPr eaLnBrk="1" hangingPunct="1">
              <a:lnSpc>
                <a:spcPct val="90000"/>
              </a:lnSpc>
              <a:defRPr/>
            </a:pPr>
            <a:r>
              <a:rPr lang="ru-RU" sz="2400" smtClean="0"/>
              <a:t> Экстрагенитальный рак и рак шейки матки.</a:t>
            </a:r>
          </a:p>
          <a:p>
            <a:pPr eaLnBrk="1" hangingPunct="1">
              <a:lnSpc>
                <a:spcPct val="90000"/>
              </a:lnSpc>
              <a:defRPr/>
            </a:pPr>
            <a:r>
              <a:rPr lang="ru-RU" sz="2400" smtClean="0"/>
              <a:t> Серьезная экстрагенитальная патология (например, отслойка сетчатки, осложненная миопия, тяжелые заболевания сердечно-сосудистой системы).</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0"/>
            <a:ext cx="8229600" cy="692150"/>
          </a:xfrm>
        </p:spPr>
        <p:txBody>
          <a:bodyPr/>
          <a:lstStyle/>
          <a:p>
            <a:pPr eaLnBrk="1" hangingPunct="1">
              <a:defRPr/>
            </a:pPr>
            <a:r>
              <a:rPr lang="ru-RU" sz="4000" b="1" i="1" smtClean="0"/>
              <a:t>Относительные показания</a:t>
            </a:r>
          </a:p>
        </p:txBody>
      </p:sp>
      <p:sp>
        <p:nvSpPr>
          <p:cNvPr id="26627" name="Rectangle 3"/>
          <p:cNvSpPr>
            <a:spLocks noGrp="1" noChangeArrowheads="1"/>
          </p:cNvSpPr>
          <p:nvPr>
            <p:ph type="body" idx="1"/>
          </p:nvPr>
        </p:nvSpPr>
        <p:spPr>
          <a:xfrm>
            <a:off x="0" y="765175"/>
            <a:ext cx="9144000" cy="6092825"/>
          </a:xfrm>
        </p:spPr>
        <p:txBody>
          <a:bodyPr/>
          <a:lstStyle/>
          <a:p>
            <a:pPr eaLnBrk="1" hangingPunct="1">
              <a:lnSpc>
                <a:spcPct val="90000"/>
              </a:lnSpc>
              <a:defRPr/>
            </a:pPr>
            <a:endParaRPr lang="ru-RU" sz="2800" smtClean="0"/>
          </a:p>
          <a:p>
            <a:pPr eaLnBrk="1" hangingPunct="1">
              <a:lnSpc>
                <a:spcPct val="90000"/>
              </a:lnSpc>
              <a:defRPr/>
            </a:pPr>
            <a:r>
              <a:rPr lang="ru-RU" sz="2800" smtClean="0"/>
              <a:t> Аномалии родовой деятельности при неэффективной консервативной терапии.</a:t>
            </a:r>
          </a:p>
          <a:p>
            <a:pPr eaLnBrk="1" hangingPunct="1">
              <a:lnSpc>
                <a:spcPct val="90000"/>
              </a:lnSpc>
              <a:defRPr/>
            </a:pPr>
            <a:r>
              <a:rPr lang="ru-RU" sz="2800" smtClean="0"/>
              <a:t>    Тазовое предлежание плода массой 3600 г и более</a:t>
            </a:r>
          </a:p>
          <a:p>
            <a:pPr eaLnBrk="1" hangingPunct="1">
              <a:lnSpc>
                <a:spcPct val="90000"/>
              </a:lnSpc>
              <a:defRPr/>
            </a:pPr>
            <a:r>
              <a:rPr lang="ru-RU" sz="2800" smtClean="0"/>
              <a:t> Тазовое предлежание в сочетании с другой акушерской патологией, например возрастом первородящей старше 30 лет или отягощенным акушерским анамнезом.</a:t>
            </a:r>
          </a:p>
          <a:p>
            <a:pPr eaLnBrk="1" hangingPunct="1">
              <a:lnSpc>
                <a:spcPct val="90000"/>
              </a:lnSpc>
              <a:defRPr/>
            </a:pPr>
            <a:r>
              <a:rPr lang="ru-RU" sz="2800" smtClean="0"/>
              <a:t> Поперечное положение плода.</a:t>
            </a:r>
          </a:p>
          <a:p>
            <a:pPr eaLnBrk="1" hangingPunct="1">
              <a:lnSpc>
                <a:spcPct val="90000"/>
              </a:lnSpc>
              <a:defRPr/>
            </a:pPr>
            <a:r>
              <a:rPr lang="ru-RU" sz="2800" smtClean="0"/>
              <a:t> Неправильные вставления и предлежания плода.</a:t>
            </a:r>
          </a:p>
          <a:p>
            <a:pPr eaLnBrk="1" hangingPunct="1">
              <a:lnSpc>
                <a:spcPct val="90000"/>
              </a:lnSpc>
              <a:defRPr/>
            </a:pPr>
            <a:r>
              <a:rPr lang="ru-RU" sz="2800" smtClean="0"/>
              <a:t> Пороки развития матки, препятствующие рождению   здорового плода.</a:t>
            </a:r>
          </a:p>
          <a:p>
            <a:pPr eaLnBrk="1" hangingPunct="1">
              <a:lnSpc>
                <a:spcPct val="90000"/>
              </a:lnSpc>
              <a:defRPr/>
            </a:pPr>
            <a:r>
              <a:rPr lang="ru-RU" sz="280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0"/>
            <a:ext cx="8229600" cy="692150"/>
          </a:xfrm>
        </p:spPr>
        <p:txBody>
          <a:bodyPr/>
          <a:lstStyle/>
          <a:p>
            <a:pPr eaLnBrk="1" hangingPunct="1">
              <a:defRPr/>
            </a:pPr>
            <a:r>
              <a:rPr lang="ru-RU" sz="4000" b="1" i="1" smtClean="0"/>
              <a:t>Относительные показания</a:t>
            </a:r>
          </a:p>
        </p:txBody>
      </p:sp>
      <p:sp>
        <p:nvSpPr>
          <p:cNvPr id="27651" name="Rectangle 3"/>
          <p:cNvSpPr>
            <a:spLocks noGrp="1" noChangeArrowheads="1"/>
          </p:cNvSpPr>
          <p:nvPr>
            <p:ph type="body" idx="1"/>
          </p:nvPr>
        </p:nvSpPr>
        <p:spPr>
          <a:xfrm>
            <a:off x="0" y="765175"/>
            <a:ext cx="9144000" cy="6092825"/>
          </a:xfrm>
        </p:spPr>
        <p:txBody>
          <a:bodyPr/>
          <a:lstStyle/>
          <a:p>
            <a:pPr eaLnBrk="1" hangingPunct="1">
              <a:lnSpc>
                <a:spcPct val="90000"/>
              </a:lnSpc>
              <a:defRPr/>
            </a:pPr>
            <a:endParaRPr lang="ru-RU" sz="2400" dirty="0" smtClean="0"/>
          </a:p>
          <a:p>
            <a:pPr eaLnBrk="1" hangingPunct="1">
              <a:lnSpc>
                <a:spcPct val="90000"/>
              </a:lnSpc>
              <a:buFont typeface="Wingdings" pitchFamily="2" charset="2"/>
              <a:buNone/>
              <a:defRPr/>
            </a:pPr>
            <a:r>
              <a:rPr lang="ru-RU" sz="2400" dirty="0" smtClean="0"/>
              <a:t> </a:t>
            </a:r>
          </a:p>
          <a:p>
            <a:pPr eaLnBrk="1" hangingPunct="1">
              <a:lnSpc>
                <a:spcPct val="90000"/>
              </a:lnSpc>
              <a:defRPr/>
            </a:pPr>
            <a:r>
              <a:rPr lang="ru-RU" sz="2400" dirty="0" smtClean="0"/>
              <a:t>   Прогрессирующая гипоксия плода в родах при отсутствии условий для немедленного </a:t>
            </a:r>
            <a:r>
              <a:rPr lang="ru-RU" sz="2400" dirty="0" err="1" smtClean="0"/>
              <a:t>родоразрешения</a:t>
            </a:r>
            <a:r>
              <a:rPr lang="ru-RU" sz="2400" dirty="0" smtClean="0"/>
              <a:t> через естественные родовые пути</a:t>
            </a:r>
            <a:endParaRPr lang="en-US" sz="2400" dirty="0" smtClean="0"/>
          </a:p>
          <a:p>
            <a:pPr eaLnBrk="1" hangingPunct="1">
              <a:lnSpc>
                <a:spcPct val="90000"/>
              </a:lnSpc>
              <a:defRPr/>
            </a:pPr>
            <a:r>
              <a:rPr lang="ru-RU" sz="2400" dirty="0" smtClean="0"/>
              <a:t>Внутриутробная гипоксия плода во время беременности и отсутствие эффективности от консервативной терапии.</a:t>
            </a:r>
          </a:p>
          <a:p>
            <a:pPr eaLnBrk="1" hangingPunct="1">
              <a:lnSpc>
                <a:spcPct val="90000"/>
              </a:lnSpc>
              <a:defRPr/>
            </a:pPr>
            <a:r>
              <a:rPr lang="ru-RU" sz="2400" dirty="0" smtClean="0"/>
              <a:t> </a:t>
            </a:r>
            <a:r>
              <a:rPr lang="ru-RU" sz="2400" dirty="0" err="1" smtClean="0"/>
              <a:t>Предлежание</a:t>
            </a:r>
            <a:r>
              <a:rPr lang="ru-RU" sz="2400" dirty="0" smtClean="0"/>
              <a:t> и выпадение пуповины.</a:t>
            </a:r>
          </a:p>
          <a:p>
            <a:pPr eaLnBrk="1" hangingPunct="1">
              <a:lnSpc>
                <a:spcPct val="90000"/>
              </a:lnSpc>
              <a:defRPr/>
            </a:pPr>
            <a:r>
              <a:rPr lang="ru-RU" sz="2400" dirty="0" smtClean="0"/>
              <a:t> Длительное бесплодие в сочетании с другой патологией.</a:t>
            </a:r>
          </a:p>
          <a:p>
            <a:pPr eaLnBrk="1" hangingPunct="1">
              <a:lnSpc>
                <a:spcPct val="90000"/>
              </a:lnSpc>
              <a:defRPr/>
            </a:pPr>
            <a:r>
              <a:rPr lang="ru-RU" sz="2400" dirty="0" smtClean="0"/>
              <a:t> Переношенная беременность при возрасте первородящей более 30 лет в сочетании с акушерской патологией.</a:t>
            </a:r>
          </a:p>
          <a:p>
            <a:pPr eaLnBrk="1" hangingPunct="1">
              <a:lnSpc>
                <a:spcPct val="90000"/>
              </a:lnSpc>
              <a:defRPr/>
            </a:pPr>
            <a:r>
              <a:rPr lang="ru-RU" sz="2400" dirty="0" smtClean="0"/>
              <a:t> Искусственное оплодотворение в сочетании с какой-либо патологией.</a:t>
            </a:r>
          </a:p>
          <a:p>
            <a:pPr eaLnBrk="1" hangingPunct="1">
              <a:lnSpc>
                <a:spcPct val="90000"/>
              </a:lnSpc>
              <a:defRPr/>
            </a:pPr>
            <a:r>
              <a:rPr lang="ru-RU" sz="2400" dirty="0" smtClean="0"/>
              <a:t> Многоплодная беременность при поперечном положении первого или обоих плодов, тазовом </a:t>
            </a:r>
            <a:r>
              <a:rPr lang="ru-RU" sz="2400" dirty="0" err="1" smtClean="0"/>
              <a:t>предлежании</a:t>
            </a:r>
            <a:r>
              <a:rPr lang="ru-RU" sz="2400" dirty="0" smtClean="0"/>
              <a:t> обоих плодов </a:t>
            </a:r>
          </a:p>
        </p:txBody>
      </p:sp>
      <p:sp>
        <p:nvSpPr>
          <p:cNvPr id="16388" name="AutoShape 5"/>
          <p:cNvSpPr>
            <a:spLocks noChangeAspect="1" noChangeArrowheads="1"/>
          </p:cNvSpPr>
          <p:nvPr/>
        </p:nvSpPr>
        <p:spPr bwMode="auto">
          <a:xfrm>
            <a:off x="2619375" y="319405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6389" name="AutoShape 4"/>
          <p:cNvSpPr>
            <a:spLocks noChangeAspect="1" noChangeArrowheads="1"/>
          </p:cNvSpPr>
          <p:nvPr/>
        </p:nvSpPr>
        <p:spPr bwMode="auto">
          <a:xfrm>
            <a:off x="2619375" y="361315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ru-RU" b="1" smtClean="0"/>
              <a:t>ПРОТИВОПОКАЗАНИЯ</a:t>
            </a:r>
          </a:p>
        </p:txBody>
      </p:sp>
      <p:sp>
        <p:nvSpPr>
          <p:cNvPr id="28675" name="Rectangle 3"/>
          <p:cNvSpPr>
            <a:spLocks noGrp="1" noChangeArrowheads="1"/>
          </p:cNvSpPr>
          <p:nvPr>
            <p:ph type="body" idx="1"/>
          </p:nvPr>
        </p:nvSpPr>
        <p:spPr>
          <a:xfrm>
            <a:off x="0" y="1981200"/>
            <a:ext cx="9144000" cy="4114800"/>
          </a:xfrm>
        </p:spPr>
        <p:txBody>
          <a:bodyPr/>
          <a:lstStyle/>
          <a:p>
            <a:pPr eaLnBrk="1" hangingPunct="1">
              <a:defRPr/>
            </a:pPr>
            <a:r>
              <a:rPr lang="ru-RU" b="1" smtClean="0"/>
              <a:t>Внутриутробная гибель плода.</a:t>
            </a:r>
          </a:p>
          <a:p>
            <a:pPr eaLnBrk="1" hangingPunct="1">
              <a:defRPr/>
            </a:pPr>
            <a:r>
              <a:rPr lang="ru-RU" b="1" smtClean="0"/>
              <a:t> Уродство или глубокая недоношенность плода</a:t>
            </a:r>
            <a:r>
              <a:rPr lang="ru-RU" smtClean="0"/>
              <a:t> </a:t>
            </a:r>
          </a:p>
          <a:p>
            <a:pPr eaLnBrk="1" hangingPunct="1">
              <a:defRPr/>
            </a:pPr>
            <a:endParaRPr lang="ru-RU" smtClean="0"/>
          </a:p>
          <a:p>
            <a:pPr algn="ctr" eaLnBrk="1" hangingPunct="1">
              <a:buFont typeface="Wingdings" pitchFamily="2" charset="2"/>
              <a:buNone/>
              <a:defRPr/>
            </a:pPr>
            <a:r>
              <a:rPr lang="ru-RU" smtClean="0"/>
              <a:t>За исключением ситуаций, </a:t>
            </a:r>
          </a:p>
          <a:p>
            <a:pPr algn="ctr" eaLnBrk="1" hangingPunct="1">
              <a:buFont typeface="Wingdings" pitchFamily="2" charset="2"/>
              <a:buNone/>
              <a:defRPr/>
            </a:pPr>
            <a:r>
              <a:rPr lang="ru-RU" smtClean="0"/>
              <a:t>когда роды через естественные родовые пути смертельно опасны для жизни матери</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endParaRPr lang="ru-RU" smtClean="0"/>
          </a:p>
        </p:txBody>
      </p:sp>
      <p:pic>
        <p:nvPicPr>
          <p:cNvPr id="1843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671513"/>
          </a:xfrm>
        </p:spPr>
        <p:txBody>
          <a:bodyPr/>
          <a:lstStyle/>
          <a:p>
            <a:pPr eaLnBrk="1" hangingPunct="1">
              <a:defRPr/>
            </a:pPr>
            <a:endParaRPr lang="ru-RU" sz="4000" smtClean="0"/>
          </a:p>
        </p:txBody>
      </p:sp>
      <p:sp>
        <p:nvSpPr>
          <p:cNvPr id="30723" name="Rectangle 3"/>
          <p:cNvSpPr>
            <a:spLocks noGrp="1" noChangeArrowheads="1"/>
          </p:cNvSpPr>
          <p:nvPr>
            <p:ph type="body" idx="1"/>
          </p:nvPr>
        </p:nvSpPr>
        <p:spPr>
          <a:xfrm>
            <a:off x="539750" y="1412875"/>
            <a:ext cx="8229600" cy="4114800"/>
          </a:xfrm>
        </p:spPr>
        <p:txBody>
          <a:bodyPr/>
          <a:lstStyle/>
          <a:p>
            <a:pPr eaLnBrk="1" hangingPunct="1">
              <a:defRPr/>
            </a:pPr>
            <a:r>
              <a:rPr lang="ru-RU" smtClean="0"/>
              <a:t>Необходимо подробно информировать пациентку об обезболивании и характере операции и получить ее согласие (исключение составляют крайне тяжелые состояния пациентки, когда речь идет о спасении ее жизни).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endParaRPr lang="ru-RU" smtClean="0"/>
          </a:p>
        </p:txBody>
      </p:sp>
      <p:pic>
        <p:nvPicPr>
          <p:cNvPr id="2048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3850" y="0"/>
            <a:ext cx="8229600" cy="95250"/>
          </a:xfrm>
        </p:spPr>
        <p:txBody>
          <a:bodyPr/>
          <a:lstStyle/>
          <a:p>
            <a:pPr eaLnBrk="1" hangingPunct="1">
              <a:defRPr/>
            </a:pPr>
            <a:endParaRPr lang="ru-RU" sz="4000" smtClean="0"/>
          </a:p>
        </p:txBody>
      </p:sp>
      <p:pic>
        <p:nvPicPr>
          <p:cNvPr id="307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65100"/>
            <a:ext cx="8964613" cy="66929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81000"/>
            <a:ext cx="8229600" cy="95250"/>
          </a:xfrm>
        </p:spPr>
        <p:txBody>
          <a:bodyPr/>
          <a:lstStyle/>
          <a:p>
            <a:pPr eaLnBrk="1" hangingPunct="1">
              <a:defRPr/>
            </a:pPr>
            <a:endParaRPr lang="ru-RU" sz="4000" smtClean="0"/>
          </a:p>
        </p:txBody>
      </p:sp>
      <p:sp>
        <p:nvSpPr>
          <p:cNvPr id="32771" name="Rectangle 3"/>
          <p:cNvSpPr>
            <a:spLocks noGrp="1" noChangeArrowheads="1"/>
          </p:cNvSpPr>
          <p:nvPr>
            <p:ph type="body" idx="1"/>
          </p:nvPr>
        </p:nvSpPr>
        <p:spPr>
          <a:xfrm>
            <a:off x="457200" y="620713"/>
            <a:ext cx="8229600" cy="5475287"/>
          </a:xfrm>
        </p:spPr>
        <p:txBody>
          <a:bodyPr/>
          <a:lstStyle/>
          <a:p>
            <a:pPr eaLnBrk="1" hangingPunct="1">
              <a:lnSpc>
                <a:spcPct val="90000"/>
              </a:lnSpc>
              <a:defRPr/>
            </a:pPr>
            <a:r>
              <a:rPr lang="ru-RU" smtClean="0"/>
              <a:t>Общая анестезия часто приводит к значительному ухудшению состояния плода, поэтому при проведении общего обезболивания интервал времени от начала наркоза до извлечения плода не должен превышать 10 минут. Степень ухудшения состояния ребенка прямо пропорциональна длительности общей анестезии. В связи с этим (для сокращения длительности родов) подготовку операционного поля следует проводить до начала общей анестезии.</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endParaRPr lang="ru-RU" smtClean="0"/>
          </a:p>
        </p:txBody>
      </p:sp>
      <p:pic>
        <p:nvPicPr>
          <p:cNvPr id="2253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81000"/>
            <a:ext cx="8229600" cy="455613"/>
          </a:xfrm>
        </p:spPr>
        <p:txBody>
          <a:bodyPr/>
          <a:lstStyle/>
          <a:p>
            <a:pPr eaLnBrk="1" hangingPunct="1">
              <a:defRPr/>
            </a:pPr>
            <a:r>
              <a:rPr lang="ru-RU" sz="4000" b="1" i="1" smtClean="0"/>
              <a:t>Ход операции</a:t>
            </a:r>
          </a:p>
        </p:txBody>
      </p:sp>
      <p:pic>
        <p:nvPicPr>
          <p:cNvPr id="2355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203325"/>
            <a:ext cx="9144000" cy="565467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147050" cy="1176338"/>
          </a:xfrm>
        </p:spPr>
        <p:txBody>
          <a:bodyPr/>
          <a:lstStyle/>
          <a:p>
            <a:pPr eaLnBrk="1" hangingPunct="1">
              <a:defRPr/>
            </a:pPr>
            <a:r>
              <a:rPr lang="ru-RU" b="1" i="1" smtClean="0"/>
              <a:t>Ход операции</a:t>
            </a:r>
          </a:p>
        </p:txBody>
      </p:sp>
      <p:sp>
        <p:nvSpPr>
          <p:cNvPr id="36868" name="Rectangle 4"/>
          <p:cNvSpPr>
            <a:spLocks noGrp="1" noChangeArrowheads="1"/>
          </p:cNvSpPr>
          <p:nvPr>
            <p:ph type="body" idx="1"/>
          </p:nvPr>
        </p:nvSpPr>
        <p:spPr/>
        <p:txBody>
          <a:bodyPr/>
          <a:lstStyle/>
          <a:p>
            <a:pPr eaLnBrk="1" hangingPunct="1">
              <a:defRPr/>
            </a:pPr>
            <a:r>
              <a:rPr lang="ru-RU" smtClean="0"/>
              <a:t>отсепаровка пузырно-маточной складки брюшины, обнажение нижнего маточного сегмента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81000"/>
            <a:ext cx="8229600" cy="960438"/>
          </a:xfrm>
        </p:spPr>
        <p:txBody>
          <a:bodyPr/>
          <a:lstStyle/>
          <a:p>
            <a:pPr eaLnBrk="1" hangingPunct="1">
              <a:defRPr/>
            </a:pPr>
            <a:r>
              <a:rPr lang="ru-RU" b="1" smtClean="0"/>
              <a:t>Разрез на матке</a:t>
            </a:r>
          </a:p>
        </p:txBody>
      </p:sp>
      <p:sp>
        <p:nvSpPr>
          <p:cNvPr id="35843" name="Rectangle 3"/>
          <p:cNvSpPr>
            <a:spLocks noGrp="1" noChangeArrowheads="1"/>
          </p:cNvSpPr>
          <p:nvPr>
            <p:ph type="body" idx="1"/>
          </p:nvPr>
        </p:nvSpPr>
        <p:spPr>
          <a:xfrm>
            <a:off x="457200" y="1484313"/>
            <a:ext cx="8229600" cy="5113337"/>
          </a:xfrm>
        </p:spPr>
        <p:txBody>
          <a:bodyPr/>
          <a:lstStyle/>
          <a:p>
            <a:pPr eaLnBrk="1" hangingPunct="1">
              <a:lnSpc>
                <a:spcPct val="80000"/>
              </a:lnSpc>
              <a:defRPr/>
            </a:pPr>
            <a:endParaRPr lang="ru-RU" sz="2800" smtClean="0"/>
          </a:p>
          <a:p>
            <a:pPr eaLnBrk="1" hangingPunct="1">
              <a:lnSpc>
                <a:spcPct val="80000"/>
              </a:lnSpc>
              <a:defRPr/>
            </a:pPr>
            <a:r>
              <a:rPr lang="ru-RU" sz="2800" smtClean="0"/>
              <a:t>Разрез по </a:t>
            </a:r>
            <a:r>
              <a:rPr lang="ru-RU" sz="2800" b="1" smtClean="0"/>
              <a:t>Керру - Гусакову</a:t>
            </a:r>
            <a:r>
              <a:rPr lang="ru-RU" sz="2800" smtClean="0"/>
              <a:t> (низкий поперечный) в настоящее время применяются довольно широко. Разрез на матке скальпелем протяженностью 2 см, далее края раны тупо разводятся пальцами акушера в поперечном направлении до 10 см.</a:t>
            </a:r>
          </a:p>
          <a:p>
            <a:pPr eaLnBrk="1" hangingPunct="1">
              <a:lnSpc>
                <a:spcPct val="80000"/>
              </a:lnSpc>
              <a:buFont typeface="Wingdings" pitchFamily="2" charset="2"/>
              <a:buNone/>
              <a:defRPr/>
            </a:pPr>
            <a:endParaRPr lang="ru-RU" sz="2800" smtClean="0"/>
          </a:p>
          <a:p>
            <a:pPr eaLnBrk="1" hangingPunct="1">
              <a:lnSpc>
                <a:spcPct val="80000"/>
              </a:lnSpc>
              <a:defRPr/>
            </a:pPr>
            <a:r>
              <a:rPr lang="ru-RU" sz="2800" smtClean="0"/>
              <a:t>Модификация по </a:t>
            </a:r>
            <a:r>
              <a:rPr lang="ru-RU" sz="2800" b="1" smtClean="0"/>
              <a:t>Дерфлеру</a:t>
            </a:r>
            <a:r>
              <a:rPr lang="ru-RU" sz="2800" smtClean="0"/>
              <a:t> – разрез на матке скальпелем протяженностью 2 см, далее края раны разъединяются острым путем ножницами под контролем пальцев акушера</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endParaRPr lang="ru-RU" smtClean="0"/>
          </a:p>
        </p:txBody>
      </p:sp>
      <p:pic>
        <p:nvPicPr>
          <p:cNvPr id="2662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ru-RU" sz="4000" smtClean="0"/>
              <a:t>Низкий поперечный </a:t>
            </a:r>
            <a:br>
              <a:rPr lang="ru-RU" sz="4000" smtClean="0"/>
            </a:br>
            <a:r>
              <a:rPr lang="ru-RU" sz="4000" smtClean="0"/>
              <a:t>разрез на матке</a:t>
            </a:r>
          </a:p>
        </p:txBody>
      </p:sp>
      <p:sp>
        <p:nvSpPr>
          <p:cNvPr id="38915" name="Rectangle 3"/>
          <p:cNvSpPr>
            <a:spLocks noGrp="1" noChangeArrowheads="1"/>
          </p:cNvSpPr>
          <p:nvPr>
            <p:ph type="body" idx="1"/>
          </p:nvPr>
        </p:nvSpPr>
        <p:spPr/>
        <p:txBody>
          <a:bodyPr/>
          <a:lstStyle/>
          <a:p>
            <a:pPr eaLnBrk="1" hangingPunct="1">
              <a:defRPr/>
            </a:pPr>
            <a:r>
              <a:rPr lang="ru-RU" smtClean="0"/>
              <a:t>Недостаток в опасности повреждения сосудов, идущих вдоль ребра матки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ru-RU" smtClean="0"/>
              <a:t>Разрез на матке</a:t>
            </a:r>
          </a:p>
        </p:txBody>
      </p:sp>
      <p:sp>
        <p:nvSpPr>
          <p:cNvPr id="39939" name="Rectangle 3"/>
          <p:cNvSpPr>
            <a:spLocks noGrp="1" noChangeArrowheads="1"/>
          </p:cNvSpPr>
          <p:nvPr>
            <p:ph type="body" idx="1"/>
          </p:nvPr>
        </p:nvSpPr>
        <p:spPr/>
        <p:txBody>
          <a:bodyPr/>
          <a:lstStyle/>
          <a:p>
            <a:pPr eaLnBrk="1" hangingPunct="1">
              <a:defRPr/>
            </a:pPr>
            <a:r>
              <a:rPr lang="ru-RU" sz="2800" smtClean="0"/>
              <a:t>Продольный разрез по </a:t>
            </a:r>
            <a:r>
              <a:rPr lang="ru-RU" sz="2800" b="1" smtClean="0"/>
              <a:t>Сельхаайму</a:t>
            </a:r>
            <a:r>
              <a:rPr lang="ru-RU" sz="2800" smtClean="0"/>
              <a:t> (истмикокорпоральный) 2/3 разреза в нижнем сегменте матки в продольном направлении, 1/3 продолжают на тело матки.</a:t>
            </a:r>
          </a:p>
          <a:p>
            <a:pPr eaLnBrk="1" hangingPunct="1">
              <a:defRPr/>
            </a:pPr>
            <a:r>
              <a:rPr lang="ru-RU" sz="2800" smtClean="0"/>
              <a:t>Разрез по </a:t>
            </a:r>
            <a:r>
              <a:rPr lang="ru-RU" sz="2800" b="1" smtClean="0"/>
              <a:t>Сангеру</a:t>
            </a:r>
            <a:r>
              <a:rPr lang="ru-RU" sz="2800" smtClean="0"/>
              <a:t> (классический, или корпоральный, в настоящее время используют редко) - продольный разрез на передней поверхности матки.</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endParaRPr lang="ru-RU" smtClean="0"/>
          </a:p>
        </p:txBody>
      </p:sp>
      <p:pic>
        <p:nvPicPr>
          <p:cNvPr id="2969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ru-RU" sz="4000" smtClean="0"/>
              <a:t>Корпоральный разрез на матке</a:t>
            </a:r>
          </a:p>
        </p:txBody>
      </p:sp>
      <p:sp>
        <p:nvSpPr>
          <p:cNvPr id="41987" name="Rectangle 3"/>
          <p:cNvSpPr>
            <a:spLocks noGrp="1" noChangeArrowheads="1"/>
          </p:cNvSpPr>
          <p:nvPr>
            <p:ph type="body" idx="1"/>
          </p:nvPr>
        </p:nvSpPr>
        <p:spPr/>
        <p:txBody>
          <a:bodyPr/>
          <a:lstStyle/>
          <a:p>
            <a:pPr eaLnBrk="1" hangingPunct="1">
              <a:defRPr/>
            </a:pPr>
            <a:r>
              <a:rPr lang="ru-RU" smtClean="0"/>
              <a:t>Это наиболее простой и быстрый разрез, но при его применении часты </a:t>
            </a:r>
            <a:r>
              <a:rPr lang="ru-RU" i="1" smtClean="0"/>
              <a:t>осложнения</a:t>
            </a:r>
            <a:r>
              <a:rPr lang="ru-RU" smtClean="0"/>
              <a:t>: кровотечение; плохое заживление раны; расхождение рубца при следующих беременностях и родах.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endParaRPr lang="ru-RU" smtClean="0"/>
          </a:p>
        </p:txBody>
      </p:sp>
      <p:sp>
        <p:nvSpPr>
          <p:cNvPr id="14339" name="Rectangle 3"/>
          <p:cNvSpPr>
            <a:spLocks noGrp="1" noChangeArrowheads="1"/>
          </p:cNvSpPr>
          <p:nvPr>
            <p:ph type="body" idx="1"/>
          </p:nvPr>
        </p:nvSpPr>
        <p:spPr>
          <a:xfrm>
            <a:off x="457200" y="1700213"/>
            <a:ext cx="8229600" cy="4395787"/>
          </a:xfrm>
        </p:spPr>
        <p:txBody>
          <a:bodyPr/>
          <a:lstStyle/>
          <a:p>
            <a:pPr eaLnBrk="1" hangingPunct="1">
              <a:defRPr/>
            </a:pPr>
            <a:r>
              <a:rPr lang="ru-RU" smtClean="0"/>
              <a:t>Эта родоразрешающая операция в настоящее время является распространенным оперативным вмешательством, частота ее колеблется от 25 до 37%.</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endParaRPr lang="ru-RU" smtClean="0"/>
          </a:p>
        </p:txBody>
      </p:sp>
      <p:pic>
        <p:nvPicPr>
          <p:cNvPr id="3174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9750" y="0"/>
            <a:ext cx="8229600" cy="1371600"/>
          </a:xfrm>
        </p:spPr>
        <p:txBody>
          <a:bodyPr/>
          <a:lstStyle/>
          <a:p>
            <a:pPr eaLnBrk="1" hangingPunct="1">
              <a:defRPr/>
            </a:pPr>
            <a:r>
              <a:rPr lang="ru-RU" sz="4000" b="1" smtClean="0"/>
              <a:t>Извлечение плода и отделение плаценты</a:t>
            </a:r>
            <a:r>
              <a:rPr lang="ru-RU" sz="4000" smtClean="0"/>
              <a:t> </a:t>
            </a:r>
          </a:p>
        </p:txBody>
      </p:sp>
      <p:pic>
        <p:nvPicPr>
          <p:cNvPr id="3277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341438"/>
            <a:ext cx="9144000" cy="5516562"/>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381000"/>
            <a:ext cx="8229600" cy="600075"/>
          </a:xfrm>
        </p:spPr>
        <p:txBody>
          <a:bodyPr/>
          <a:lstStyle/>
          <a:p>
            <a:pPr eaLnBrk="1" hangingPunct="1">
              <a:defRPr/>
            </a:pPr>
            <a:endParaRPr lang="ru-RU" sz="4000" smtClean="0"/>
          </a:p>
        </p:txBody>
      </p:sp>
      <p:sp>
        <p:nvSpPr>
          <p:cNvPr id="45059" name="Rectangle 3"/>
          <p:cNvSpPr>
            <a:spLocks noGrp="1" noChangeArrowheads="1"/>
          </p:cNvSpPr>
          <p:nvPr>
            <p:ph type="body" idx="1"/>
          </p:nvPr>
        </p:nvSpPr>
        <p:spPr>
          <a:xfrm>
            <a:off x="457200" y="1052513"/>
            <a:ext cx="8229600" cy="5043487"/>
          </a:xfrm>
        </p:spPr>
        <p:txBody>
          <a:bodyPr/>
          <a:lstStyle/>
          <a:p>
            <a:pPr eaLnBrk="1" hangingPunct="1">
              <a:lnSpc>
                <a:spcPct val="80000"/>
              </a:lnSpc>
              <a:defRPr/>
            </a:pPr>
            <a:r>
              <a:rPr lang="ru-RU" sz="2800" smtClean="0"/>
              <a:t>Матку при необходимости выводят из брюшной полости с целью массажа, обследования придатков и визуализации разреза при наложении швов. Для уменьшения кровопотери в мышцу матки вводят сокращающие матку средства (окситоцин, метилэргобревин и т.д.). После отделения плаценты необходимо ручное обследование полости матки для удаления остатков последа. Инструментальный кюретаж проводят по показаниям при латентно текущей инфекции, беременности до 28 недель и т.д.</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8313" y="0"/>
            <a:ext cx="8229600" cy="1052513"/>
          </a:xfrm>
        </p:spPr>
        <p:txBody>
          <a:bodyPr/>
          <a:lstStyle/>
          <a:p>
            <a:pPr eaLnBrk="1" hangingPunct="1">
              <a:defRPr/>
            </a:pPr>
            <a:r>
              <a:rPr lang="ru-RU" sz="4000" b="1" smtClean="0"/>
              <a:t>Ушивание разреза на матке</a:t>
            </a:r>
            <a:r>
              <a:rPr lang="ru-RU" sz="4000" smtClean="0"/>
              <a:t> </a:t>
            </a:r>
          </a:p>
        </p:txBody>
      </p:sp>
      <p:sp>
        <p:nvSpPr>
          <p:cNvPr id="46083" name="Rectangle 3"/>
          <p:cNvSpPr>
            <a:spLocks noGrp="1" noChangeArrowheads="1"/>
          </p:cNvSpPr>
          <p:nvPr>
            <p:ph type="body" idx="1"/>
          </p:nvPr>
        </p:nvSpPr>
        <p:spPr>
          <a:xfrm>
            <a:off x="0" y="1052513"/>
            <a:ext cx="9144000" cy="5805487"/>
          </a:xfrm>
        </p:spPr>
        <p:txBody>
          <a:bodyPr/>
          <a:lstStyle/>
          <a:p>
            <a:pPr eaLnBrk="1" hangingPunct="1">
              <a:lnSpc>
                <a:spcPct val="80000"/>
              </a:lnSpc>
              <a:defRPr/>
            </a:pPr>
            <a:r>
              <a:rPr lang="ru-RU" sz="2800" smtClean="0"/>
              <a:t>метод ушивания отдельными двухрядными швами по </a:t>
            </a:r>
            <a:r>
              <a:rPr lang="ru-RU" sz="2800" b="1" smtClean="0"/>
              <a:t>Ельцову-Стрелкову</a:t>
            </a:r>
            <a:r>
              <a:rPr lang="ru-RU" sz="2800" smtClean="0"/>
              <a:t> с применением синтетического рассасывающегося шовного материала. Первый шов накладывают поочередно справа и слева в углах раны. Швы первого ряда накладывают, вкалывая иглу со стороны слизистой оболочки и захватывая незначительный слой миометрия с одного края раны. Затем с другого края вкол делают со стороны миометрия и выкалыват иглу в полость матки с захватом эндометрия. Этим достигают того, что при завязывании нити узлов остаются в полости матки, а не между сопоставляемыми краями раны (в толще миометрия не образуется канала из "расплавленного" кетгута). Следующий ряд - мышечно-мышечный .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endParaRPr lang="ru-RU" smtClean="0"/>
          </a:p>
        </p:txBody>
      </p:sp>
      <p:pic>
        <p:nvPicPr>
          <p:cNvPr id="3584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endParaRPr lang="ru-RU" smtClean="0"/>
          </a:p>
        </p:txBody>
      </p:sp>
      <p:pic>
        <p:nvPicPr>
          <p:cNvPr id="3686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endParaRPr lang="ru-RU" smtClean="0"/>
          </a:p>
        </p:txBody>
      </p:sp>
      <p:sp>
        <p:nvSpPr>
          <p:cNvPr id="49155" name="Rectangle 3"/>
          <p:cNvSpPr>
            <a:spLocks noGrp="1" noChangeArrowheads="1"/>
          </p:cNvSpPr>
          <p:nvPr>
            <p:ph type="body" idx="1"/>
          </p:nvPr>
        </p:nvSpPr>
        <p:spPr/>
        <p:txBody>
          <a:bodyPr/>
          <a:lstStyle/>
          <a:p>
            <a:pPr eaLnBrk="1" hangingPunct="1">
              <a:defRPr/>
            </a:pPr>
            <a:r>
              <a:rPr lang="ru-RU" smtClean="0"/>
              <a:t>Пузырно-маточную складку брюшины ушивают непрерывным рассасывающимся швом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ru-RU" sz="4000" b="1" smtClean="0"/>
              <a:t>Ушивание передней брюшной стенки</a:t>
            </a:r>
          </a:p>
        </p:txBody>
      </p:sp>
      <p:sp>
        <p:nvSpPr>
          <p:cNvPr id="50179" name="Rectangle 3"/>
          <p:cNvSpPr>
            <a:spLocks noGrp="1" noChangeArrowheads="1"/>
          </p:cNvSpPr>
          <p:nvPr>
            <p:ph type="body" idx="1"/>
          </p:nvPr>
        </p:nvSpPr>
        <p:spPr/>
        <p:txBody>
          <a:bodyPr/>
          <a:lstStyle/>
          <a:p>
            <a:pPr eaLnBrk="1" hangingPunct="1">
              <a:lnSpc>
                <a:spcPct val="90000"/>
              </a:lnSpc>
              <a:defRPr/>
            </a:pPr>
            <a:endParaRPr lang="ru-RU" sz="2400" smtClean="0"/>
          </a:p>
          <a:p>
            <a:pPr eaLnBrk="1" hangingPunct="1">
              <a:lnSpc>
                <a:spcPct val="90000"/>
              </a:lnSpc>
              <a:defRPr/>
            </a:pPr>
            <a:r>
              <a:rPr lang="ru-RU" sz="2400" smtClean="0"/>
              <a:t>Париетальную брюшину ушивают непрерывным кетгутовым швом в продольном направлении. Обычно той же нитью соединяют прямые мышцы живота. Апоневроз ушивают более прочными нитями: или непрерывным швом или отдельными шелковыми (лавсановыми) швами. Отдельные кетгутовые швы на подкожно-жировую клетчатку. На кожу - нерерывный подкожный кетгутовый шов или отдельные шелковые швы по </a:t>
            </a:r>
            <a:r>
              <a:rPr lang="ru-RU" sz="2400" b="1" smtClean="0"/>
              <a:t>Донати</a:t>
            </a:r>
            <a:r>
              <a:rPr lang="ru-RU" sz="240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68313" y="0"/>
            <a:ext cx="8229600" cy="1371600"/>
          </a:xfrm>
        </p:spPr>
        <p:txBody>
          <a:bodyPr/>
          <a:lstStyle/>
          <a:p>
            <a:pPr eaLnBrk="1" hangingPunct="1">
              <a:defRPr/>
            </a:pPr>
            <a:r>
              <a:rPr lang="ru-RU" b="1" smtClean="0"/>
              <a:t>ОСЛОЖНЕНИЯ</a:t>
            </a:r>
          </a:p>
        </p:txBody>
      </p:sp>
      <p:sp>
        <p:nvSpPr>
          <p:cNvPr id="53251" name="Rectangle 3"/>
          <p:cNvSpPr>
            <a:spLocks noGrp="1" noChangeArrowheads="1"/>
          </p:cNvSpPr>
          <p:nvPr>
            <p:ph type="body" idx="1"/>
          </p:nvPr>
        </p:nvSpPr>
        <p:spPr>
          <a:xfrm>
            <a:off x="468313" y="1196975"/>
            <a:ext cx="8229600" cy="4114800"/>
          </a:xfrm>
        </p:spPr>
        <p:txBody>
          <a:bodyPr/>
          <a:lstStyle/>
          <a:p>
            <a:pPr eaLnBrk="1" hangingPunct="1">
              <a:defRPr/>
            </a:pPr>
            <a:endParaRPr lang="ru-RU" smtClean="0"/>
          </a:p>
          <a:p>
            <a:pPr eaLnBrk="1" hangingPunct="1">
              <a:defRPr/>
            </a:pPr>
            <a:r>
              <a:rPr lang="ru-RU" smtClean="0"/>
              <a:t>Осложнения возникают менее чем в 5 % случаев всех кесаревых сечений. При плановой операции число послеоперационных осложнений - в 2-5 раз меньше, чем при экстренной операции.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endParaRPr lang="ru-RU" smtClean="0"/>
          </a:p>
        </p:txBody>
      </p:sp>
      <p:pic>
        <p:nvPicPr>
          <p:cNvPr id="4096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endParaRPr lang="ru-RU" smtClean="0"/>
          </a:p>
        </p:txBody>
      </p:sp>
      <p:sp>
        <p:nvSpPr>
          <p:cNvPr id="16393" name="Rectangle 9"/>
          <p:cNvSpPr>
            <a:spLocks noGrp="1" noChangeArrowheads="1"/>
          </p:cNvSpPr>
          <p:nvPr>
            <p:ph type="body" idx="1"/>
          </p:nvPr>
        </p:nvSpPr>
        <p:spPr/>
        <p:txBody>
          <a:bodyPr/>
          <a:lstStyle/>
          <a:p>
            <a:pPr eaLnBrk="1" hangingPunct="1">
              <a:defRPr/>
            </a:pPr>
            <a:endParaRPr lang="ru-RU" smtClean="0"/>
          </a:p>
        </p:txBody>
      </p:sp>
      <p:pic>
        <p:nvPicPr>
          <p:cNvPr id="512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025"/>
            <a:ext cx="9144000"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endParaRPr lang="ru-RU" smtClean="0"/>
          </a:p>
        </p:txBody>
      </p:sp>
      <p:pic>
        <p:nvPicPr>
          <p:cNvPr id="4198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9750" y="381000"/>
            <a:ext cx="8147050" cy="744538"/>
          </a:xfrm>
        </p:spPr>
        <p:txBody>
          <a:bodyPr/>
          <a:lstStyle/>
          <a:p>
            <a:pPr eaLnBrk="1" hangingPunct="1">
              <a:defRPr/>
            </a:pPr>
            <a:endParaRPr lang="ru-RU" sz="4000" smtClean="0"/>
          </a:p>
        </p:txBody>
      </p:sp>
      <p:sp>
        <p:nvSpPr>
          <p:cNvPr id="57347" name="Rectangle 3"/>
          <p:cNvSpPr>
            <a:spLocks noGrp="1" noChangeArrowheads="1"/>
          </p:cNvSpPr>
          <p:nvPr>
            <p:ph type="body" idx="1"/>
          </p:nvPr>
        </p:nvSpPr>
        <p:spPr>
          <a:xfrm>
            <a:off x="539750" y="1484313"/>
            <a:ext cx="8229600" cy="4114800"/>
          </a:xfrm>
        </p:spPr>
        <p:txBody>
          <a:bodyPr/>
          <a:lstStyle/>
          <a:p>
            <a:pPr eaLnBrk="1" hangingPunct="1">
              <a:defRPr/>
            </a:pPr>
            <a:r>
              <a:rPr lang="ru-RU" smtClean="0"/>
              <a:t>Относительная безопасность кесарева сечения, наблюдение за состоянием плода, уровень современной хирургической техники позволяют пациенткам с кесаревым сечением в анамнезе рожать через естественные родовые пути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endParaRPr lang="ru-RU" smtClean="0"/>
          </a:p>
        </p:txBody>
      </p:sp>
      <p:pic>
        <p:nvPicPr>
          <p:cNvPr id="4403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endParaRPr lang="ru-RU" smtClean="0"/>
          </a:p>
        </p:txBody>
      </p:sp>
      <p:pic>
        <p:nvPicPr>
          <p:cNvPr id="4505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endParaRPr lang="ru-RU" smtClean="0"/>
          </a:p>
        </p:txBody>
      </p:sp>
      <p:pic>
        <p:nvPicPr>
          <p:cNvPr id="4608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1371600"/>
          </a:xfrm>
        </p:spPr>
        <p:txBody>
          <a:bodyPr/>
          <a:lstStyle/>
          <a:p>
            <a:pPr eaLnBrk="1" hangingPunct="1">
              <a:defRPr/>
            </a:pPr>
            <a:r>
              <a:rPr lang="ru-RU" sz="4000" b="1" smtClean="0"/>
              <a:t>АНТИБИОТИКОПРОФИЛАКТИКА</a:t>
            </a:r>
          </a:p>
        </p:txBody>
      </p:sp>
      <p:sp>
        <p:nvSpPr>
          <p:cNvPr id="63491" name="Rectangle 3"/>
          <p:cNvSpPr>
            <a:spLocks noGrp="1" noChangeArrowheads="1"/>
          </p:cNvSpPr>
          <p:nvPr>
            <p:ph type="body" idx="1"/>
          </p:nvPr>
        </p:nvSpPr>
        <p:spPr>
          <a:xfrm>
            <a:off x="457200" y="1196975"/>
            <a:ext cx="8229600" cy="4899025"/>
          </a:xfrm>
        </p:spPr>
        <p:txBody>
          <a:bodyPr/>
          <a:lstStyle/>
          <a:p>
            <a:pPr eaLnBrk="1" hangingPunct="1">
              <a:lnSpc>
                <a:spcPct val="90000"/>
              </a:lnSpc>
              <a:defRPr/>
            </a:pPr>
            <a:endParaRPr lang="ru-RU" sz="2400" smtClean="0"/>
          </a:p>
          <a:p>
            <a:pPr eaLnBrk="1" hangingPunct="1">
              <a:lnSpc>
                <a:spcPct val="90000"/>
              </a:lnSpc>
              <a:defRPr/>
            </a:pPr>
            <a:r>
              <a:rPr lang="ru-RU" sz="2400" smtClean="0"/>
              <a:t>Общепринято при кесаревом сечении назначение антибиотиков с профилактической целью. Антибиотики можно вводить как перед родами, так и после перевязки пуповины. В случаях планового кесарева сечения антибиотики обычно не применяют. Но при разрыве плодных оболочек резко возрастает риск послеоперационных инфекционных осложнений; в таких случаях показано применение антибиотиков. Чаще используют пенициллины и цефалоспорины из-за их низкой токсичности и широкого спектра действия.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endParaRPr lang="ru-RU" smtClean="0"/>
          </a:p>
        </p:txBody>
      </p:sp>
      <p:pic>
        <p:nvPicPr>
          <p:cNvPr id="4813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endParaRPr lang="ru-RU" smtClean="0"/>
          </a:p>
        </p:txBody>
      </p:sp>
      <p:pic>
        <p:nvPicPr>
          <p:cNvPr id="4915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endParaRPr lang="ru-RU" smtClean="0"/>
          </a:p>
        </p:txBody>
      </p:sp>
      <p:pic>
        <p:nvPicPr>
          <p:cNvPr id="5017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79912" y="6498828"/>
            <a:ext cx="3995004" cy="369332"/>
          </a:xfrm>
          <a:prstGeom prst="rect">
            <a:avLst/>
          </a:prstGeom>
          <a:noFill/>
        </p:spPr>
        <p:txBody>
          <a:bodyPr wrap="none" rtlCol="0">
            <a:spAutoFit/>
          </a:bodyPr>
          <a:lstStyle/>
          <a:p>
            <a:r>
              <a:rPr lang="ru-RU" dirty="0" smtClean="0"/>
              <a:t>Другие </a:t>
            </a:r>
            <a:r>
              <a:rPr lang="ru-RU" dirty="0" smtClean="0">
                <a:hlinkClick r:id="rId3"/>
              </a:rPr>
              <a:t>презентации по акушерству</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ru-RU" smtClean="0"/>
              <a:t>КЕСАРЕВО  СЕЧЕНИЕ</a:t>
            </a:r>
          </a:p>
        </p:txBody>
      </p:sp>
      <p:sp>
        <p:nvSpPr>
          <p:cNvPr id="17411" name="Rectangle 3"/>
          <p:cNvSpPr>
            <a:spLocks noGrp="1" noChangeArrowheads="1"/>
          </p:cNvSpPr>
          <p:nvPr>
            <p:ph type="body" idx="1"/>
          </p:nvPr>
        </p:nvSpPr>
        <p:spPr/>
        <p:txBody>
          <a:bodyPr/>
          <a:lstStyle/>
          <a:p>
            <a:pPr eaLnBrk="1" hangingPunct="1">
              <a:lnSpc>
                <a:spcPct val="90000"/>
              </a:lnSpc>
              <a:defRPr/>
            </a:pPr>
            <a:r>
              <a:rPr lang="ru-RU" sz="2400" smtClean="0"/>
              <a:t>В своем развитии эта операция прошла много этапов. В глубокой древности эту операцию производили на мертвой женщине люди, не имеющие медицинского образования. В 1521 году Руссо (Франция) обосновал производство этой операции на живой женщине. Первые достоверно известные операции кесарева сечения на живой женщине были сделаны итальянским хирургом Христианом Байоном в 1540 г. И немецким хирургом Траутманом в 1610 г., но разрез на матке не ушивали, исходы операции всегда были смертельными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ru-RU" smtClean="0"/>
              <a:t>КЕСАРЕВО  СЕЧЕНИЕ</a:t>
            </a:r>
          </a:p>
        </p:txBody>
      </p:sp>
      <p:sp>
        <p:nvSpPr>
          <p:cNvPr id="18435" name="Rectangle 3"/>
          <p:cNvSpPr>
            <a:spLocks noGrp="1" noChangeArrowheads="1"/>
          </p:cNvSpPr>
          <p:nvPr>
            <p:ph type="body" idx="1"/>
          </p:nvPr>
        </p:nvSpPr>
        <p:spPr/>
        <p:txBody>
          <a:bodyPr/>
          <a:lstStyle/>
          <a:p>
            <a:pPr eaLnBrk="1" hangingPunct="1">
              <a:defRPr/>
            </a:pPr>
            <a:r>
              <a:rPr lang="ru-RU" smtClean="0"/>
              <a:t>С конца XVI и начала XVII веков вопросы операции кесарева сечения разрабатывают в Германии, Франции, Италии, Нидерландах и др.</a:t>
            </a:r>
          </a:p>
          <a:p>
            <a:pPr eaLnBrk="1" hangingPunct="1">
              <a:defRPr/>
            </a:pPr>
            <a:r>
              <a:rPr lang="ru-RU" smtClean="0"/>
              <a:t> В России первая операция кесарева сечения была произведена в 1756 г. Эразмусом, вторая в 1796 г. Зоммером - обе с благоприятным исходом.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9750" y="0"/>
            <a:ext cx="8229600" cy="981075"/>
          </a:xfrm>
        </p:spPr>
        <p:txBody>
          <a:bodyPr/>
          <a:lstStyle/>
          <a:p>
            <a:pPr eaLnBrk="1" hangingPunct="1">
              <a:defRPr/>
            </a:pPr>
            <a:r>
              <a:rPr lang="ru-RU" smtClean="0"/>
              <a:t>КЕСАРЕВО  СЕЧЕНИЕ</a:t>
            </a:r>
          </a:p>
        </p:txBody>
      </p:sp>
      <p:sp>
        <p:nvSpPr>
          <p:cNvPr id="19459" name="Rectangle 3"/>
          <p:cNvSpPr>
            <a:spLocks noGrp="1" noChangeArrowheads="1"/>
          </p:cNvSpPr>
          <p:nvPr>
            <p:ph type="body" idx="1"/>
          </p:nvPr>
        </p:nvSpPr>
        <p:spPr>
          <a:xfrm>
            <a:off x="0" y="981075"/>
            <a:ext cx="9144000" cy="5761038"/>
          </a:xfrm>
        </p:spPr>
        <p:txBody>
          <a:bodyPr/>
          <a:lstStyle/>
          <a:p>
            <a:pPr eaLnBrk="1" hangingPunct="1">
              <a:lnSpc>
                <a:spcPct val="80000"/>
              </a:lnSpc>
              <a:defRPr/>
            </a:pPr>
            <a:r>
              <a:rPr lang="ru-RU" sz="2800" smtClean="0"/>
              <a:t>Третье кесарево сечение было произведено Рихтером в Москве в 1842 г. До 1880 года (по данным А.Я. Крассовского) в России насчитывалось всего 12 кесаревых сечений. К этой операции прибегали, как к крайнему средству, когда патология в родах заходила очень далеко, женщины умирали в 100% случаев от кровотечения и септической инфекции. Это был доантисептический период в акушерстве. В те годы не было четко разработанных показаний и противопоказаний к операции, не применяли обезболивание. Вследствие незашитой раны на матке содержимое ее попадало в брюшную полость, вызывая перитонит и сепсис, которые и были причиной такой высокой летальности. Впервые зашивание раны матки было применено Kehrerўом в 1881 г.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ru-RU" smtClean="0"/>
              <a:t>КЕСАРЕВО  СЕЧЕНИЕ</a:t>
            </a:r>
          </a:p>
        </p:txBody>
      </p:sp>
      <p:sp>
        <p:nvSpPr>
          <p:cNvPr id="20483" name="Rectangle 3"/>
          <p:cNvSpPr>
            <a:spLocks noGrp="1" noChangeArrowheads="1"/>
          </p:cNvSpPr>
          <p:nvPr>
            <p:ph type="body" idx="1"/>
          </p:nvPr>
        </p:nvSpPr>
        <p:spPr/>
        <p:txBody>
          <a:bodyPr/>
          <a:lstStyle/>
          <a:p>
            <a:pPr eaLnBrk="1" hangingPunct="1">
              <a:defRPr/>
            </a:pPr>
            <a:r>
              <a:rPr lang="ru-RU" dirty="0" smtClean="0"/>
              <a:t>Достижения в хирургии и анестезиологии, усовершенствование техники гемотрансфузии и открытие новых эффективных антибиотиков привели к резкому снижению материнской смертности. Операция прочно вошла в повседневную практику акушеров-гинекологов.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ru-RU" sz="4000" b="1" smtClean="0"/>
              <a:t>Материнская заболеваемость и смертность</a:t>
            </a:r>
          </a:p>
        </p:txBody>
      </p:sp>
      <p:sp>
        <p:nvSpPr>
          <p:cNvPr id="21507" name="Rectangle 3"/>
          <p:cNvSpPr>
            <a:spLocks noGrp="1" noChangeArrowheads="1"/>
          </p:cNvSpPr>
          <p:nvPr>
            <p:ph type="body" idx="1"/>
          </p:nvPr>
        </p:nvSpPr>
        <p:spPr/>
        <p:txBody>
          <a:bodyPr/>
          <a:lstStyle/>
          <a:p>
            <a:pPr eaLnBrk="1" hangingPunct="1">
              <a:defRPr/>
            </a:pPr>
            <a:r>
              <a:rPr lang="ru-RU" smtClean="0"/>
              <a:t>зависят в большей степени от факторов, приводящих к хирургическому вмешательству, чем от самой операции. Уровень материнской смертности составляет 0,2 %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123</TotalTime>
  <Words>1113</Words>
  <Application>Microsoft Office PowerPoint</Application>
  <PresentationFormat>Экран (4:3)</PresentationFormat>
  <Paragraphs>96</Paragraphs>
  <Slides>48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48</vt:i4>
      </vt:variant>
    </vt:vector>
  </HeadingPairs>
  <TitlesOfParts>
    <vt:vector size="52" baseType="lpstr">
      <vt:lpstr>Arial</vt:lpstr>
      <vt:lpstr>Tahoma</vt:lpstr>
      <vt:lpstr>Wingdings</vt:lpstr>
      <vt:lpstr>Текстура</vt:lpstr>
      <vt:lpstr>КЕСАРЕВО СЕЧЕНИЕ  В СОВРЕМЕННОМ АКУШЕРСТВЕ</vt:lpstr>
      <vt:lpstr>Презентация PowerPoint</vt:lpstr>
      <vt:lpstr>Презентация PowerPoint</vt:lpstr>
      <vt:lpstr>Презентация PowerPoint</vt:lpstr>
      <vt:lpstr>КЕСАРЕВО  СЕЧЕНИЕ</vt:lpstr>
      <vt:lpstr>КЕСАРЕВО  СЕЧЕНИЕ</vt:lpstr>
      <vt:lpstr>КЕСАРЕВО  СЕЧЕНИЕ</vt:lpstr>
      <vt:lpstr>КЕСАРЕВО  СЕЧЕНИЕ</vt:lpstr>
      <vt:lpstr>Материнская заболеваемость и смертность</vt:lpstr>
      <vt:lpstr>Перинатальная смертность.</vt:lpstr>
      <vt:lpstr>Презентация PowerPoint</vt:lpstr>
      <vt:lpstr>Абсолютные показания </vt:lpstr>
      <vt:lpstr>Абсолютные показания </vt:lpstr>
      <vt:lpstr>Относительные показания</vt:lpstr>
      <vt:lpstr>Относительные показания</vt:lpstr>
      <vt:lpstr>ПРОТИВОПОКАЗАНИЯ</vt:lpstr>
      <vt:lpstr>Презентация PowerPoint</vt:lpstr>
      <vt:lpstr>Презентация PowerPoint</vt:lpstr>
      <vt:lpstr>Презентация PowerPoint</vt:lpstr>
      <vt:lpstr>Презентация PowerPoint</vt:lpstr>
      <vt:lpstr>Презентация PowerPoint</vt:lpstr>
      <vt:lpstr>Ход операции</vt:lpstr>
      <vt:lpstr>Ход операции</vt:lpstr>
      <vt:lpstr>Разрез на матке</vt:lpstr>
      <vt:lpstr>Презентация PowerPoint</vt:lpstr>
      <vt:lpstr>Низкий поперечный  разрез на матке</vt:lpstr>
      <vt:lpstr>Разрез на матке</vt:lpstr>
      <vt:lpstr>Презентация PowerPoint</vt:lpstr>
      <vt:lpstr>Корпоральный разрез на матке</vt:lpstr>
      <vt:lpstr>Презентация PowerPoint</vt:lpstr>
      <vt:lpstr>Извлечение плода и отделение плаценты </vt:lpstr>
      <vt:lpstr>Презентация PowerPoint</vt:lpstr>
      <vt:lpstr>Ушивание разреза на матке </vt:lpstr>
      <vt:lpstr>Презентация PowerPoint</vt:lpstr>
      <vt:lpstr>Презентация PowerPoint</vt:lpstr>
      <vt:lpstr>Презентация PowerPoint</vt:lpstr>
      <vt:lpstr>Ушивание передней брюшной стенки</vt:lpstr>
      <vt:lpstr>ОСЛОЖНЕНИЯ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АНТИБИОТИКОПРОФИЛАКТИКА</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КЕСАРЕВО СЕЧЕНИЕ  В СОВРЕМЕННОМ АКУШЕРСТВЕ</dc:title>
  <dc:creator>Савельева</dc:creator>
  <cp:lastModifiedBy>User</cp:lastModifiedBy>
  <cp:revision>16</cp:revision>
  <dcterms:created xsi:type="dcterms:W3CDTF">2011-03-03T16:38:11Z</dcterms:created>
  <dcterms:modified xsi:type="dcterms:W3CDTF">2016-03-10T20:08:33Z</dcterms:modified>
</cp:coreProperties>
</file>