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86" r:id="rId12"/>
    <p:sldId id="266" r:id="rId13"/>
    <p:sldId id="267" r:id="rId14"/>
    <p:sldId id="268" r:id="rId15"/>
    <p:sldId id="269" r:id="rId16"/>
    <p:sldId id="287" r:id="rId17"/>
    <p:sldId id="288" r:id="rId18"/>
    <p:sldId id="270" r:id="rId19"/>
    <p:sldId id="289" r:id="rId20"/>
    <p:sldId id="290" r:id="rId21"/>
    <p:sldId id="271" r:id="rId22"/>
    <p:sldId id="292" r:id="rId23"/>
    <p:sldId id="293" r:id="rId24"/>
    <p:sldId id="272" r:id="rId25"/>
    <p:sldId id="273" r:id="rId26"/>
    <p:sldId id="274" r:id="rId27"/>
    <p:sldId id="294" r:id="rId28"/>
    <p:sldId id="275" r:id="rId29"/>
    <p:sldId id="276" r:id="rId30"/>
    <p:sldId id="277" r:id="rId31"/>
    <p:sldId id="279" r:id="rId32"/>
    <p:sldId id="280" r:id="rId33"/>
    <p:sldId id="281" r:id="rId34"/>
    <p:sldId id="282" r:id="rId35"/>
    <p:sldId id="278" r:id="rId36"/>
    <p:sldId id="283" r:id="rId37"/>
    <p:sldId id="284" r:id="rId38"/>
    <p:sldId id="28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338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DEC060-5C29-4E06-B6AC-FA6A343F9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4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1B67-2780-4B7E-9CD5-11B5B5374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7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4CF99-A747-4986-A2BA-1BE81128B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02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C2DEC-B149-40B3-A7A4-2D1222C92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3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EBB5E-4194-4826-8E18-34DEECBE1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1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0DA1-B58B-43DA-9EEC-6E8E4BD2B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2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AEB12-EF88-40CA-ABAA-38A6A84AF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C429-9997-446E-91E6-6A9105533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6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75F13-F2EA-418B-958A-2C54914DA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92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85E5-3512-4BD4-BE3F-A4AC806C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1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6969B-4131-44BB-AE11-3B8236F50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0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27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327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9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9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F4C031F-90B7-4117-8F8F-5F5CDF9D4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79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prezentacija.biz/category/medicinskie-prezentacii/prezentacii-po-akusherstvu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628775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Узкий таз в современном акушерстве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5084763"/>
            <a:ext cx="4495800" cy="6223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dirty="0" smtClean="0"/>
              <a:t>Каримова Н.А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smtClean="0"/>
              <a:t>2. Классификация по форме сужения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smtClean="0"/>
              <a:t>II</a:t>
            </a:r>
            <a:r>
              <a:rPr lang="ru-RU" sz="2400" b="1" smtClean="0"/>
              <a:t>. Редко встречающиеся формы: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(4) </a:t>
            </a:r>
            <a:r>
              <a:rPr lang="ru-RU" sz="2400" b="1" i="1" smtClean="0"/>
              <a:t>Кифотический таз</a:t>
            </a:r>
            <a:r>
              <a:rPr lang="ru-RU" sz="2400" smtClean="0"/>
              <a:t> — кифоз позвоночника </a:t>
            </a:r>
            <a:r>
              <a:rPr lang="en-US" sz="2400" smtClean="0"/>
              <a:t>c</a:t>
            </a:r>
            <a:r>
              <a:rPr lang="ru-RU" sz="2400" smtClean="0"/>
              <a:t> увеличением истинной конъюгаты, уменьшением поперечного размера выхода таза, лобковый угол острый, полость таза воронкообразная.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(5) </a:t>
            </a:r>
            <a:r>
              <a:rPr lang="ru-RU" sz="2400" b="1" i="1" smtClean="0"/>
              <a:t>Спондилолистический таз</a:t>
            </a:r>
            <a:r>
              <a:rPr lang="ru-RU" sz="2400" smtClean="0"/>
              <a:t> — анатомически узкий таз с уменьшенным прямым размером входа из-за соскальзывания пятого поясничного позвонка с основания крестца.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</a:t>
            </a:r>
            <a:r>
              <a:rPr lang="ru-RU" sz="2400" b="1" smtClean="0"/>
              <a:t>(6) </a:t>
            </a:r>
            <a:r>
              <a:rPr lang="ru-RU" sz="2400" b="1" i="1" smtClean="0"/>
              <a:t>Остеомалятический таз</a:t>
            </a:r>
            <a:r>
              <a:rPr lang="ru-RU" sz="2400" smtClean="0"/>
              <a:t> — таз, деформированный в результате остеомаляции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55675"/>
            <a:ext cx="5470525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smtClean="0"/>
              <a:t>3. Классификация узкого таза по степени сужения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по Литцману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2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i="1" smtClean="0"/>
              <a:t>I степень.</a:t>
            </a:r>
            <a:r>
              <a:rPr lang="ru-RU" sz="2200" smtClean="0"/>
              <a:t> Истинная конъюгата составляет </a:t>
            </a:r>
            <a:r>
              <a:rPr lang="ru-RU" sz="2400" b="1" smtClean="0"/>
              <a:t>11-9 </a:t>
            </a:r>
            <a:r>
              <a:rPr lang="ru-RU" sz="2200" b="1" smtClean="0"/>
              <a:t>см</a:t>
            </a:r>
            <a:r>
              <a:rPr lang="ru-RU" sz="2200" smtClean="0"/>
              <a:t>. В большинстве случаев роды проходят без осложнений. </a:t>
            </a:r>
            <a:r>
              <a:rPr lang="ru-RU" sz="2200" b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i="1" smtClean="0"/>
              <a:t>II степень.</a:t>
            </a:r>
            <a:r>
              <a:rPr lang="ru-RU" sz="2200" smtClean="0"/>
              <a:t> Истинная конъюгата составляет </a:t>
            </a:r>
            <a:r>
              <a:rPr lang="ru-RU" sz="2400" b="1" smtClean="0"/>
              <a:t>9-7,5 </a:t>
            </a:r>
            <a:r>
              <a:rPr lang="ru-RU" sz="2200" smtClean="0"/>
              <a:t>см. Возможны роды через естественные пути, но часто возникают осложнения. </a:t>
            </a:r>
            <a:endParaRPr lang="ru-RU" sz="22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i="1" smtClean="0"/>
              <a:t>III степень</a:t>
            </a:r>
            <a:r>
              <a:rPr lang="ru-RU" sz="2200" b="1" smtClean="0"/>
              <a:t>.</a:t>
            </a:r>
            <a:r>
              <a:rPr lang="ru-RU" sz="2200" smtClean="0"/>
              <a:t> Истинная конъюгата составляет </a:t>
            </a:r>
            <a:r>
              <a:rPr lang="ru-RU" sz="2400" b="1" smtClean="0"/>
              <a:t>7,5-6,5 </a:t>
            </a:r>
            <a:r>
              <a:rPr lang="ru-RU" sz="2200" smtClean="0"/>
              <a:t>см. Роды доношенным плодом через естественные пути невозможны. При влагалищном родоразрешении показана плодоразрушающая операция. </a:t>
            </a:r>
            <a:endParaRPr lang="ru-RU" sz="22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i="1" smtClean="0"/>
              <a:t>IV степень.</a:t>
            </a:r>
            <a:r>
              <a:rPr lang="ru-RU" sz="2200" smtClean="0"/>
              <a:t> Истинная конъюгата меньше </a:t>
            </a:r>
            <a:r>
              <a:rPr lang="ru-RU" sz="2400" b="1" smtClean="0"/>
              <a:t>6,5</a:t>
            </a:r>
            <a:r>
              <a:rPr lang="ru-RU" sz="2200" smtClean="0"/>
              <a:t> см. Влагалищное родоразрешение невозможно. Это абсолютное показание для операции кесарева сечения.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smtClean="0"/>
              <a:t>3. Классификация узкого таза по степени сужения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/>
              <a:t>По В.С. Груздеву: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smtClean="0"/>
              <a:t>I степень</a:t>
            </a:r>
            <a:r>
              <a:rPr lang="ru-RU" smtClean="0"/>
              <a:t>— истинная конъюгата равна </a:t>
            </a:r>
            <a:r>
              <a:rPr lang="ru-RU" sz="3600" b="1" smtClean="0"/>
              <a:t>10,5-8,5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smtClean="0"/>
              <a:t>II степень</a:t>
            </a:r>
            <a:r>
              <a:rPr lang="ru-RU" b="1" smtClean="0"/>
              <a:t>—</a:t>
            </a:r>
            <a:r>
              <a:rPr lang="ru-RU" smtClean="0"/>
              <a:t> истинная конъюгата составляет </a:t>
            </a:r>
            <a:r>
              <a:rPr lang="ru-RU" sz="3600" b="1" smtClean="0"/>
              <a:t>8,5-6,5</a:t>
            </a:r>
            <a:endParaRPr lang="ru-RU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i="1" smtClean="0"/>
              <a:t>III</a:t>
            </a:r>
            <a:r>
              <a:rPr lang="ru-RU" b="1" i="1" smtClean="0"/>
              <a:t> степень</a:t>
            </a:r>
            <a:r>
              <a:rPr lang="ru-RU" smtClean="0"/>
              <a:t> — истинная конъюгата меньше </a:t>
            </a:r>
            <a:r>
              <a:rPr lang="ru-RU" sz="3600" b="1" smtClean="0"/>
              <a:t>6,5 </a:t>
            </a:r>
            <a:r>
              <a:rPr lang="ru-RU" smtClean="0"/>
              <a:t>см.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Диагностика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smtClean="0"/>
              <a:t>Анамнез:</a:t>
            </a:r>
            <a:r>
              <a:rPr lang="ru-RU" smtClean="0"/>
              <a:t> </a:t>
            </a:r>
          </a:p>
          <a:p>
            <a:pPr marL="609600" indent="-609600" eaLnBrk="1" hangingPunct="1">
              <a:defRPr/>
            </a:pPr>
            <a:r>
              <a:rPr lang="ru-RU" smtClean="0"/>
              <a:t>инфантилизм, </a:t>
            </a:r>
          </a:p>
          <a:p>
            <a:pPr marL="609600" indent="-609600" eaLnBrk="1" hangingPunct="1">
              <a:defRPr/>
            </a:pPr>
            <a:r>
              <a:rPr lang="ru-RU" smtClean="0"/>
              <a:t>перенесённые заболевания и травмы,</a:t>
            </a:r>
          </a:p>
          <a:p>
            <a:pPr marL="609600" indent="-609600" eaLnBrk="1" hangingPunct="1">
              <a:defRPr/>
            </a:pPr>
            <a:r>
              <a:rPr lang="ru-RU" smtClean="0"/>
              <a:t>акушерский анамнез - осложнённое течение и исход предыдущих родов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Диагностика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2. Объективное исследование: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а. общий осмотр: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небольшой рост (150 см),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нарушение походки,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признаки инфантилизма (недостаточное развитие вторичных половых признаков, вирилизация и т.д.)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признаки перенесённого рахита,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оценка ромба </a:t>
            </a:r>
            <a:r>
              <a:rPr lang="ru-RU" sz="2400" i="1" smtClean="0"/>
              <a:t>Михаэлиса</a:t>
            </a:r>
            <a:r>
              <a:rPr lang="ru-RU" sz="2400" smtClean="0"/>
              <a:t>, искривления позвоночника, тугоподвижности суставов, укорочение ноги,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изменение формы живота у беременных - отвислый живот у повторнородящих, остроконечный - у первородящих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56165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81724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Диагностика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Пельвиометрия: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общепринятая наружная пельвиометрия, (</a:t>
            </a:r>
            <a:r>
              <a:rPr lang="en-US" sz="2400" smtClean="0"/>
              <a:t>dist</a:t>
            </a:r>
            <a:r>
              <a:rPr lang="ru-RU" sz="2400" smtClean="0"/>
              <a:t>. </a:t>
            </a:r>
            <a:r>
              <a:rPr lang="en-US" sz="2400" smtClean="0"/>
              <a:t>spinarum</a:t>
            </a:r>
            <a:r>
              <a:rPr lang="ru-RU" sz="2400" smtClean="0"/>
              <a:t> - 25-26 см, </a:t>
            </a:r>
            <a:r>
              <a:rPr lang="en-US" sz="2400" smtClean="0"/>
              <a:t>dist</a:t>
            </a:r>
            <a:r>
              <a:rPr lang="ru-RU" sz="2400" smtClean="0"/>
              <a:t>. </a:t>
            </a:r>
            <a:r>
              <a:rPr lang="en-US" sz="2400" smtClean="0"/>
              <a:t>cristarum</a:t>
            </a:r>
            <a:r>
              <a:rPr lang="ru-RU" sz="2400" smtClean="0"/>
              <a:t> - 28-29см, </a:t>
            </a:r>
            <a:r>
              <a:rPr lang="en-US" sz="2400" smtClean="0"/>
              <a:t>dist</a:t>
            </a:r>
            <a:r>
              <a:rPr lang="ru-RU" sz="2400" smtClean="0"/>
              <a:t>. </a:t>
            </a:r>
            <a:r>
              <a:rPr lang="en-US" sz="2400" smtClean="0"/>
              <a:t>trochanterica</a:t>
            </a:r>
            <a:r>
              <a:rPr lang="ru-RU" sz="2400" smtClean="0"/>
              <a:t> - 30-31см, со</a:t>
            </a:r>
            <a:r>
              <a:rPr lang="en-US" sz="2400" smtClean="0"/>
              <a:t>n</a:t>
            </a:r>
            <a:r>
              <a:rPr lang="ru-RU" sz="2400" smtClean="0"/>
              <a:t>. ех</a:t>
            </a:r>
            <a:r>
              <a:rPr lang="en-US" sz="2400" smtClean="0"/>
              <a:t>t</a:t>
            </a:r>
            <a:r>
              <a:rPr lang="ru-RU" sz="2400" smtClean="0"/>
              <a:t>е</a:t>
            </a:r>
            <a:r>
              <a:rPr lang="en-US" sz="2400" smtClean="0"/>
              <a:t>rn</a:t>
            </a:r>
            <a:r>
              <a:rPr lang="ru-RU" sz="2400" smtClean="0"/>
              <a:t>а - 20-21 см),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измерение окружности таза (нормально 85 см и более),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расстояние между передне-верхней и задне-верхней остями одной стороны (боковая конъюгата =14,5-15 см и больше),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расстояние от передневерхней ости одной стороны до задневерхней ости другой стороны (22,5 см),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высота лонного сочленения (4-4,5 см).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индекс </a:t>
            </a:r>
            <a:r>
              <a:rPr lang="ru-RU" sz="2400" i="1" smtClean="0"/>
              <a:t>Соловьёва</a:t>
            </a:r>
            <a:r>
              <a:rPr lang="ru-RU" sz="2400" smtClean="0"/>
              <a:t> (14-15 см)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49275"/>
            <a:ext cx="40767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Актуальность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Частота по данным разных авторов от 1 до 7%. </a:t>
            </a:r>
          </a:p>
          <a:p>
            <a:pPr eaLnBrk="1" hangingPunct="1">
              <a:defRPr/>
            </a:pPr>
            <a:r>
              <a:rPr lang="ru-RU" dirty="0" smtClean="0"/>
              <a:t>В настоящее время чаще обнаруживаются стёртые формы узкого таза и оценивать его нужно совместно с массой плода </a:t>
            </a:r>
          </a:p>
          <a:p>
            <a:pPr eaLnBrk="1" hangingPunct="1">
              <a:defRPr/>
            </a:pPr>
            <a:r>
              <a:rPr lang="ru-RU" dirty="0" smtClean="0"/>
              <a:t>Для современной женщины характерен </a:t>
            </a:r>
            <a:r>
              <a:rPr lang="ru-RU" dirty="0" err="1" smtClean="0"/>
              <a:t>поперечносуженный</a:t>
            </a:r>
            <a:r>
              <a:rPr lang="ru-RU" dirty="0" smtClean="0"/>
              <a:t> таз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68413"/>
            <a:ext cx="40671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Диагностика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</a:t>
            </a:r>
            <a:r>
              <a:rPr lang="ru-RU" b="1" smtClean="0"/>
              <a:t>Влагалищное исследование:</a:t>
            </a:r>
          </a:p>
          <a:p>
            <a:pPr eaLnBrk="1" hangingPunct="1">
              <a:defRPr/>
            </a:pPr>
            <a:r>
              <a:rPr lang="ru-RU" smtClean="0"/>
              <a:t>определение диагональной конъюгаты (12,5-13 см), </a:t>
            </a:r>
          </a:p>
          <a:p>
            <a:pPr eaLnBrk="1" hangingPunct="1">
              <a:defRPr/>
            </a:pPr>
            <a:r>
              <a:rPr lang="ru-RU" smtClean="0"/>
              <a:t>исследуются крестцовая впадина, </a:t>
            </a:r>
          </a:p>
          <a:p>
            <a:pPr eaLnBrk="1" hangingPunct="1">
              <a:defRPr/>
            </a:pPr>
            <a:r>
              <a:rPr lang="ru-RU" smtClean="0"/>
              <a:t>седалищные ости, </a:t>
            </a:r>
          </a:p>
          <a:p>
            <a:pPr eaLnBrk="1" hangingPunct="1">
              <a:defRPr/>
            </a:pPr>
            <a:r>
              <a:rPr lang="ru-RU" smtClean="0"/>
              <a:t>выявляются экзостозы и деформации в малом тазу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5256213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558006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Диагностика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	</a:t>
            </a:r>
            <a:r>
              <a:rPr lang="ru-RU" sz="2800" b="1" smtClean="0"/>
              <a:t>Дополнительные методы исследования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i="1" smtClean="0"/>
              <a:t>Рентгенопельвиометрия</a:t>
            </a:r>
            <a:r>
              <a:rPr lang="ru-RU" sz="2600" smtClean="0"/>
              <a:t> (прямые и поперечные размеры малого таза, форма и наклон стенок таза, экзостозы, ширина симфиза, размер головки плода, особенности ее строения и т.д.)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i="1" smtClean="0"/>
              <a:t>УЗИ </a:t>
            </a:r>
            <a:r>
              <a:rPr lang="ru-RU" sz="2600" smtClean="0"/>
              <a:t>(истинная коньюгата, место расположения, размеры головки, при трансвагинальном сканировании - прямые и поперечные размеры малого таза)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b="1" i="1" smtClean="0"/>
              <a:t>Магнитно-резонансная томография</a:t>
            </a:r>
            <a:r>
              <a:rPr lang="ru-RU" sz="2600" smtClean="0"/>
              <a:t> (точное измерения таза, предлежащей части плода)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smtClean="0"/>
              <a:t>Клинически узкий таз. </a:t>
            </a:r>
            <a:br>
              <a:rPr lang="ru-RU" sz="3800" smtClean="0"/>
            </a:br>
            <a:r>
              <a:rPr lang="ru-RU" sz="3800" smtClean="0"/>
              <a:t>Диагностика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головка не прижата ко входу в малый таз с началом родовой деятельности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аномалии родовой деятельности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несвоевременное излитие околоплодных вод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головка не продвигается при полном открытии шейки матки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затруднение или прекращение мочеиспускания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выраженная конфигурация головки, образование родовой опухоли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отек шейки матки, она свисает во влагалище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затяжное течение родов, гипоксия плода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положительный симптом Вастена и Цангемайстера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smtClean="0"/>
              <a:t>Признаки соответствия </a:t>
            </a:r>
            <a:br>
              <a:rPr lang="ru-RU" sz="3800" b="1" smtClean="0"/>
            </a:br>
            <a:r>
              <a:rPr lang="ru-RU" sz="3800" b="1" smtClean="0"/>
              <a:t>головки и таза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Признак </a:t>
            </a:r>
            <a:r>
              <a:rPr lang="ru-RU" sz="2400" b="1" i="1" smtClean="0"/>
              <a:t>Цангемайстера</a:t>
            </a:r>
            <a:r>
              <a:rPr lang="ru-RU" sz="2000" i="1" smtClean="0"/>
              <a:t> —</a:t>
            </a:r>
            <a:r>
              <a:rPr lang="ru-RU" sz="2000" smtClean="0"/>
              <a:t> измеряют степень возвышения передней поверхности головки над симфизом. В норме расстояние от головки до надкрестцовой ямки должно быть на 3-4 см меньше наружной конъюгаты. При одинаковой величине несоответствие небольшое, прогноз родов сомнительный.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Признак </a:t>
            </a:r>
            <a:r>
              <a:rPr lang="ru-RU" sz="2400" b="1" i="1" smtClean="0"/>
              <a:t>Вастена</a:t>
            </a:r>
            <a:r>
              <a:rPr lang="ru-RU" sz="2400" b="1" smtClean="0"/>
              <a:t>.</a:t>
            </a:r>
            <a:r>
              <a:rPr lang="ru-RU" sz="2000" smtClean="0"/>
              <a:t> После отхождения вод и вставления головки одну ладонь кладут на поверхность симфиза, другую — на область предлежащей головки. При соответствии размеров таза роженицы и головки плода передняя поверхность головки расположена ниже плоскости симфиза (признак </a:t>
            </a:r>
            <a:r>
              <a:rPr lang="ru-RU" sz="2000" i="1" smtClean="0"/>
              <a:t>Вастена</a:t>
            </a:r>
            <a:r>
              <a:rPr lang="ru-RU" sz="2000" smtClean="0"/>
              <a:t> отрицательный). Если передняя поверхность головки находится на одном уровне с симфизом (признак </a:t>
            </a:r>
            <a:r>
              <a:rPr lang="ru-RU" sz="2000" i="1" smtClean="0"/>
              <a:t>Вастена</a:t>
            </a:r>
            <a:r>
              <a:rPr lang="ru-RU" sz="2000" smtClean="0"/>
              <a:t> вровень), существует небольшое несоответствие размеров. При несоответствии размеров таза роженицы и головки плода передняя поверхность головки находится выше плоскости, симфиза (признак </a:t>
            </a:r>
            <a:r>
              <a:rPr lang="ru-RU" sz="2000" i="1" smtClean="0"/>
              <a:t>Вастена</a:t>
            </a:r>
            <a:r>
              <a:rPr lang="ru-RU" sz="2000" smtClean="0"/>
              <a:t> положительный).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52475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331152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3455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Течение беременности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1. Из-за высокого стояния дна матки беременные жалуются на одышку, сердцебиение, утомляемость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2. Более высокая частота гестозов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3. Характерно преждевременное отхождение околоплодных вод. Вместе с водами могут выпасть петли пуповины и мелкие части плода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4. У женщин с узким тазом чаще тазовые предлежания, неправильные положения и вставления головки плода во вход в таз из-за повышенной подвижности плода.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Беременная с узким тазом относится к </a:t>
            </a:r>
            <a:r>
              <a:rPr lang="ru-RU" b="1" i="1" smtClean="0"/>
              <a:t>группе высокого риска осложнений</a:t>
            </a:r>
            <a:r>
              <a:rPr lang="ru-RU" smtClean="0"/>
              <a:t> и должна находится на особом учете в женской консультации. За 1-2 недели до родов беременную госпитализируют для уточнения диагноза и выбора метода родоразрешения, не допуская перенашивания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Причины развития узкого таза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инфантилизм, </a:t>
            </a:r>
          </a:p>
          <a:p>
            <a:pPr eaLnBrk="1" hangingPunct="1">
              <a:defRPr/>
            </a:pPr>
            <a:r>
              <a:rPr lang="ru-RU" smtClean="0"/>
              <a:t>задержка развития организма,</a:t>
            </a:r>
          </a:p>
          <a:p>
            <a:pPr eaLnBrk="1" hangingPunct="1">
              <a:defRPr/>
            </a:pPr>
            <a:r>
              <a:rPr lang="ru-RU" smtClean="0"/>
              <a:t>полиомиелит, </a:t>
            </a:r>
          </a:p>
          <a:p>
            <a:pPr eaLnBrk="1" hangingPunct="1">
              <a:defRPr/>
            </a:pPr>
            <a:r>
              <a:rPr lang="ru-RU" smtClean="0"/>
              <a:t>рахит, </a:t>
            </a:r>
          </a:p>
          <a:p>
            <a:pPr eaLnBrk="1" hangingPunct="1">
              <a:defRPr/>
            </a:pPr>
            <a:r>
              <a:rPr lang="ru-RU" smtClean="0"/>
              <a:t>туберкулёз костей и суставов, </a:t>
            </a:r>
          </a:p>
          <a:p>
            <a:pPr eaLnBrk="1" hangingPunct="1">
              <a:defRPr/>
            </a:pPr>
            <a:r>
              <a:rPr lang="ru-RU" smtClean="0"/>
              <a:t>переломы костей таза</a:t>
            </a:r>
          </a:p>
          <a:p>
            <a:pPr eaLnBrk="1" hangingPunct="1">
              <a:defRPr/>
            </a:pPr>
            <a:r>
              <a:rPr lang="ru-RU" smtClean="0"/>
              <a:t>акцелерация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Тактика родоразрешения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При </a:t>
            </a:r>
            <a:r>
              <a:rPr lang="ru-RU" sz="3600" b="1" i="1" smtClean="0"/>
              <a:t>I и II степенях</a:t>
            </a:r>
            <a:r>
              <a:rPr lang="ru-RU" smtClean="0"/>
              <a:t> сужения таза роды возможны через естественные родовые пути.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При </a:t>
            </a:r>
            <a:r>
              <a:rPr lang="ru-RU" sz="3600" b="1" i="1" smtClean="0"/>
              <a:t>III и IV степенях</a:t>
            </a:r>
            <a:r>
              <a:rPr lang="ru-RU" smtClean="0"/>
              <a:t> сужения таза показано </a:t>
            </a:r>
            <a:r>
              <a:rPr lang="ru-RU" i="1" smtClean="0"/>
              <a:t>кесарево сечение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smtClean="0"/>
              <a:t>Механизм родов при общеравномерносуженном тазе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/>
              <a:t>а. Первая особенность</a:t>
            </a:r>
            <a:r>
              <a:rPr lang="ru-RU" sz="2000" smtClean="0"/>
              <a:t> — максимальное сгибание головки, малый родничок располагается на осевой линии таза. </a:t>
            </a:r>
            <a:endParaRPr lang="ru-RU" sz="20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/>
              <a:t>б. Вторая особенность.</a:t>
            </a:r>
            <a:r>
              <a:rPr lang="ru-RU" sz="2000" smtClean="0"/>
              <a:t> Сагиттальный шов головки плода соответствует косому размеру входа в таз, соответственно, большим поперечным размером головка также проходит через косой размер. </a:t>
            </a:r>
            <a:endParaRPr lang="ru-RU" sz="20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/>
              <a:t>в. Третья особенность.</a:t>
            </a:r>
            <a:r>
              <a:rPr lang="ru-RU" sz="2000" smtClean="0"/>
              <a:t> Область подзатылочной ямки не может подойти к симфизу</a:t>
            </a:r>
            <a:r>
              <a:rPr lang="ru-RU" sz="2000" b="1" smtClean="0"/>
              <a:t>,</a:t>
            </a:r>
            <a:r>
              <a:rPr lang="ru-RU" sz="2000" smtClean="0"/>
              <a:t> поэтому головка при рождении сдвигается к промежности, часто возникают глубокие разрывы. Головка плода вытянута в сторону затылка - долихоцефалическая конфигурация, родовая опухоль в области малого родничка.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smtClean="0"/>
              <a:t>Механизм родов при поперечносуженном тазе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Когда сагиттальный шов соответствует прямому размеру таза, затылок плода обращён к симфизу, а головка имеет небольшие размеры, происходит сильное сгибание головки, и роды проходят как при переднем виде затылочного предлежания. Характерным является асинклитическое вставление головки, когда она вставляется в одном из косых размеров плоскости входа передней теменной костью, стреловидный шов смещается кзади.</a:t>
            </a:r>
            <a:r>
              <a:rPr lang="ru-RU" sz="2400" i="1" smtClean="0"/>
              <a:t> </a:t>
            </a:r>
            <a:r>
              <a:rPr lang="ru-RU" sz="2400" smtClean="0"/>
              <a:t>Когда затылок плода обращён кзади, возможен поворот головки на 180°; т.о. роды проходят в переднем или заднем виде. При поперечносуженном тазе нередко бывает высокое прямое стояние головки, приводящее к осложнениям и требующее </a:t>
            </a:r>
            <a:r>
              <a:rPr lang="ru-RU" sz="2400" i="1" smtClean="0"/>
              <a:t>кесарева сечения.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smtClean="0"/>
              <a:t>Механизм родов при простом плоском тазе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Нередко не происходит внутреннего поворота головки, так как прямые размеры таза уменьшены;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сагиттальный шов соответствует поперечному размеру таза </a:t>
            </a:r>
            <a:r>
              <a:rPr lang="ru-RU" sz="2800" i="1" smtClean="0"/>
              <a:t>{низкое </a:t>
            </a:r>
            <a:r>
              <a:rPr lang="ru-RU" sz="2800" b="1" i="1" smtClean="0"/>
              <a:t>поперечное</a:t>
            </a:r>
            <a:r>
              <a:rPr lang="ru-RU" sz="2800" i="1" smtClean="0"/>
              <a:t> стояние головки}</a:t>
            </a:r>
            <a:r>
              <a:rPr lang="ru-RU" sz="2800" b="1" smtClean="0"/>
              <a:t>.</a:t>
            </a:r>
            <a:r>
              <a:rPr lang="ru-RU" sz="2800" smtClean="0"/>
              <a:t> Если не произойдёт самостоятельного    поворота    головки,    необходимо    оперативное родоразрешение. Форма родившейся головки - брахицефалическая, родовая опухоль - на предлежащей теменной кости.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smtClean="0"/>
              <a:t>Механизм родов при плоскорахитическом тазе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smtClean="0"/>
              <a:t>Первая особенность</a:t>
            </a:r>
            <a:r>
              <a:rPr lang="ru-RU" sz="2400" smtClean="0"/>
              <a:t> — продолжительное высокое стояние головки; сагиттальный шов соответствует поперечному размеру таза, как и при простом плоском тазе.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smtClean="0"/>
              <a:t>Вторая особенность</a:t>
            </a:r>
            <a:r>
              <a:rPr lang="ru-RU" sz="2400" smtClean="0"/>
              <a:t> — небольшое разгибание головки, в результате которого через истинную конъюгату (наименьший размер) головка проходит малым поперечным размером.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smtClean="0"/>
              <a:t>Третья особенность</a:t>
            </a:r>
            <a:r>
              <a:rPr lang="ru-RU" sz="2400" smtClean="0"/>
              <a:t> — асинклитическое вставление головки. Обычно наблюдают передний асинклитизм: </a:t>
            </a:r>
            <a:r>
              <a:rPr lang="ru-RU" sz="2400" i="1" smtClean="0"/>
              <a:t>задняя</a:t>
            </a:r>
            <a:r>
              <a:rPr lang="ru-RU" sz="2400" smtClean="0"/>
              <a:t> теменная кость упирается в мыс и задерживается на этом месте, а </a:t>
            </a:r>
            <a:r>
              <a:rPr lang="ru-RU" sz="2400" i="1" smtClean="0"/>
              <a:t>передняя</a:t>
            </a:r>
            <a:r>
              <a:rPr lang="ru-RU" sz="2400" smtClean="0"/>
              <a:t> теменная кость постепенно опускается в полость таза. После сильной конфигурации </a:t>
            </a:r>
            <a:r>
              <a:rPr lang="ru-RU" sz="2400" i="1" smtClean="0"/>
              <a:t>задняя</a:t>
            </a:r>
            <a:r>
              <a:rPr lang="ru-RU" sz="2400" smtClean="0"/>
              <a:t> теменная кость соскальзывает с мыса, и асинклитизм исчезает.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smtClean="0"/>
              <a:t>Осложнения родов при узком тазе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Аномалии родовой деятельности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Длительные, затяжные роды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Инфицирование матери (хориоамнионит, плацентит) и плода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Травматизм матери (разрыв матки, лонного сочленения, некрозы мягких тканей и свищи) и плода (кефалогематома, вдавление и трещина костей черепа, переломы ключицы и ручки)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Гипоксия плода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Гибель роженицы и плода.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smtClean="0"/>
              <a:t>Показания к кесареву сечению при сужении таза I и II степени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возрастная   первородящая,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тазовое   предлежание плода,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крупный   плод,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неправильное положение плода,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перенашивание,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бесплодие и мертворождение в анамнезе,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рубец на матке,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наличие оперированных кишечных и мочеполовых свищей,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экзостозы, опухоли костей таза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Особенности ведения родов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Роды ведут выжидательно, с применением спазмолитиков, своевременным предоставлением    медикаментозного    сна-отдыха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Родостимуляция  при  слабости родовой деятельности проводится с осторожностью, во избежание чрезмерно сильных схваток и потуг,</a:t>
            </a:r>
            <a:r>
              <a:rPr lang="ru-RU" sz="2400" i="1" smtClean="0"/>
              <a:t> </a:t>
            </a:r>
            <a:r>
              <a:rPr lang="ru-RU" sz="2400" smtClean="0"/>
              <a:t>которые могут привести к разрыву матки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Для предупреждения преждевременного отхождения вод не разрешается вставать, положение лежа на боку, к которому обращена спинка и затылок плода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Внимательно следить за выделениями из половых путей, отечностью наружных половых органов, состоянием мочевыводящих путей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Тщательный контроль за состоянием плода с неоднократным проведением профилактики дистресса плода в процессе ведения родов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Благодарю за внимание!</a:t>
            </a:r>
          </a:p>
        </p:txBody>
      </p:sp>
      <p:graphicFrame>
        <p:nvGraphicFramePr>
          <p:cNvPr id="4096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971550" y="1614488"/>
          <a:ext cx="6985000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Фотография Photo Editor" r:id="rId3" imgW="3809524" imgH="2534004" progId="MSPhotoEd.3">
                  <p:embed/>
                </p:oleObj>
              </mc:Choice>
              <mc:Fallback>
                <p:oleObj name="Фотография Photo Editor" r:id="rId3" imgW="3809524" imgH="253400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14488"/>
                        <a:ext cx="6985000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1720" y="6525344"/>
            <a:ext cx="588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Скачать другие готовые </a:t>
            </a:r>
            <a:r>
              <a:rPr lang="ru-RU" dirty="0" smtClean="0">
                <a:hlinkClick r:id="rId5"/>
              </a:rPr>
              <a:t>презентации по акушерству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Определение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/>
              <a:t>Анатомически узкий</a:t>
            </a:r>
            <a:r>
              <a:rPr lang="ru-RU" sz="2800" b="1" smtClean="0"/>
              <a:t> таз</a:t>
            </a:r>
            <a:r>
              <a:rPr lang="ru-RU" sz="2800" smtClean="0"/>
              <a:t> — таз, у которого хотя бы один размер укорочен по сравнению с нормальным на 1,5-2 см.</a:t>
            </a:r>
            <a:r>
              <a:rPr lang="ru-RU" sz="2800" b="1" smtClean="0"/>
              <a:t> </a:t>
            </a:r>
          </a:p>
          <a:p>
            <a:pPr eaLnBrk="1" hangingPunct="1">
              <a:defRPr/>
            </a:pPr>
            <a:r>
              <a:rPr lang="ru-RU" b="1" i="1" smtClean="0"/>
              <a:t>Функционально узкий</a:t>
            </a:r>
            <a:r>
              <a:rPr lang="ru-RU" sz="2800" b="1" smtClean="0"/>
              <a:t> таз</a:t>
            </a:r>
            <a:r>
              <a:rPr lang="ru-RU" sz="2800" smtClean="0"/>
              <a:t> (клинически узкий таз) — таз, препятствующий течению родов вследствие несоразмерности головки плода и таза рожениц, независимо от его размеров - крупный плод, разгибательные вставления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Классификации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 особенностям строения, </a:t>
            </a:r>
          </a:p>
          <a:p>
            <a:pPr eaLnBrk="1" hangingPunct="1">
              <a:defRPr/>
            </a:pPr>
            <a:r>
              <a:rPr lang="ru-RU" smtClean="0"/>
              <a:t>по форме сужения, </a:t>
            </a:r>
          </a:p>
          <a:p>
            <a:pPr eaLnBrk="1" hangingPunct="1">
              <a:defRPr/>
            </a:pPr>
            <a:r>
              <a:rPr lang="ru-RU" smtClean="0"/>
              <a:t>по степени сужения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smtClean="0"/>
              <a:t>1. Классификация по особенности строения</a:t>
            </a:r>
            <a:r>
              <a:rPr lang="ru-RU" sz="3800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Гинекоидныи таз</a:t>
            </a:r>
            <a:r>
              <a:rPr lang="ru-RU" sz="2800" smtClean="0"/>
              <a:t> — нормальный таз женского типа.</a:t>
            </a:r>
            <a:endParaRPr lang="ru-RU" sz="2800" b="1" smtClean="0"/>
          </a:p>
          <a:p>
            <a:pPr eaLnBrk="1" hangingPunct="1">
              <a:defRPr/>
            </a:pPr>
            <a:r>
              <a:rPr lang="ru-RU" sz="2800" b="1" smtClean="0"/>
              <a:t>Андроидный таз</a:t>
            </a:r>
            <a:r>
              <a:rPr lang="ru-RU" sz="2800" smtClean="0"/>
              <a:t> — женский таз мужского или воронкообразного "типа.</a:t>
            </a:r>
            <a:endParaRPr lang="ru-RU" sz="2800" b="1" smtClean="0"/>
          </a:p>
          <a:p>
            <a:pPr eaLnBrk="1" hangingPunct="1">
              <a:defRPr/>
            </a:pPr>
            <a:r>
              <a:rPr lang="ru-RU" sz="2800" b="1" smtClean="0"/>
              <a:t>Антропоидный таз</a:t>
            </a:r>
            <a:r>
              <a:rPr lang="ru-RU" sz="2800" smtClean="0"/>
              <a:t> — таз с удлинённым передне-задним размером и укороченным поперечным диаметром (как у обезьяны). </a:t>
            </a:r>
            <a:endParaRPr lang="ru-RU" sz="2800" b="1" smtClean="0"/>
          </a:p>
          <a:p>
            <a:pPr eaLnBrk="1" hangingPunct="1">
              <a:defRPr/>
            </a:pPr>
            <a:r>
              <a:rPr lang="ru-RU" sz="2800" b="1" smtClean="0"/>
              <a:t>Платипеллоидный таз</a:t>
            </a:r>
            <a:r>
              <a:rPr lang="ru-RU" sz="2800" smtClean="0"/>
              <a:t> — плоский узкий таз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smtClean="0"/>
              <a:t>2. Классификация по форме сужения</a:t>
            </a:r>
            <a:r>
              <a:rPr lang="ru-RU" sz="3800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642350" cy="5068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I. </a:t>
            </a:r>
            <a:r>
              <a:rPr lang="ru-RU" b="1" smtClean="0"/>
              <a:t>Сравнительно часто встречающиеся формы</a:t>
            </a:r>
            <a:r>
              <a:rPr lang="ru-RU" sz="4000" b="1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(1) </a:t>
            </a:r>
            <a:r>
              <a:rPr lang="ru-RU" b="1" i="1" smtClean="0"/>
              <a:t>Общеравномерносуженный таз</a:t>
            </a:r>
            <a:r>
              <a:rPr lang="ru-RU" b="1" smtClean="0"/>
              <a:t> —</a:t>
            </a:r>
            <a:r>
              <a:rPr lang="ru-RU" smtClean="0"/>
              <a:t> </a:t>
            </a:r>
            <a:r>
              <a:rPr lang="ru-RU" sz="2800" smtClean="0"/>
              <a:t>все размеры уменьшены на одинаковую величину, чаще на 1-2 см </a:t>
            </a:r>
            <a:endParaRPr lang="ru-RU" sz="28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(2) </a:t>
            </a:r>
            <a:r>
              <a:rPr lang="ru-RU" b="1" i="1" smtClean="0"/>
              <a:t>Поперечносуженный таз</a:t>
            </a:r>
            <a:r>
              <a:rPr lang="ru-RU" smtClean="0"/>
              <a:t> — </a:t>
            </a:r>
            <a:r>
              <a:rPr lang="ru-RU" sz="2800" smtClean="0"/>
              <a:t>уменьшение поперечных размеров при нормальном (или увеличенном) размере истинной конъюгаты</a:t>
            </a:r>
            <a:endParaRPr lang="ru-RU" sz="2800" b="1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smtClean="0"/>
              <a:t>2. Классификация по форме сужения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smtClean="0"/>
              <a:t>I. </a:t>
            </a:r>
            <a:r>
              <a:rPr lang="ru-RU" b="1" smtClean="0"/>
              <a:t>Сравнительно часто встречающиеся формы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smtClean="0"/>
              <a:t>(3) </a:t>
            </a:r>
            <a:r>
              <a:rPr lang="ru-RU" sz="2800" b="1" i="1" smtClean="0"/>
              <a:t>Плоский таз</a:t>
            </a:r>
            <a:r>
              <a:rPr lang="ru-RU" sz="2600" smtClean="0"/>
              <a:t> — укорочение прямых размеров при обычной величине поперечных и косых размеров. Он делится на :</a:t>
            </a:r>
            <a:endParaRPr lang="ru-RU" sz="2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smtClean="0"/>
              <a:t>(а) Простой плоский таз —</a:t>
            </a:r>
            <a:r>
              <a:rPr lang="ru-RU" sz="2600" smtClean="0"/>
              <a:t> укорочены все прямые размеры</a:t>
            </a:r>
            <a:r>
              <a:rPr lang="ru-RU" sz="2600" b="1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smtClean="0"/>
              <a:t>(б) Плоскорахитический таз—</a:t>
            </a:r>
            <a:r>
              <a:rPr lang="ru-RU" sz="2600" smtClean="0"/>
              <a:t> укорочение только прямого размера входа (истинной конъюгаты).</a:t>
            </a:r>
            <a:r>
              <a:rPr lang="ru-RU" sz="2600" b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smtClean="0"/>
              <a:t> (4) </a:t>
            </a:r>
            <a:r>
              <a:rPr lang="ru-RU" sz="2800" b="1" i="1" smtClean="0"/>
              <a:t>Общесуженный плоский таз</a:t>
            </a:r>
            <a:r>
              <a:rPr lang="ru-RU" sz="2600" smtClean="0"/>
              <a:t> — уменьшение всех размеров, но прямые укорочены больше всех остальных.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 smtClean="0"/>
              <a:t>2. Классификация по форме сужения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smtClean="0"/>
              <a:t>II</a:t>
            </a:r>
            <a:r>
              <a:rPr lang="ru-RU" sz="2400" b="1" smtClean="0"/>
              <a:t>. Редко встречающиеся формы: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(1) </a:t>
            </a:r>
            <a:r>
              <a:rPr lang="ru-RU" sz="2400" b="1" i="1" smtClean="0"/>
              <a:t>Кососмещённый</a:t>
            </a:r>
            <a:r>
              <a:rPr lang="ru-RU" sz="2400" b="1" smtClean="0"/>
              <a:t> (асимметричный) таз</a:t>
            </a:r>
            <a:r>
              <a:rPr lang="ru-RU" sz="2400" smtClean="0"/>
              <a:t> бывает после перенесённого рахита, вывиха тазобедренного сустава, сколиоза вследствие вдавления вертлужнои впадины на здоровой стороне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(2) </a:t>
            </a:r>
            <a:r>
              <a:rPr lang="ru-RU" sz="2400" b="1" i="1" smtClean="0"/>
              <a:t>Лордозный таз</a:t>
            </a:r>
            <a:r>
              <a:rPr lang="ru-RU" sz="2400" smtClean="0"/>
              <a:t> </a:t>
            </a:r>
            <a:r>
              <a:rPr lang="en-US" sz="2400" smtClean="0"/>
              <a:t>- </a:t>
            </a:r>
            <a:r>
              <a:rPr lang="ru-RU" sz="2400" smtClean="0"/>
              <a:t>лордоз в пояснично-крестцовом отделе;</a:t>
            </a:r>
            <a:r>
              <a:rPr lang="en-US" sz="2400" smtClean="0"/>
              <a:t> </a:t>
            </a:r>
            <a:r>
              <a:rPr lang="ru-RU" sz="2400" smtClean="0"/>
              <a:t>уменьшен прямой размер входа в таз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(3) </a:t>
            </a:r>
            <a:r>
              <a:rPr lang="ru-RU" sz="2400" b="1" i="1" smtClean="0"/>
              <a:t>Воронкообразный таз</a:t>
            </a:r>
            <a:r>
              <a:rPr lang="ru-RU" sz="2400" smtClean="0"/>
              <a:t> — таз, у которого входные размеры нормальные, а выходные размеры сужены</a:t>
            </a:r>
            <a:r>
              <a:rPr lang="en-US" sz="2400" smtClean="0"/>
              <a:t>.</a:t>
            </a:r>
            <a:r>
              <a:rPr lang="ru-RU" sz="2400" smtClean="0"/>
              <a:t> Крестец удлинён, лобковая дуга узкая</a:t>
            </a:r>
            <a:endParaRPr lang="ru-RU" sz="2400" b="1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342</TotalTime>
  <Words>1610</Words>
  <Application>Microsoft Office PowerPoint</Application>
  <PresentationFormat>Экран (4:3)</PresentationFormat>
  <Paragraphs>155</Paragraphs>
  <Slides>38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Tahoma</vt:lpstr>
      <vt:lpstr>Wingdings</vt:lpstr>
      <vt:lpstr>Занавес</vt:lpstr>
      <vt:lpstr>Фотография Photo Editor</vt:lpstr>
      <vt:lpstr>Узкий таз в современном акушерстве</vt:lpstr>
      <vt:lpstr>Актуальность</vt:lpstr>
      <vt:lpstr>Причины развития узкого таза</vt:lpstr>
      <vt:lpstr>Определение</vt:lpstr>
      <vt:lpstr>Классификации</vt:lpstr>
      <vt:lpstr>1. Классификация по особенности строения </vt:lpstr>
      <vt:lpstr>2. Классификация по форме сужения </vt:lpstr>
      <vt:lpstr>2. Классификация по форме сужения</vt:lpstr>
      <vt:lpstr>2. Классификация по форме сужения</vt:lpstr>
      <vt:lpstr>2. Классификация по форме сужения</vt:lpstr>
      <vt:lpstr>Презентация PowerPoint</vt:lpstr>
      <vt:lpstr>3. Классификация узкого таза по степени сужения</vt:lpstr>
      <vt:lpstr>3. Классификация узкого таза по степени сужения</vt:lpstr>
      <vt:lpstr>Диагностика</vt:lpstr>
      <vt:lpstr>Диагностика</vt:lpstr>
      <vt:lpstr>Презентация PowerPoint</vt:lpstr>
      <vt:lpstr>Презентация PowerPoint</vt:lpstr>
      <vt:lpstr>Диагностика</vt:lpstr>
      <vt:lpstr>Презентация PowerPoint</vt:lpstr>
      <vt:lpstr>Презентация PowerPoint</vt:lpstr>
      <vt:lpstr>Диагностика</vt:lpstr>
      <vt:lpstr>Презентация PowerPoint</vt:lpstr>
      <vt:lpstr>Презентация PowerPoint</vt:lpstr>
      <vt:lpstr>Диагностика</vt:lpstr>
      <vt:lpstr>Клинически узкий таз.  Диагностика</vt:lpstr>
      <vt:lpstr>Признаки соответствия  головки и таза</vt:lpstr>
      <vt:lpstr>Презентация PowerPoint</vt:lpstr>
      <vt:lpstr>Течение беременности</vt:lpstr>
      <vt:lpstr>Презентация PowerPoint</vt:lpstr>
      <vt:lpstr>Тактика родоразрешения</vt:lpstr>
      <vt:lpstr>Механизм родов при общеравномерносуженном тазе</vt:lpstr>
      <vt:lpstr>Механизм родов при поперечносуженном тазе</vt:lpstr>
      <vt:lpstr>Механизм родов при простом плоском тазе</vt:lpstr>
      <vt:lpstr>Механизм родов при плоскорахитическом тазе</vt:lpstr>
      <vt:lpstr>Осложнения родов при узком тазе</vt:lpstr>
      <vt:lpstr>Показания к кесареву сечению при сужении таза I и II степени</vt:lpstr>
      <vt:lpstr>Особенности ведения родов</vt:lpstr>
      <vt:lpstr>Благодарю за внимание!</vt:lpstr>
    </vt:vector>
  </TitlesOfParts>
  <Company>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Узкий таз в современном акушерстве</dc:title>
  <dc:creator>domo</dc:creator>
  <cp:lastModifiedBy>User</cp:lastModifiedBy>
  <cp:revision>10</cp:revision>
  <dcterms:created xsi:type="dcterms:W3CDTF">2009-09-22T03:21:54Z</dcterms:created>
  <dcterms:modified xsi:type="dcterms:W3CDTF">2016-03-10T20:00:57Z</dcterms:modified>
</cp:coreProperties>
</file>