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06BC-4E39-44EB-B0DE-BA035BCBF42C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46F-1E68-488C-B870-04E099CDCAD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06BC-4E39-44EB-B0DE-BA035BCBF42C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46F-1E68-488C-B870-04E099CDC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06BC-4E39-44EB-B0DE-BA035BCBF42C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46F-1E68-488C-B870-04E099CDC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06BC-4E39-44EB-B0DE-BA035BCBF42C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46F-1E68-488C-B870-04E099CDC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06BC-4E39-44EB-B0DE-BA035BCBF42C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46F-1E68-488C-B870-04E099CDCAD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06BC-4E39-44EB-B0DE-BA035BCBF42C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46F-1E68-488C-B870-04E099CDC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06BC-4E39-44EB-B0DE-BA035BCBF42C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46F-1E68-488C-B870-04E099CDC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06BC-4E39-44EB-B0DE-BA035BCBF42C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05646F-1E68-488C-B870-04E099CDCAD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06BC-4E39-44EB-B0DE-BA035BCBF42C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46F-1E68-488C-B870-04E099CDC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06BC-4E39-44EB-B0DE-BA035BCBF42C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905646F-1E68-488C-B870-04E099CDC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B7E06BC-4E39-44EB-B0DE-BA035BCBF42C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46F-1E68-488C-B870-04E099CDC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B7E06BC-4E39-44EB-B0DE-BA035BCBF42C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905646F-1E68-488C-B870-04E099CDCAD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Аномальное </a:t>
            </a:r>
            <a:r>
              <a:rPr lang="ru-RU" dirty="0" err="1" smtClean="0"/>
              <a:t>предлежание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плода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тазово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79771" cy="38464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Плацентарные факторы: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err="1" smtClean="0"/>
              <a:t>Предлежание</a:t>
            </a:r>
            <a:r>
              <a:rPr lang="ru-RU" dirty="0" smtClean="0"/>
              <a:t> плаценты;</a:t>
            </a:r>
          </a:p>
          <a:p>
            <a:pPr lvl="0"/>
            <a:r>
              <a:rPr lang="ru-RU" dirty="0" smtClean="0"/>
              <a:t>Расположение плаценты в дне матки;</a:t>
            </a:r>
          </a:p>
          <a:p>
            <a:pPr lvl="0"/>
            <a:r>
              <a:rPr lang="ru-RU" dirty="0" smtClean="0"/>
              <a:t>Много - и маловодие;</a:t>
            </a:r>
          </a:p>
          <a:p>
            <a:pPr lvl="0"/>
            <a:r>
              <a:rPr lang="ru-RU" dirty="0" smtClean="0"/>
              <a:t>Короткая пуповина.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s867_1161352896_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3786190"/>
            <a:ext cx="1832703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Биомеханизм родов при чисто ягодичном </a:t>
            </a:r>
            <a:r>
              <a:rPr lang="ru-RU" sz="3600" b="1" i="1" dirty="0" err="1" smtClean="0"/>
              <a:t>предлежании</a:t>
            </a:r>
            <a:r>
              <a:rPr lang="ru-RU" sz="3600" b="1" i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Первый момент</a:t>
            </a:r>
            <a:r>
              <a:rPr lang="ru-RU" dirty="0" smtClean="0"/>
              <a:t> - внутренний поворот ягодиц.</a:t>
            </a:r>
          </a:p>
          <a:p>
            <a:r>
              <a:rPr lang="ru-RU" b="1" i="1" dirty="0" smtClean="0"/>
              <a:t>Второй момент</a:t>
            </a:r>
            <a:r>
              <a:rPr lang="ru-RU" dirty="0" smtClean="0"/>
              <a:t> - боковое сгибание поясничной части позвоночника плода.</a:t>
            </a:r>
          </a:p>
          <a:p>
            <a:r>
              <a:rPr lang="ru-RU" b="1" i="1" dirty="0" smtClean="0"/>
              <a:t>Шестой момент</a:t>
            </a:r>
            <a:r>
              <a:rPr lang="ru-RU" dirty="0" smtClean="0"/>
              <a:t> - сгибание головки.</a:t>
            </a:r>
          </a:p>
          <a:p>
            <a:r>
              <a:rPr lang="ru-RU" b="1" i="1" dirty="0" smtClean="0"/>
              <a:t>Четвертый момент</a:t>
            </a:r>
            <a:r>
              <a:rPr lang="ru-RU" dirty="0" smtClean="0"/>
              <a:t> - боковое сгибание шейно-грудной части позвоночника.</a:t>
            </a:r>
          </a:p>
          <a:p>
            <a:r>
              <a:rPr lang="ru-RU" b="1" i="1" dirty="0" smtClean="0"/>
              <a:t>Пятый момент</a:t>
            </a:r>
            <a:r>
              <a:rPr lang="ru-RU" dirty="0" smtClean="0"/>
              <a:t> - внутренний поворот головки</a:t>
            </a:r>
          </a:p>
          <a:p>
            <a:r>
              <a:rPr lang="ru-RU" b="1" i="1" dirty="0" smtClean="0"/>
              <a:t>Третий момент</a:t>
            </a:r>
            <a:r>
              <a:rPr lang="ru-RU" dirty="0" smtClean="0"/>
              <a:t> - внутренний поворот плечиков и связанный с этим наружный поворот туловища.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х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14289"/>
            <a:ext cx="1714512" cy="2319633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2786050" y="1571612"/>
            <a:ext cx="42862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мех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714356"/>
            <a:ext cx="1583844" cy="214314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4714876" y="1785926"/>
            <a:ext cx="42862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мех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5" y="1000108"/>
            <a:ext cx="1643074" cy="2075650"/>
          </a:xfrm>
          <a:prstGeom prst="rect">
            <a:avLst/>
          </a:prstGeom>
        </p:spPr>
      </p:pic>
      <p:sp>
        <p:nvSpPr>
          <p:cNvPr id="7" name="Выгнутая вправо стрелка 6"/>
          <p:cNvSpPr/>
          <p:nvPr/>
        </p:nvSpPr>
        <p:spPr>
          <a:xfrm>
            <a:off x="6786578" y="2285992"/>
            <a:ext cx="1500198" cy="15716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 descr="мех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3214686"/>
            <a:ext cx="1643115" cy="2120625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>
            <a:off x="4786314" y="4143380"/>
            <a:ext cx="428628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меж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3643314"/>
            <a:ext cx="1739048" cy="2226326"/>
          </a:xfrm>
          <a:prstGeom prst="rect">
            <a:avLst/>
          </a:prstGeom>
        </p:spPr>
      </p:pic>
      <p:sp>
        <p:nvSpPr>
          <p:cNvPr id="11" name="Стрелка влево 10"/>
          <p:cNvSpPr/>
          <p:nvPr/>
        </p:nvSpPr>
        <p:spPr>
          <a:xfrm>
            <a:off x="2786050" y="4572008"/>
            <a:ext cx="285752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мех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24" y="4286256"/>
            <a:ext cx="1901549" cy="22620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Биомеханизм родов при смешанном ягодичном и ножных </a:t>
            </a:r>
            <a:r>
              <a:rPr lang="ru-RU" sz="3600" b="1" i="1" dirty="0" err="1" smtClean="0"/>
              <a:t>предлежаниях</a:t>
            </a:r>
            <a:r>
              <a:rPr lang="ru-RU" sz="3600" b="1" i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i="1" dirty="0" smtClean="0"/>
              <a:t>Биомеханизм родов при смешанном ягодичном и ножных </a:t>
            </a:r>
            <a:r>
              <a:rPr lang="ru-RU" b="1" i="1" dirty="0" err="1" smtClean="0"/>
              <a:t>предлежаниях</a:t>
            </a:r>
            <a:endParaRPr lang="ru-RU" dirty="0" smtClean="0"/>
          </a:p>
          <a:p>
            <a:r>
              <a:rPr lang="ru-RU" dirty="0" smtClean="0"/>
              <a:t>Биомеханизм родов при данных </a:t>
            </a:r>
            <a:r>
              <a:rPr lang="ru-RU" dirty="0" err="1" smtClean="0"/>
              <a:t>предлежаниях</a:t>
            </a:r>
            <a:r>
              <a:rPr lang="ru-RU" dirty="0" smtClean="0"/>
              <a:t> отличается тем, что первыми из половой щели показываются вместо ягодиц либо ягодицы и ножки плода (при смешанном ягодичном </a:t>
            </a:r>
            <a:r>
              <a:rPr lang="ru-RU" dirty="0" err="1" smtClean="0"/>
              <a:t>предлежании</a:t>
            </a:r>
            <a:r>
              <a:rPr lang="ru-RU" dirty="0" smtClean="0"/>
              <a:t>), либо ножки (при полном ножном </a:t>
            </a:r>
            <a:r>
              <a:rPr lang="ru-RU" dirty="0" err="1" smtClean="0"/>
              <a:t>предлежании</a:t>
            </a:r>
            <a:r>
              <a:rPr lang="ru-RU" dirty="0" smtClean="0"/>
              <a:t>) или ножка (при неполном ножном </a:t>
            </a:r>
            <a:r>
              <a:rPr lang="ru-RU" dirty="0" err="1" smtClean="0"/>
              <a:t>предлежании</a:t>
            </a:r>
            <a:r>
              <a:rPr lang="ru-RU" dirty="0" smtClean="0"/>
              <a:t>). В последнем случае разогнутой (предлежащей) ножкой бывает, как правило, передняя.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714752"/>
            <a:ext cx="747064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Разгибательные </a:t>
            </a:r>
            <a:r>
              <a:rPr lang="ru-RU" b="1" dirty="0" err="1" smtClean="0"/>
              <a:t>предлежания</a:t>
            </a:r>
            <a:r>
              <a:rPr lang="ru-RU" b="1" dirty="0" smtClean="0"/>
              <a:t> и вставления головки.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11917149_0c8c0fd3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214290"/>
            <a:ext cx="312541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467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7429552" cy="58579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большинстве случаев к началу физиологических родов головка вставлена во вход в таз в состоянии слабовыраженного сгибания. Однако наблюдаются случаи, когда головка вместо сгибания начинает разгибаться в начале родов или даже во время беременности и в таком состоянии или, разгибаясь, еще сильнее продвигается по родовому каналу. В подобных случаях говорят о родах в разгибательном </a:t>
            </a:r>
            <a:r>
              <a:rPr lang="ru-RU" dirty="0" err="1" smtClean="0"/>
              <a:t>предлежании</a:t>
            </a:r>
            <a:r>
              <a:rPr lang="ru-RU" dirty="0" smtClean="0"/>
              <a:t> головки. Такие роды часто протекают с осложнениями, опасными для матери и плода.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Этиология: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недостаточность нижнего сегмента матки; </a:t>
            </a:r>
          </a:p>
          <a:p>
            <a:pPr lvl="0"/>
            <a:r>
              <a:rPr lang="ru-RU" dirty="0" smtClean="0"/>
              <a:t>узкий таз, особенно плоский; </a:t>
            </a:r>
          </a:p>
          <a:p>
            <a:pPr lvl="0"/>
            <a:r>
              <a:rPr lang="ru-RU" dirty="0" smtClean="0"/>
              <a:t>многоводие;</a:t>
            </a:r>
          </a:p>
          <a:p>
            <a:pPr lvl="0"/>
            <a:r>
              <a:rPr lang="ru-RU" dirty="0" smtClean="0"/>
              <a:t>многоплодие; </a:t>
            </a:r>
          </a:p>
          <a:p>
            <a:pPr lvl="0"/>
            <a:r>
              <a:rPr lang="ru-RU" dirty="0" smtClean="0"/>
              <a:t>раннее излитие вод; </a:t>
            </a:r>
          </a:p>
          <a:p>
            <a:pPr lvl="0"/>
            <a:r>
              <a:rPr lang="ru-RU" dirty="0" smtClean="0"/>
              <a:t>кифоз позвоночника матери;</a:t>
            </a:r>
          </a:p>
          <a:p>
            <a:pPr lvl="0"/>
            <a:r>
              <a:rPr lang="ru-RU" dirty="0" smtClean="0"/>
              <a:t>недостаточность передней брюшной стенки (дряблый и отвислый живот) и тазового дна; </a:t>
            </a:r>
          </a:p>
          <a:p>
            <a:pPr lvl="0"/>
            <a:r>
              <a:rPr lang="ru-RU" dirty="0" err="1" smtClean="0"/>
              <a:t>подслизистые</a:t>
            </a:r>
            <a:r>
              <a:rPr lang="ru-RU" dirty="0" smtClean="0"/>
              <a:t> </a:t>
            </a:r>
            <a:r>
              <a:rPr lang="ru-RU" dirty="0" err="1" smtClean="0"/>
              <a:t>миоматозные</a:t>
            </a:r>
            <a:r>
              <a:rPr lang="ru-RU" dirty="0" smtClean="0"/>
              <a:t> узлы;</a:t>
            </a:r>
          </a:p>
          <a:p>
            <a:pPr lvl="0"/>
            <a:r>
              <a:rPr lang="ru-RU" dirty="0" err="1" smtClean="0"/>
              <a:t>предлежания</a:t>
            </a:r>
            <a:r>
              <a:rPr lang="ru-RU" dirty="0" smtClean="0"/>
              <a:t> плаценты; </a:t>
            </a:r>
          </a:p>
          <a:p>
            <a:pPr lvl="0"/>
            <a:r>
              <a:rPr lang="ru-RU" dirty="0" smtClean="0"/>
              <a:t>очень большая или очень маленькая головка плода;</a:t>
            </a:r>
          </a:p>
          <a:p>
            <a:pPr lvl="0"/>
            <a:r>
              <a:rPr lang="ru-RU" dirty="0" smtClean="0"/>
              <a:t>опухоли в области шеи плода; </a:t>
            </a:r>
          </a:p>
          <a:p>
            <a:pPr lvl="0"/>
            <a:r>
              <a:rPr lang="ru-RU" dirty="0" smtClean="0"/>
              <a:t>потеря плодом обычной своей упругости (мертвый плод).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згиба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2071678"/>
            <a:ext cx="2191261" cy="3999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7467600" cy="4525963"/>
          </a:xfrm>
        </p:spPr>
        <p:txBody>
          <a:bodyPr/>
          <a:lstStyle/>
          <a:p>
            <a:r>
              <a:rPr lang="ru-RU" i="1" dirty="0" smtClean="0"/>
              <a:t>Первая степень разгибания</a:t>
            </a:r>
            <a:r>
              <a:rPr lang="ru-RU" dirty="0" smtClean="0"/>
              <a:t>, или </a:t>
            </a:r>
            <a:r>
              <a:rPr lang="ru-RU" b="1" dirty="0" smtClean="0"/>
              <a:t>переднеголовное </a:t>
            </a:r>
            <a:r>
              <a:rPr lang="ru-RU" dirty="0" err="1" smtClean="0"/>
              <a:t>предлежание</a:t>
            </a:r>
            <a:r>
              <a:rPr lang="ru-RU" dirty="0" smtClean="0"/>
              <a:t>, головка проходит через родовой канал таким образом, что ведущей точкой является область большого родничка.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7467600" cy="4525963"/>
          </a:xfrm>
        </p:spPr>
        <p:txBody>
          <a:bodyPr/>
          <a:lstStyle/>
          <a:p>
            <a:r>
              <a:rPr lang="ru-RU" i="1" dirty="0" smtClean="0"/>
              <a:t>Вторая степень разгибания,</a:t>
            </a:r>
            <a:r>
              <a:rPr lang="ru-RU" dirty="0" smtClean="0"/>
              <a:t> или </a:t>
            </a:r>
            <a:r>
              <a:rPr lang="ru-RU" b="1" dirty="0" smtClean="0"/>
              <a:t>лобное</a:t>
            </a:r>
            <a:r>
              <a:rPr lang="ru-RU" dirty="0" smtClean="0"/>
              <a:t> </a:t>
            </a:r>
            <a:r>
              <a:rPr lang="ru-RU" dirty="0" err="1" smtClean="0"/>
              <a:t>предлежание</a:t>
            </a:r>
            <a:r>
              <a:rPr lang="ru-RU" dirty="0" smtClean="0"/>
              <a:t>, характеризуется более значительным разгибанием головки, ведущая точка – лоб (опущен ниже остальных частей головки).</a:t>
            </a:r>
          </a:p>
          <a:p>
            <a:endParaRPr lang="ru-RU" dirty="0"/>
          </a:p>
        </p:txBody>
      </p:sp>
      <p:pic>
        <p:nvPicPr>
          <p:cNvPr id="4" name="Рисунок 3" descr="л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4143380"/>
            <a:ext cx="2346766" cy="2310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7467600" cy="4525963"/>
          </a:xfrm>
        </p:spPr>
        <p:txBody>
          <a:bodyPr/>
          <a:lstStyle/>
          <a:p>
            <a:r>
              <a:rPr lang="ru-RU" i="1" dirty="0" smtClean="0"/>
              <a:t>Третья степень разгибания</a:t>
            </a:r>
            <a:r>
              <a:rPr lang="ru-RU" dirty="0" smtClean="0"/>
              <a:t>, или </a:t>
            </a:r>
            <a:r>
              <a:rPr lang="ru-RU" b="1" dirty="0" smtClean="0"/>
              <a:t>лицевое</a:t>
            </a:r>
            <a:r>
              <a:rPr lang="ru-RU" dirty="0" smtClean="0"/>
              <a:t> </a:t>
            </a:r>
            <a:r>
              <a:rPr lang="ru-RU" dirty="0" err="1" smtClean="0"/>
              <a:t>предлежание</a:t>
            </a:r>
            <a:r>
              <a:rPr lang="ru-RU" dirty="0" smtClean="0"/>
              <a:t>. При этом головка разогнута так резко, что ведущей точкой становится подбородок плода.</a:t>
            </a:r>
          </a:p>
          <a:p>
            <a:endParaRPr lang="ru-RU" dirty="0"/>
          </a:p>
        </p:txBody>
      </p:sp>
      <p:pic>
        <p:nvPicPr>
          <p:cNvPr id="4" name="Рисунок 3" descr="лиц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857496"/>
            <a:ext cx="2460607" cy="2521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азовое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677" y="3929066"/>
            <a:ext cx="1999323" cy="26515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7715304" cy="635798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Роды при тазовом </a:t>
            </a:r>
            <a:r>
              <a:rPr lang="ru-RU" dirty="0" err="1" smtClean="0"/>
              <a:t>предлежании</a:t>
            </a:r>
            <a:r>
              <a:rPr lang="ru-RU" dirty="0" smtClean="0"/>
              <a:t> плода существенно отличаются от таковых при головном </a:t>
            </a:r>
            <a:r>
              <a:rPr lang="ru-RU" dirty="0" err="1" smtClean="0"/>
              <a:t>предлежании</a:t>
            </a:r>
            <a:r>
              <a:rPr lang="ru-RU" dirty="0" smtClean="0"/>
              <a:t>. Основным отличием является высокая перинатальная смертность, превышающая потерю детей при родах в головном </a:t>
            </a:r>
            <a:r>
              <a:rPr lang="ru-RU" dirty="0" err="1" smtClean="0"/>
              <a:t>предлежании</a:t>
            </a:r>
            <a:r>
              <a:rPr lang="ru-RU" dirty="0" smtClean="0"/>
              <a:t> в 4-5 раз. Тазовое </a:t>
            </a:r>
            <a:r>
              <a:rPr lang="ru-RU" dirty="0" err="1" smtClean="0"/>
              <a:t>предлежание</a:t>
            </a:r>
            <a:r>
              <a:rPr lang="ru-RU" dirty="0" smtClean="0"/>
              <a:t> встречается в среднем в 3,5-5% всех родов. При преждевременных родах и многоплодии частота тазовых </a:t>
            </a:r>
            <a:r>
              <a:rPr lang="ru-RU" dirty="0" err="1" smtClean="0"/>
              <a:t>предлежаний</a:t>
            </a:r>
            <a:r>
              <a:rPr lang="ru-RU" dirty="0" smtClean="0"/>
              <a:t> плода увеличивается в 1,5-2 раза. 80 из 1000 детей, родившихся в тазовом </a:t>
            </a:r>
            <a:r>
              <a:rPr lang="ru-RU" dirty="0" err="1" smtClean="0"/>
              <a:t>предлежании</a:t>
            </a:r>
            <a:r>
              <a:rPr lang="ru-RU" dirty="0" smtClean="0"/>
              <a:t>, имеют травмы центральной нервной системы (кровоизлияния в мозжечок, </a:t>
            </a:r>
            <a:r>
              <a:rPr lang="ru-RU" dirty="0" err="1" smtClean="0"/>
              <a:t>субдуральные</a:t>
            </a:r>
            <a:r>
              <a:rPr lang="ru-RU" dirty="0" smtClean="0"/>
              <a:t> гематомы, травмы шейного отдела спинного мозга и разрывы мозжечкового намета). Общая частота заболеваемости новорожденных при родах в тазовом </a:t>
            </a:r>
            <a:r>
              <a:rPr lang="ru-RU" dirty="0" err="1" smtClean="0"/>
              <a:t>предлежании</a:t>
            </a:r>
            <a:r>
              <a:rPr lang="ru-RU" dirty="0" smtClean="0"/>
              <a:t> составляет 15-16%.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БИОМЕХАНИЗМ РОДОВ: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7572428" cy="535785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Общие особенности биомеханизма родов: 1) при разгибательных </a:t>
            </a:r>
            <a:r>
              <a:rPr lang="ru-RU" dirty="0" err="1" smtClean="0"/>
              <a:t>предлежаниях</a:t>
            </a:r>
            <a:r>
              <a:rPr lang="ru-RU" dirty="0" smtClean="0"/>
              <a:t>, биомеханизм родов начинается с разгибания головки и заканчивается в выходе таза сгибанием; (при </a:t>
            </a:r>
            <a:r>
              <a:rPr lang="ru-RU" dirty="0" err="1" smtClean="0"/>
              <a:t>сгибательном</a:t>
            </a:r>
            <a:r>
              <a:rPr lang="ru-RU" dirty="0" smtClean="0"/>
              <a:t> </a:t>
            </a:r>
            <a:r>
              <a:rPr lang="ru-RU" dirty="0" err="1" smtClean="0"/>
              <a:t>предлежании</a:t>
            </a:r>
            <a:r>
              <a:rPr lang="ru-RU" dirty="0" smtClean="0"/>
              <a:t>, биомеханизм родов начинается со сгибания головки и заканчивается в выходе таза разгибанием); 2) при разгибательном типе вставления головки поворот совершается так, что когда головка устанавливается в выходе таза, как правило, находится в заднем виде и как редкое исключение - в переднем; (при </a:t>
            </a:r>
            <a:r>
              <a:rPr lang="ru-RU" dirty="0" err="1" smtClean="0"/>
              <a:t>сгибательном</a:t>
            </a:r>
            <a:r>
              <a:rPr lang="ru-RU" dirty="0" smtClean="0"/>
              <a:t> типе вставления внутренний поворот головки совершается так, что когда головка устанавливается в выходе таза, плод, как правило, находится в переднем виде и, как исключение - в заднем).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Асинклитические</a:t>
            </a:r>
            <a:r>
              <a:rPr lang="ru-RU" dirty="0" smtClean="0"/>
              <a:t> вставления: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43050"/>
            <a:ext cx="7467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начале нормальных родов головка устанавливается над входом в таз или вставляется во вход таким образом, что стреловидный шов, совпадая с проводной линией таза, располагается во входе на одинаковом расстоянии от лона и мыса. Такое осевое или </a:t>
            </a:r>
            <a:r>
              <a:rPr lang="ru-RU" b="1" dirty="0" err="1" smtClean="0"/>
              <a:t>синклитическое</a:t>
            </a:r>
            <a:r>
              <a:rPr lang="ru-RU" dirty="0" smtClean="0"/>
              <a:t> вставление головки благоприятствует ее прохождению по родовому каналу. Однако в большинстве случаев головка вставляется во вход таким образом, что передняя теменная кость оказывается глубже задней (стреловидный шов находится ближе к мысу). Слабо и умеренно выраженный передний </a:t>
            </a:r>
            <a:r>
              <a:rPr lang="ru-RU" dirty="0" err="1" smtClean="0"/>
              <a:t>асинклитизм</a:t>
            </a:r>
            <a:r>
              <a:rPr lang="ru-RU" dirty="0" smtClean="0"/>
              <a:t> благоприятствуют прохождению головки по недостаточно просторному для нее родовому каналу.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расслабленное состояние брюшной стенки, оказывающейся не в состоянии противодействовать отклоняющемуся вперед дну матки, в результате чего образуется переднетеменное вставление, или расслабленное состояние нижнего сегмента матки, не оказывающего должного сопротивления отклоняющейся вперед головке, вследствие чего образуется </a:t>
            </a:r>
            <a:r>
              <a:rPr lang="ru-RU" dirty="0" err="1" smtClean="0"/>
              <a:t>заднетеменное</a:t>
            </a:r>
            <a:r>
              <a:rPr lang="ru-RU" dirty="0" smtClean="0"/>
              <a:t> вставление. </a:t>
            </a:r>
          </a:p>
          <a:p>
            <a:pPr lvl="0"/>
            <a:r>
              <a:rPr lang="ru-RU" dirty="0" smtClean="0"/>
              <a:t>Узкий таз, особенно плоский таз, а также степень угла наклонения таза.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1224968955_15-f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14422"/>
            <a:ext cx="6429420" cy="442358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6c0e3414c90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928934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285992"/>
            <a:ext cx="7615262" cy="243998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При тазовых </a:t>
            </a:r>
            <a:r>
              <a:rPr lang="ru-RU" sz="3600" dirty="0" err="1" smtClean="0"/>
              <a:t>предлежаниях</a:t>
            </a:r>
            <a:r>
              <a:rPr lang="ru-RU" sz="3600" dirty="0" smtClean="0"/>
              <a:t> могут быть следующие варианты </a:t>
            </a:r>
            <a:r>
              <a:rPr lang="ru-RU" sz="3600" dirty="0" err="1" smtClean="0"/>
              <a:t>членорасположения</a:t>
            </a:r>
            <a:r>
              <a:rPr lang="ru-RU" sz="3600" dirty="0" smtClean="0"/>
              <a:t> плода: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2643206" cy="343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714752"/>
            <a:ext cx="7467600" cy="4525963"/>
          </a:xfrm>
        </p:spPr>
        <p:txBody>
          <a:bodyPr/>
          <a:lstStyle/>
          <a:p>
            <a:r>
              <a:rPr lang="ru-RU" i="1" dirty="0" err="1" smtClean="0"/>
              <a:t>чистоягодичное</a:t>
            </a:r>
            <a:r>
              <a:rPr lang="ru-RU" dirty="0" smtClean="0"/>
              <a:t> </a:t>
            </a:r>
            <a:r>
              <a:rPr lang="ru-RU" dirty="0" err="1" smtClean="0"/>
              <a:t>предлежание</a:t>
            </a:r>
            <a:r>
              <a:rPr lang="ru-RU" dirty="0" smtClean="0"/>
              <a:t> - ножки согнуты в тазобедренных суставах и разогнуты в коленных суставах и прижимают ручки к туловищу плода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7467600" cy="4525963"/>
          </a:xfrm>
        </p:spPr>
        <p:txBody>
          <a:bodyPr/>
          <a:lstStyle/>
          <a:p>
            <a:r>
              <a:rPr lang="ru-RU" i="1" dirty="0" smtClean="0"/>
              <a:t>смешанное</a:t>
            </a:r>
            <a:r>
              <a:rPr lang="ru-RU" dirty="0" smtClean="0"/>
              <a:t> ягодичное </a:t>
            </a:r>
            <a:r>
              <a:rPr lang="ru-RU" dirty="0" err="1" smtClean="0"/>
              <a:t>предлежание</a:t>
            </a:r>
            <a:r>
              <a:rPr lang="ru-RU" dirty="0" smtClean="0"/>
              <a:t> - предлежат ягодицы и стопы плода, ножки согнуты в тазобедренных и коленных суставах - плод "сидит по-турецки"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000240"/>
            <a:ext cx="3133729" cy="436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4595018"/>
            <a:ext cx="7467600" cy="4525963"/>
          </a:xfrm>
        </p:spPr>
        <p:txBody>
          <a:bodyPr/>
          <a:lstStyle/>
          <a:p>
            <a:r>
              <a:rPr lang="ru-RU" i="1" dirty="0" smtClean="0"/>
              <a:t>ножные</a:t>
            </a:r>
            <a:r>
              <a:rPr lang="ru-RU" dirty="0" smtClean="0"/>
              <a:t> </a:t>
            </a:r>
            <a:r>
              <a:rPr lang="ru-RU" dirty="0" err="1" smtClean="0"/>
              <a:t>предлежания</a:t>
            </a:r>
            <a:r>
              <a:rPr lang="ru-RU" dirty="0" smtClean="0"/>
              <a:t> - полное (предлежат обе ножки) или неполное (предлежит одна ножка)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242069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500042"/>
            <a:ext cx="250167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Этиология: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Выделяются материнские, плодовые и плацентарные факторы.</a:t>
            </a:r>
          </a:p>
          <a:p>
            <a:endParaRPr lang="ru-RU" dirty="0"/>
          </a:p>
        </p:txBody>
      </p:sp>
      <p:pic>
        <p:nvPicPr>
          <p:cNvPr id="5" name="Рисунок 4" descr="420305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928934"/>
            <a:ext cx="4000512" cy="3000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r>
              <a:rPr lang="ru-RU" dirty="0" smtClean="0"/>
              <a:t>Материнские факторы: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7467600" cy="4525963"/>
          </a:xfrm>
        </p:spPr>
        <p:txBody>
          <a:bodyPr/>
          <a:lstStyle/>
          <a:p>
            <a:pPr lvl="0"/>
            <a:r>
              <a:rPr lang="ru-RU" dirty="0" smtClean="0"/>
              <a:t>Аномалии развития матки;</a:t>
            </a:r>
          </a:p>
          <a:p>
            <a:pPr lvl="0"/>
            <a:r>
              <a:rPr lang="ru-RU" dirty="0" smtClean="0"/>
              <a:t>Опухоли матки;</a:t>
            </a:r>
          </a:p>
          <a:p>
            <a:pPr lvl="0"/>
            <a:r>
              <a:rPr lang="ru-RU" dirty="0" smtClean="0"/>
              <a:t>Узкий таз;</a:t>
            </a:r>
          </a:p>
          <a:p>
            <a:pPr lvl="0"/>
            <a:r>
              <a:rPr lang="ru-RU" dirty="0" err="1" smtClean="0"/>
              <a:t>Многорожавшие</a:t>
            </a:r>
            <a:r>
              <a:rPr lang="ru-RU" dirty="0" smtClean="0"/>
              <a:t> (5 и более родов);</a:t>
            </a:r>
          </a:p>
          <a:p>
            <a:pPr lvl="0"/>
            <a:r>
              <a:rPr lang="ru-RU" dirty="0" smtClean="0"/>
              <a:t>Снижение или повышение тонуса и возбудимости матки (особенно нижнего сегмента).</a:t>
            </a:r>
            <a:endParaRPr lang="ru-RU" dirty="0"/>
          </a:p>
        </p:txBody>
      </p:sp>
      <p:pic>
        <p:nvPicPr>
          <p:cNvPr id="5" name="Рисунок 4" descr="matkaорп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357166"/>
            <a:ext cx="1652598" cy="2371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867_1161352896_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3857628"/>
            <a:ext cx="2452319" cy="2676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5224018"/>
            <a:ext cx="2428892" cy="1633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Плодовые факторы: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Недоношенность;</a:t>
            </a:r>
          </a:p>
          <a:p>
            <a:pPr lvl="0"/>
            <a:r>
              <a:rPr lang="ru-RU" dirty="0" smtClean="0"/>
              <a:t>Задержка внутриутробного развития плода;</a:t>
            </a:r>
          </a:p>
          <a:p>
            <a:pPr lvl="0"/>
            <a:r>
              <a:rPr lang="ru-RU" dirty="0" smtClean="0"/>
              <a:t>Многоплодие;</a:t>
            </a:r>
          </a:p>
          <a:p>
            <a:pPr lvl="0"/>
            <a:r>
              <a:rPr lang="ru-RU" dirty="0" smtClean="0"/>
              <a:t>Врожденные аномалии развития плода (анэнцефалия, гидроцефалия);</a:t>
            </a:r>
          </a:p>
          <a:p>
            <a:r>
              <a:rPr lang="ru-RU" dirty="0" smtClean="0"/>
              <a:t>Неправильное </a:t>
            </a:r>
            <a:r>
              <a:rPr lang="ru-RU" dirty="0" err="1" smtClean="0"/>
              <a:t>членорасположение</a:t>
            </a:r>
            <a:r>
              <a:rPr lang="ru-RU" dirty="0" smtClean="0"/>
              <a:t> (разгибание головки, позвоночника, ручек)</a:t>
            </a:r>
            <a:endParaRPr lang="ru-RU" dirty="0"/>
          </a:p>
        </p:txBody>
      </p:sp>
      <p:pic>
        <p:nvPicPr>
          <p:cNvPr id="4" name="Рисунок 3" descr="23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214290"/>
            <a:ext cx="2536831" cy="1695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53</TotalTime>
  <Words>902</Words>
  <Application>Microsoft Office PowerPoint</Application>
  <PresentationFormat>Экран (4:3)</PresentationFormat>
  <Paragraphs>71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Constantia</vt:lpstr>
      <vt:lpstr>Wingdings 2</vt:lpstr>
      <vt:lpstr>Техническая</vt:lpstr>
      <vt:lpstr>Аномальное предлежание  плода</vt:lpstr>
      <vt:lpstr> </vt:lpstr>
      <vt:lpstr>При тазовых предлежаниях могут быть следующие варианты членорасположения плода: </vt:lpstr>
      <vt:lpstr> </vt:lpstr>
      <vt:lpstr>  </vt:lpstr>
      <vt:lpstr> </vt:lpstr>
      <vt:lpstr>Этиология:</vt:lpstr>
      <vt:lpstr>Материнские факторы:</vt:lpstr>
      <vt:lpstr>Плодовые факторы:</vt:lpstr>
      <vt:lpstr>Плацентарные факторы:</vt:lpstr>
      <vt:lpstr>Биомеханизм родов при чисто ягодичном предлежании: </vt:lpstr>
      <vt:lpstr>Презентация PowerPoint</vt:lpstr>
      <vt:lpstr>Биомеханизм родов при смешанном ягодичном и ножных предлежаниях: </vt:lpstr>
      <vt:lpstr>Разгибательные предлежания и вставления головки. </vt:lpstr>
      <vt:lpstr> </vt:lpstr>
      <vt:lpstr>Этиология:</vt:lpstr>
      <vt:lpstr> </vt:lpstr>
      <vt:lpstr> </vt:lpstr>
      <vt:lpstr>  </vt:lpstr>
      <vt:lpstr>БИОМЕХАНИЗМ РОДОВ: </vt:lpstr>
      <vt:lpstr>Асинклитические вставления:</vt:lpstr>
      <vt:lpstr>Причины:</vt:lpstr>
      <vt:lpstr> 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Артур</cp:lastModifiedBy>
  <cp:revision>6</cp:revision>
  <dcterms:created xsi:type="dcterms:W3CDTF">2010-10-11T18:02:06Z</dcterms:created>
  <dcterms:modified xsi:type="dcterms:W3CDTF">2015-09-13T18:52:14Z</dcterms:modified>
</cp:coreProperties>
</file>