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7" r:id="rId21"/>
    <p:sldId id="278" r:id="rId22"/>
    <p:sldId id="274" r:id="rId23"/>
    <p:sldId id="280" r:id="rId24"/>
    <p:sldId id="281" r:id="rId25"/>
    <p:sldId id="279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ED2218-C597-4956-8861-6047F8DDF4F9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7A7930-39F2-4033-A039-123E17211C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Аномалии положения женских половых органов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099892"/>
          </a:xfrm>
        </p:spPr>
        <p:txBody>
          <a:bodyPr>
            <a:normAutofit/>
          </a:bodyPr>
          <a:lstStyle/>
          <a:p>
            <a:r>
              <a:rPr lang="ru-RU" dirty="0" smtClean="0"/>
              <a:t>Каримова Н.А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359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Перекручивание </a:t>
            </a:r>
            <a:r>
              <a:rPr lang="ru-RU" sz="4000" dirty="0"/>
              <a:t>матки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поворот ее при фиксированной шейке. Матка может подвергнуться </a:t>
            </a:r>
            <a:r>
              <a:rPr lang="ru-RU" sz="2800" dirty="0" err="1"/>
              <a:t>перекруту</a:t>
            </a:r>
            <a:r>
              <a:rPr lang="ru-RU" sz="2800" dirty="0"/>
              <a:t> при наличии одностороннего образования (киста, </a:t>
            </a:r>
            <a:r>
              <a:rPr lang="ru-RU" sz="2800" dirty="0" err="1"/>
              <a:t>кистома</a:t>
            </a:r>
            <a:r>
              <a:rPr lang="ru-RU" sz="2800" dirty="0"/>
              <a:t>) или </a:t>
            </a:r>
            <a:r>
              <a:rPr lang="ru-RU" sz="2800" dirty="0" err="1"/>
              <a:t>подбрюшинно</a:t>
            </a:r>
            <a:r>
              <a:rPr lang="ru-RU" sz="2800" dirty="0"/>
              <a:t> расположенного </a:t>
            </a:r>
            <a:r>
              <a:rPr lang="ru-RU" sz="2800" dirty="0" err="1"/>
              <a:t>миоматочного</a:t>
            </a:r>
            <a:r>
              <a:rPr lang="ru-RU" sz="2800" dirty="0"/>
              <a:t> узла.</a:t>
            </a:r>
          </a:p>
        </p:txBody>
      </p:sp>
    </p:spTree>
    <p:extLst>
      <p:ext uri="{BB962C8B-B14F-4D97-AF65-F5344CB8AC3E}">
        <p14:creationId xmlns:p14="http://schemas.microsoft.com/office/powerpoint/2010/main" val="373231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 smtClean="0"/>
              <a:t>Элевация</a:t>
            </a:r>
            <a:r>
              <a:rPr lang="ru-RU" sz="5400" dirty="0" smtClean="0"/>
              <a:t> матки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err="1">
                <a:solidFill>
                  <a:schemeClr val="tx1"/>
                </a:solidFill>
              </a:rPr>
              <a:t>Смещение</a:t>
            </a:r>
            <a:r>
              <a:rPr lang="uk-UA" sz="3200" dirty="0">
                <a:solidFill>
                  <a:schemeClr val="tx1"/>
                </a:solidFill>
              </a:rPr>
              <a:t> матки вверх. </a:t>
            </a:r>
            <a:r>
              <a:rPr lang="uk-UA" sz="3200" dirty="0" err="1">
                <a:solidFill>
                  <a:schemeClr val="tx1"/>
                </a:solidFill>
              </a:rPr>
              <a:t>Возможна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физиологическая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элевация</a:t>
            </a:r>
            <a:r>
              <a:rPr lang="uk-UA" sz="3200" dirty="0">
                <a:solidFill>
                  <a:schemeClr val="tx1"/>
                </a:solidFill>
              </a:rPr>
              <a:t> матки при </a:t>
            </a:r>
            <a:r>
              <a:rPr lang="uk-UA" sz="3200" dirty="0" err="1">
                <a:solidFill>
                  <a:schemeClr val="tx1"/>
                </a:solidFill>
              </a:rPr>
              <a:t>полном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мочевом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пузыре</a:t>
            </a:r>
            <a:r>
              <a:rPr lang="uk-UA" sz="3200" dirty="0">
                <a:solidFill>
                  <a:schemeClr val="tx1"/>
                </a:solidFill>
              </a:rPr>
              <a:t> и </a:t>
            </a:r>
            <a:r>
              <a:rPr lang="uk-UA" sz="3200" dirty="0" err="1">
                <a:solidFill>
                  <a:schemeClr val="tx1"/>
                </a:solidFill>
              </a:rPr>
              <a:t>прямой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sz="3200" dirty="0" err="1">
                <a:solidFill>
                  <a:schemeClr val="tx1"/>
                </a:solidFill>
              </a:rPr>
              <a:t>кишке</a:t>
            </a:r>
            <a:r>
              <a:rPr lang="uk-UA" sz="3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867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/>
              <a:t>Опущение и выпадение влагалища и матки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3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Определение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такое положение этого органа, когда шейка матки располагается ниже </a:t>
            </a:r>
            <a:r>
              <a:rPr lang="ru-RU" sz="2800" dirty="0" err="1"/>
              <a:t>интерспинальной</a:t>
            </a:r>
            <a:r>
              <a:rPr lang="ru-RU" sz="2800" dirty="0"/>
              <a:t> линии. При выпадении матки выходит за пределы половой щели полностью (полное выпадение) или частично, иногда только шейка (неполное выпадение).</a:t>
            </a:r>
          </a:p>
        </p:txBody>
      </p:sp>
    </p:spTree>
    <p:extLst>
      <p:ext uri="{BB962C8B-B14F-4D97-AF65-F5344CB8AC3E}">
        <p14:creationId xmlns:p14="http://schemas.microsoft.com/office/powerpoint/2010/main" val="21162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Классификация</a:t>
            </a:r>
            <a:r>
              <a:rPr lang="uk-UA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 </a:t>
            </a:r>
            <a:r>
              <a:rPr lang="uk-UA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Малиновскому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b="1" dirty="0"/>
              <a:t>I </a:t>
            </a:r>
            <a:r>
              <a:rPr lang="uk-UA" sz="2800" b="1" dirty="0" err="1"/>
              <a:t>степень</a:t>
            </a:r>
            <a:r>
              <a:rPr lang="uk-UA" sz="2800" b="1" dirty="0"/>
              <a:t> </a:t>
            </a:r>
            <a:r>
              <a:rPr lang="uk-UA" sz="2800" dirty="0" smtClean="0"/>
              <a:t>— </a:t>
            </a:r>
            <a:r>
              <a:rPr lang="uk-UA" sz="2800" dirty="0" err="1"/>
              <a:t>опущение</a:t>
            </a:r>
            <a:r>
              <a:rPr lang="uk-UA" sz="2800" dirty="0"/>
              <a:t> </a:t>
            </a:r>
            <a:r>
              <a:rPr lang="uk-UA" sz="2800" dirty="0" err="1"/>
              <a:t>половых</a:t>
            </a:r>
            <a:r>
              <a:rPr lang="uk-UA" sz="2800" dirty="0"/>
              <a:t> </a:t>
            </a:r>
            <a:r>
              <a:rPr lang="uk-UA" sz="2800" dirty="0" err="1"/>
              <a:t>органов</a:t>
            </a:r>
            <a:r>
              <a:rPr lang="uk-UA" sz="2800" dirty="0"/>
              <a:t> </a:t>
            </a:r>
            <a:endParaRPr lang="uk-UA" sz="2800" dirty="0" smtClean="0"/>
          </a:p>
          <a:p>
            <a:r>
              <a:rPr lang="uk-UA" sz="2800" b="1" dirty="0"/>
              <a:t>II </a:t>
            </a:r>
            <a:r>
              <a:rPr lang="uk-UA" sz="2800" b="1" dirty="0" err="1"/>
              <a:t>степень</a:t>
            </a:r>
            <a:r>
              <a:rPr lang="uk-UA" sz="2800" b="1" dirty="0"/>
              <a:t> </a:t>
            </a:r>
            <a:r>
              <a:rPr lang="uk-UA" sz="2800" dirty="0"/>
              <a:t>— </a:t>
            </a:r>
            <a:r>
              <a:rPr lang="uk-UA" sz="2800" dirty="0" err="1"/>
              <a:t>неполное</a:t>
            </a:r>
            <a:r>
              <a:rPr lang="uk-UA" sz="2800" dirty="0"/>
              <a:t> </a:t>
            </a:r>
            <a:r>
              <a:rPr lang="uk-UA" sz="2800" dirty="0" err="1"/>
              <a:t>выпадение</a:t>
            </a:r>
            <a:r>
              <a:rPr lang="uk-UA" sz="2800" dirty="0"/>
              <a:t> </a:t>
            </a:r>
            <a:r>
              <a:rPr lang="uk-UA" sz="2800" dirty="0" err="1"/>
              <a:t>половых</a:t>
            </a:r>
            <a:r>
              <a:rPr lang="uk-UA" sz="2800" dirty="0"/>
              <a:t> </a:t>
            </a:r>
            <a:r>
              <a:rPr lang="uk-UA" sz="2800" dirty="0" err="1"/>
              <a:t>органов</a:t>
            </a:r>
            <a:r>
              <a:rPr lang="uk-UA" sz="2800" dirty="0"/>
              <a:t> </a:t>
            </a:r>
            <a:endParaRPr lang="uk-UA" sz="2800" dirty="0" smtClean="0"/>
          </a:p>
          <a:p>
            <a:r>
              <a:rPr lang="uk-UA" sz="2800" b="1" dirty="0"/>
              <a:t>III </a:t>
            </a:r>
            <a:r>
              <a:rPr lang="uk-UA" sz="2800" b="1" dirty="0" err="1"/>
              <a:t>степень</a:t>
            </a:r>
            <a:r>
              <a:rPr lang="uk-UA" sz="2800" b="1" dirty="0"/>
              <a:t> </a:t>
            </a:r>
            <a:r>
              <a:rPr lang="uk-UA" sz="2800" dirty="0"/>
              <a:t>— </a:t>
            </a:r>
            <a:r>
              <a:rPr lang="uk-UA" sz="2800" dirty="0" err="1"/>
              <a:t>полное</a:t>
            </a:r>
            <a:r>
              <a:rPr lang="uk-UA" sz="2800" dirty="0"/>
              <a:t> </a:t>
            </a:r>
            <a:r>
              <a:rPr lang="uk-UA" sz="2800" dirty="0" err="1"/>
              <a:t>выпадение</a:t>
            </a:r>
            <a:r>
              <a:rPr lang="uk-UA" sz="2800" dirty="0"/>
              <a:t> </a:t>
            </a:r>
            <a:r>
              <a:rPr lang="uk-UA" sz="2800" dirty="0" err="1"/>
              <a:t>половых</a:t>
            </a:r>
            <a:r>
              <a:rPr lang="uk-UA" sz="2800" dirty="0"/>
              <a:t> </a:t>
            </a:r>
            <a:r>
              <a:rPr lang="uk-UA" sz="2800" dirty="0" err="1"/>
              <a:t>органов</a:t>
            </a:r>
            <a:r>
              <a:rPr lang="uk-UA" sz="2800" dirty="0"/>
              <a:t> </a:t>
            </a:r>
            <a:endParaRPr lang="uk-UA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38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Kristina\Documents\Мои сканированные изображени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83" y="1052736"/>
            <a:ext cx="928336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46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Этиология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/>
              <a:t>травматизация</a:t>
            </a:r>
            <a:r>
              <a:rPr lang="uk-UA" sz="2800" dirty="0"/>
              <a:t> </a:t>
            </a:r>
            <a:r>
              <a:rPr lang="uk-UA" sz="2800" dirty="0" err="1"/>
              <a:t>мышц</a:t>
            </a:r>
            <a:r>
              <a:rPr lang="uk-UA" sz="2800" dirty="0"/>
              <a:t> </a:t>
            </a:r>
            <a:r>
              <a:rPr lang="uk-UA" sz="2800" dirty="0" err="1"/>
              <a:t>промежности</a:t>
            </a:r>
            <a:r>
              <a:rPr lang="uk-UA" sz="2800" dirty="0"/>
              <a:t> и </a:t>
            </a:r>
            <a:r>
              <a:rPr lang="uk-UA" sz="2800" dirty="0" err="1"/>
              <a:t>тазовой</a:t>
            </a:r>
            <a:r>
              <a:rPr lang="uk-UA" sz="2800" dirty="0"/>
              <a:t> </a:t>
            </a:r>
            <a:r>
              <a:rPr lang="uk-UA" sz="2800" dirty="0" err="1"/>
              <a:t>диафрагмы</a:t>
            </a:r>
            <a:r>
              <a:rPr lang="uk-UA" sz="2800" dirty="0"/>
              <a:t> в родах (</a:t>
            </a:r>
            <a:r>
              <a:rPr lang="uk-UA" sz="2800" dirty="0" err="1"/>
              <a:t>особенно</a:t>
            </a:r>
            <a:r>
              <a:rPr lang="uk-UA" sz="2800" dirty="0"/>
              <a:t> </a:t>
            </a:r>
            <a:r>
              <a:rPr lang="uk-UA" sz="2800" dirty="0" err="1"/>
              <a:t>если</a:t>
            </a:r>
            <a:r>
              <a:rPr lang="uk-UA" sz="2800" dirty="0"/>
              <a:t> </a:t>
            </a:r>
            <a:r>
              <a:rPr lang="uk-UA" sz="2800" dirty="0" err="1"/>
              <a:t>промежность</a:t>
            </a:r>
            <a:r>
              <a:rPr lang="uk-UA" sz="2800" dirty="0"/>
              <a:t> не </a:t>
            </a:r>
            <a:r>
              <a:rPr lang="uk-UA" sz="2800" dirty="0" err="1"/>
              <a:t>ушивают</a:t>
            </a:r>
            <a:r>
              <a:rPr lang="uk-UA" sz="2800" dirty="0"/>
              <a:t> </a:t>
            </a:r>
            <a:r>
              <a:rPr lang="uk-UA" sz="2800" dirty="0" err="1"/>
              <a:t>или</a:t>
            </a:r>
            <a:r>
              <a:rPr lang="uk-UA" sz="2800" dirty="0"/>
              <a:t> </a:t>
            </a:r>
            <a:r>
              <a:rPr lang="uk-UA" sz="2800" dirty="0" err="1"/>
              <a:t>она</a:t>
            </a:r>
            <a:r>
              <a:rPr lang="uk-UA" sz="2800" dirty="0"/>
              <a:t> </a:t>
            </a:r>
            <a:r>
              <a:rPr lang="uk-UA" sz="2800" dirty="0" err="1"/>
              <a:t>заживает</a:t>
            </a:r>
            <a:r>
              <a:rPr lang="uk-UA" sz="2800" dirty="0"/>
              <a:t> </a:t>
            </a:r>
            <a:r>
              <a:rPr lang="uk-UA" sz="2800" dirty="0" err="1"/>
              <a:t>вторичным</a:t>
            </a:r>
            <a:r>
              <a:rPr lang="uk-UA" sz="2800" dirty="0"/>
              <a:t> </a:t>
            </a:r>
            <a:r>
              <a:rPr lang="uk-UA" sz="2800" dirty="0" err="1"/>
              <a:t>натяжением</a:t>
            </a:r>
            <a:r>
              <a:rPr lang="uk-UA" sz="2800" dirty="0"/>
              <a:t>), </a:t>
            </a:r>
            <a:r>
              <a:rPr lang="uk-UA" sz="2800" dirty="0" err="1"/>
              <a:t>частые</a:t>
            </a:r>
            <a:r>
              <a:rPr lang="uk-UA" sz="2800" dirty="0"/>
              <a:t> </a:t>
            </a:r>
            <a:r>
              <a:rPr lang="uk-UA" sz="2800" dirty="0" err="1"/>
              <a:t>роды</a:t>
            </a:r>
            <a:r>
              <a:rPr lang="uk-UA" sz="2800" dirty="0"/>
              <a:t>;</a:t>
            </a:r>
            <a:br>
              <a:rPr lang="uk-UA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207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Этиология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/>
              <a:t>слабость</a:t>
            </a:r>
            <a:r>
              <a:rPr lang="uk-UA" sz="3200" dirty="0"/>
              <a:t> </a:t>
            </a:r>
            <a:r>
              <a:rPr lang="uk-UA" sz="3200" dirty="0" err="1"/>
              <a:t>мышц</a:t>
            </a:r>
            <a:r>
              <a:rPr lang="uk-UA" sz="3200" dirty="0"/>
              <a:t> </a:t>
            </a:r>
            <a:r>
              <a:rPr lang="uk-UA" sz="3200" dirty="0" err="1"/>
              <a:t>промежности</a:t>
            </a:r>
            <a:r>
              <a:rPr lang="uk-UA" sz="3200" dirty="0"/>
              <a:t>, не </a:t>
            </a:r>
            <a:r>
              <a:rPr lang="uk-UA" sz="3200" dirty="0" err="1"/>
              <a:t>связанная</a:t>
            </a:r>
            <a:r>
              <a:rPr lang="uk-UA" sz="3200" dirty="0"/>
              <a:t> с </a:t>
            </a:r>
            <a:r>
              <a:rPr lang="uk-UA" sz="3200" dirty="0" smtClean="0"/>
              <a:t>родами;</a:t>
            </a:r>
          </a:p>
          <a:p>
            <a:r>
              <a:rPr lang="uk-UA" sz="3200" dirty="0" err="1"/>
              <a:t>атрофия</a:t>
            </a:r>
            <a:r>
              <a:rPr lang="uk-UA" sz="3200" dirty="0"/>
              <a:t> тканей в </a:t>
            </a:r>
            <a:r>
              <a:rPr lang="uk-UA" sz="3200" dirty="0" err="1"/>
              <a:t>пожилом</a:t>
            </a:r>
            <a:r>
              <a:rPr lang="uk-UA" sz="3200" dirty="0"/>
              <a:t> и </a:t>
            </a:r>
            <a:r>
              <a:rPr lang="uk-UA" sz="3200" dirty="0" err="1"/>
              <a:t>старческом</a:t>
            </a:r>
            <a:r>
              <a:rPr lang="uk-UA" sz="3200" dirty="0"/>
              <a:t> </a:t>
            </a:r>
            <a:r>
              <a:rPr lang="uk-UA" sz="3200" dirty="0" err="1"/>
              <a:t>возрасте</a:t>
            </a:r>
            <a:r>
              <a:rPr lang="uk-UA" sz="3200" dirty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8776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Клиника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err="1"/>
              <a:t>болевые</a:t>
            </a:r>
            <a:r>
              <a:rPr lang="uk-UA" sz="2800" dirty="0"/>
              <a:t> </a:t>
            </a:r>
            <a:r>
              <a:rPr lang="uk-UA" sz="2800" dirty="0" err="1" smtClean="0"/>
              <a:t>ощущения</a:t>
            </a:r>
            <a:r>
              <a:rPr lang="uk-UA" sz="2800" dirty="0" smtClean="0"/>
              <a:t>;</a:t>
            </a:r>
          </a:p>
          <a:p>
            <a:r>
              <a:rPr lang="uk-UA" sz="2800" dirty="0" err="1"/>
              <a:t>чувство</a:t>
            </a:r>
            <a:r>
              <a:rPr lang="uk-UA" sz="2800" dirty="0"/>
              <a:t> </a:t>
            </a:r>
            <a:r>
              <a:rPr lang="uk-UA" sz="2800" dirty="0" err="1"/>
              <a:t>тяжести</a:t>
            </a:r>
            <a:r>
              <a:rPr lang="uk-UA" sz="2800" dirty="0"/>
              <a:t> внизу </a:t>
            </a:r>
            <a:r>
              <a:rPr lang="uk-UA" sz="2800" dirty="0" smtClean="0"/>
              <a:t>живота;</a:t>
            </a:r>
          </a:p>
          <a:p>
            <a:r>
              <a:rPr lang="uk-UA" sz="2800" dirty="0" err="1"/>
              <a:t>ощущение</a:t>
            </a:r>
            <a:r>
              <a:rPr lang="uk-UA" sz="2800" dirty="0"/>
              <a:t> </a:t>
            </a:r>
            <a:r>
              <a:rPr lang="uk-UA" sz="2800" dirty="0" err="1"/>
              <a:t>инородного</a:t>
            </a:r>
            <a:r>
              <a:rPr lang="uk-UA" sz="2800" dirty="0"/>
              <a:t> </a:t>
            </a:r>
            <a:r>
              <a:rPr lang="uk-UA" sz="2800" dirty="0" err="1"/>
              <a:t>тела</a:t>
            </a:r>
            <a:r>
              <a:rPr lang="uk-UA" sz="2800" dirty="0"/>
              <a:t> </a:t>
            </a:r>
            <a:r>
              <a:rPr lang="uk-UA" sz="2800" dirty="0" err="1"/>
              <a:t>во</a:t>
            </a:r>
            <a:r>
              <a:rPr lang="uk-UA" sz="2800" dirty="0"/>
              <a:t> </a:t>
            </a:r>
            <a:r>
              <a:rPr lang="uk-UA" sz="2800" dirty="0" err="1" smtClean="0"/>
              <a:t>влагалище</a:t>
            </a:r>
            <a:r>
              <a:rPr lang="uk-UA" sz="2800" dirty="0" smtClean="0"/>
              <a:t>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315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Клиника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err="1"/>
              <a:t>нарушение</a:t>
            </a:r>
            <a:r>
              <a:rPr lang="uk-UA" sz="3200" dirty="0"/>
              <a:t> </a:t>
            </a:r>
            <a:r>
              <a:rPr lang="uk-UA" sz="3200" dirty="0" err="1"/>
              <a:t>дефекации</a:t>
            </a:r>
            <a:r>
              <a:rPr lang="uk-UA" sz="3200" dirty="0"/>
              <a:t> и </a:t>
            </a:r>
            <a:r>
              <a:rPr lang="uk-UA" sz="3200" dirty="0" err="1" smtClean="0"/>
              <a:t>мочеиспускания</a:t>
            </a:r>
            <a:r>
              <a:rPr lang="uk-UA" sz="3200" dirty="0" smtClean="0"/>
              <a:t>;</a:t>
            </a:r>
          </a:p>
          <a:p>
            <a:r>
              <a:rPr lang="uk-UA" sz="3200" dirty="0" err="1"/>
              <a:t>недержание</a:t>
            </a:r>
            <a:r>
              <a:rPr lang="uk-UA" sz="3200" dirty="0"/>
              <a:t> мочи и </a:t>
            </a:r>
            <a:r>
              <a:rPr lang="uk-UA" sz="3200" dirty="0" err="1" smtClean="0"/>
              <a:t>газов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02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Определение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Аномалии положения половых органов – стойкое отклонение от их нормального положения, как правило, сопровождающееся рядом патологических явлений.</a:t>
            </a:r>
          </a:p>
        </p:txBody>
      </p:sp>
    </p:spTree>
    <p:extLst>
      <p:ext uri="{BB962C8B-B14F-4D97-AF65-F5344CB8AC3E}">
        <p14:creationId xmlns:p14="http://schemas.microsoft.com/office/powerpoint/2010/main" val="2039938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Kristina\Documents\Мои сканированные изображения\mb4_00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" y="476672"/>
            <a:ext cx="91238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30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Kristina\Documents\Мои сканированные изображения\mb4_0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394" y="449881"/>
            <a:ext cx="9213394" cy="60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017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Лечение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Передняя </a:t>
            </a:r>
            <a:r>
              <a:rPr lang="ru-RU" sz="3200" dirty="0" err="1" smtClean="0"/>
              <a:t>кольпоррафия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Кольпоперинеолеваторопластика</a:t>
            </a:r>
            <a:r>
              <a:rPr lang="ru-RU" sz="3200" dirty="0" smtClean="0"/>
              <a:t>;</a:t>
            </a:r>
          </a:p>
          <a:p>
            <a:r>
              <a:rPr lang="ru-RU" sz="3200" dirty="0"/>
              <a:t>Манчестерская </a:t>
            </a:r>
            <a:r>
              <a:rPr lang="ru-RU" sz="3200" dirty="0" smtClean="0"/>
              <a:t>операция;</a:t>
            </a:r>
          </a:p>
        </p:txBody>
      </p:sp>
    </p:spTree>
    <p:extLst>
      <p:ext uri="{BB962C8B-B14F-4D97-AF65-F5344CB8AC3E}">
        <p14:creationId xmlns:p14="http://schemas.microsoft.com/office/powerpoint/2010/main" val="1103366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Влагалищная экстирпация матки;</a:t>
            </a:r>
          </a:p>
          <a:p>
            <a:r>
              <a:rPr lang="ru-RU" sz="2800" dirty="0"/>
              <a:t>Двухэтапная комбинированная операция в модификации В.И. </a:t>
            </a:r>
            <a:r>
              <a:rPr lang="ru-RU" sz="2800" dirty="0" err="1"/>
              <a:t>Крас-нопольского</a:t>
            </a:r>
            <a:r>
              <a:rPr lang="ru-RU" sz="2800" dirty="0"/>
              <a:t>;</a:t>
            </a:r>
          </a:p>
          <a:p>
            <a:r>
              <a:rPr lang="ru-RU" sz="2800" dirty="0" err="1"/>
              <a:t>Кольпопексия</a:t>
            </a:r>
            <a:r>
              <a:rPr lang="ru-RU" sz="2800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44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Операции </a:t>
            </a:r>
            <a:r>
              <a:rPr lang="ru-RU" sz="3200" dirty="0" err="1"/>
              <a:t>ушивания</a:t>
            </a:r>
            <a:r>
              <a:rPr lang="ru-RU" sz="3200" dirty="0"/>
              <a:t> (облитерации) влагалища;</a:t>
            </a:r>
          </a:p>
          <a:p>
            <a:r>
              <a:rPr lang="ru-RU" sz="3200" dirty="0"/>
              <a:t>Вагинальная </a:t>
            </a:r>
            <a:r>
              <a:rPr lang="ru-RU" sz="3200" dirty="0" err="1"/>
              <a:t>экстраперитонеальная</a:t>
            </a:r>
            <a:r>
              <a:rPr lang="ru-RU" sz="3200" dirty="0"/>
              <a:t> </a:t>
            </a:r>
            <a:r>
              <a:rPr lang="ru-RU" sz="3200" dirty="0" err="1"/>
              <a:t>кольпопексия</a:t>
            </a:r>
            <a:r>
              <a:rPr lang="ru-RU" sz="3200" dirty="0"/>
              <a:t> (операция TVM - </a:t>
            </a:r>
            <a:r>
              <a:rPr lang="ru-RU" sz="3200" i="1" dirty="0" err="1"/>
              <a:t>transvaginal</a:t>
            </a:r>
            <a:r>
              <a:rPr lang="ru-RU" sz="3200" i="1" dirty="0"/>
              <a:t> </a:t>
            </a:r>
            <a:r>
              <a:rPr lang="ru-RU" sz="3200" i="1" dirty="0" err="1"/>
              <a:t>mesh</a:t>
            </a:r>
            <a:r>
              <a:rPr lang="ru-RU" sz="3200" i="1" dirty="0"/>
              <a:t>).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04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699" y="1807361"/>
            <a:ext cx="3220855" cy="4051437"/>
          </a:xfrm>
        </p:spPr>
        <p:txBody>
          <a:bodyPr/>
          <a:lstStyle/>
          <a:p>
            <a:r>
              <a:rPr lang="ru-RU" dirty="0"/>
              <a:t>Этапы передней </a:t>
            </a:r>
            <a:r>
              <a:rPr lang="ru-RU" dirty="0" err="1"/>
              <a:t>кольпорра-фии</a:t>
            </a:r>
            <a:r>
              <a:rPr lang="ru-RU" dirty="0"/>
              <a:t>: а - </a:t>
            </a:r>
            <a:r>
              <a:rPr lang="ru-RU" dirty="0" err="1"/>
              <a:t>ушивание</a:t>
            </a:r>
            <a:r>
              <a:rPr lang="ru-RU" dirty="0"/>
              <a:t> фасции мочевого пузыря наложением кисетного шва и б - 2-го этажа узловых швов; в - </a:t>
            </a:r>
            <a:r>
              <a:rPr lang="ru-RU" dirty="0" err="1"/>
              <a:t>ушивание</a:t>
            </a:r>
            <a:r>
              <a:rPr lang="ru-RU" dirty="0"/>
              <a:t> влагалища узловыми швами</a:t>
            </a:r>
          </a:p>
        </p:txBody>
      </p:sp>
      <p:pic>
        <p:nvPicPr>
          <p:cNvPr id="10242" name="Picture 2" descr="C:\Users\Kristina\Documents\Мои сканированные изображения\mb4_00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13700" cy="686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71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35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Норма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ristina\Documents\Мои сканированные изображения\moth-baby-002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625600"/>
            <a:ext cx="7454900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597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/>
              <a:t>Антепозиция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Kristina\Documents\Мои сканированные изображения\a54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87996"/>
            <a:ext cx="5359327" cy="527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21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/>
              <a:t>Ретропозиция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597843"/>
            <a:ext cx="5455121" cy="523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8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err="1"/>
              <a:t>Латеропозиция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9910"/>
            <a:ext cx="8323490" cy="51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01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Гиперантефлексия</a:t>
            </a:r>
            <a:r>
              <a:rPr lang="ru-RU" sz="4000" dirty="0"/>
              <a:t> матки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29328"/>
            <a:ext cx="4372018" cy="511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84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Ретрофлексия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7052"/>
            <a:ext cx="4429545" cy="508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91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err="1"/>
              <a:t>Ретродевиация</a:t>
            </a:r>
            <a:r>
              <a:rPr lang="ru-RU" sz="4000" dirty="0"/>
              <a:t> матки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сочетание ретрофлексии и </a:t>
            </a:r>
            <a:r>
              <a:rPr lang="ru-RU" sz="3200" dirty="0" err="1"/>
              <a:t>ретроверзии</a:t>
            </a:r>
            <a:r>
              <a:rPr lang="ru-RU" sz="3200" dirty="0"/>
              <a:t>. Различают подвижную и фиксированную </a:t>
            </a:r>
            <a:r>
              <a:rPr lang="ru-RU" sz="3200" dirty="0" err="1"/>
              <a:t>ретродевиации</a:t>
            </a:r>
            <a:r>
              <a:rPr lang="ru-RU" sz="3200" dirty="0"/>
              <a:t>. При повороте матка повернута вокруг продольной своей оси. </a:t>
            </a:r>
          </a:p>
        </p:txBody>
      </p:sp>
    </p:spTree>
    <p:extLst>
      <p:ext uri="{BB962C8B-B14F-4D97-AF65-F5344CB8AC3E}">
        <p14:creationId xmlns:p14="http://schemas.microsoft.com/office/powerpoint/2010/main" val="1138429612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71</TotalTime>
  <Words>299</Words>
  <Application>Microsoft Office PowerPoint</Application>
  <PresentationFormat>Экран (4:3)</PresentationFormat>
  <Paragraphs>48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Trebuchet MS</vt:lpstr>
      <vt:lpstr>Verdana</vt:lpstr>
      <vt:lpstr>Wingdings 2</vt:lpstr>
      <vt:lpstr>Spring</vt:lpstr>
      <vt:lpstr>Аномалии положения женских половых органов</vt:lpstr>
      <vt:lpstr>Определение</vt:lpstr>
      <vt:lpstr>Норма</vt:lpstr>
      <vt:lpstr>Антепозиция</vt:lpstr>
      <vt:lpstr>Ретропозиция</vt:lpstr>
      <vt:lpstr>Латеропозиция</vt:lpstr>
      <vt:lpstr>Гиперантефлексия матки</vt:lpstr>
      <vt:lpstr>Ретрофлексия</vt:lpstr>
      <vt:lpstr>Ретродевиация матки</vt:lpstr>
      <vt:lpstr>Перекручивание матки</vt:lpstr>
      <vt:lpstr>Элевация матки</vt:lpstr>
      <vt:lpstr>Опущение и выпадение влагалища и матки</vt:lpstr>
      <vt:lpstr>Определение</vt:lpstr>
      <vt:lpstr>Классификация по Малиновскому</vt:lpstr>
      <vt:lpstr>Презентация PowerPoint</vt:lpstr>
      <vt:lpstr>Этиология</vt:lpstr>
      <vt:lpstr>Этиология</vt:lpstr>
      <vt:lpstr>Клиника</vt:lpstr>
      <vt:lpstr>Клиника</vt:lpstr>
      <vt:lpstr>Презентация PowerPoint</vt:lpstr>
      <vt:lpstr>Презентация PowerPoint</vt:lpstr>
      <vt:lpstr>Лечение</vt:lpstr>
      <vt:lpstr>Лечение</vt:lpstr>
      <vt:lpstr>Лечение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Аномалии положения женских половых органов</dc:title>
  <dc:creator>Kristina</dc:creator>
  <cp:lastModifiedBy>User</cp:lastModifiedBy>
  <cp:revision>9</cp:revision>
  <dcterms:created xsi:type="dcterms:W3CDTF">2013-10-02T16:17:55Z</dcterms:created>
  <dcterms:modified xsi:type="dcterms:W3CDTF">2016-03-10T20:07:07Z</dcterms:modified>
</cp:coreProperties>
</file>