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308" r:id="rId8"/>
    <p:sldId id="264" r:id="rId9"/>
    <p:sldId id="263" r:id="rId10"/>
    <p:sldId id="309" r:id="rId11"/>
    <p:sldId id="265" r:id="rId12"/>
    <p:sldId id="266" r:id="rId13"/>
    <p:sldId id="267" r:id="rId14"/>
    <p:sldId id="268" r:id="rId15"/>
    <p:sldId id="269" r:id="rId16"/>
    <p:sldId id="270" r:id="rId17"/>
    <p:sldId id="31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311" r:id="rId32"/>
    <p:sldId id="312" r:id="rId33"/>
    <p:sldId id="284" r:id="rId34"/>
    <p:sldId id="285" r:id="rId35"/>
    <p:sldId id="286" r:id="rId36"/>
    <p:sldId id="287" r:id="rId37"/>
    <p:sldId id="288" r:id="rId38"/>
    <p:sldId id="313" r:id="rId39"/>
    <p:sldId id="289" r:id="rId40"/>
    <p:sldId id="314" r:id="rId41"/>
    <p:sldId id="315" r:id="rId42"/>
    <p:sldId id="316" r:id="rId43"/>
    <p:sldId id="290" r:id="rId44"/>
    <p:sldId id="291" r:id="rId45"/>
    <p:sldId id="292" r:id="rId46"/>
    <p:sldId id="304"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6666"/>
    <a:srgbClr val="6600FF"/>
    <a:srgbClr val="292929"/>
    <a:srgbClr val="FF9966"/>
    <a:srgbClr val="33CC33"/>
    <a:srgbClr val="008000"/>
    <a:srgbClr val="E00C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5E758BA-C5B3-454C-9997-D320CB825117}" type="slidenum">
              <a:rPr lang="ru-RU"/>
              <a:pPr/>
              <a:t>‹#›</a:t>
            </a:fld>
            <a:endParaRPr lang="ru-RU"/>
          </a:p>
        </p:txBody>
      </p:sp>
    </p:spTree>
    <p:extLst>
      <p:ext uri="{BB962C8B-B14F-4D97-AF65-F5344CB8AC3E}">
        <p14:creationId xmlns:p14="http://schemas.microsoft.com/office/powerpoint/2010/main" val="397526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C41D91E-8F2B-44B6-ACB9-743B474ACD42}" type="slidenum">
              <a:rPr lang="ru-RU"/>
              <a:pPr/>
              <a:t>‹#›</a:t>
            </a:fld>
            <a:endParaRPr lang="ru-RU"/>
          </a:p>
        </p:txBody>
      </p:sp>
    </p:spTree>
    <p:extLst>
      <p:ext uri="{BB962C8B-B14F-4D97-AF65-F5344CB8AC3E}">
        <p14:creationId xmlns:p14="http://schemas.microsoft.com/office/powerpoint/2010/main" val="285167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DE42333-52FD-4510-9669-80EA9DCFFF6D}" type="slidenum">
              <a:rPr lang="ru-RU"/>
              <a:pPr/>
              <a:t>‹#›</a:t>
            </a:fld>
            <a:endParaRPr lang="ru-RU"/>
          </a:p>
        </p:txBody>
      </p:sp>
    </p:spTree>
    <p:extLst>
      <p:ext uri="{BB962C8B-B14F-4D97-AF65-F5344CB8AC3E}">
        <p14:creationId xmlns:p14="http://schemas.microsoft.com/office/powerpoint/2010/main" val="1967111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685800" y="609600"/>
            <a:ext cx="7772400" cy="5486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685800" y="6248400"/>
            <a:ext cx="1905000" cy="457200"/>
          </a:xfrm>
        </p:spPr>
        <p:txBody>
          <a:bodyPr/>
          <a:lstStyle>
            <a:lvl1pPr>
              <a:defRPr/>
            </a:lvl1pPr>
          </a:lstStyle>
          <a:p>
            <a:endParaRPr lang="ru-RU"/>
          </a:p>
        </p:txBody>
      </p:sp>
      <p:sp>
        <p:nvSpPr>
          <p:cNvPr id="4" name="Нижний колонтитул 3"/>
          <p:cNvSpPr>
            <a:spLocks noGrp="1"/>
          </p:cNvSpPr>
          <p:nvPr>
            <p:ph type="ftr" sz="quarter" idx="11"/>
          </p:nvPr>
        </p:nvSpPr>
        <p:spPr>
          <a:xfrm>
            <a:off x="3124200" y="6248400"/>
            <a:ext cx="2895600" cy="457200"/>
          </a:xfrm>
        </p:spPr>
        <p:txBody>
          <a:bodyPr/>
          <a:lstStyle>
            <a:lvl1pPr>
              <a:defRPr/>
            </a:lvl1pPr>
          </a:lstStyle>
          <a:p>
            <a:endParaRPr lang="ru-RU"/>
          </a:p>
        </p:txBody>
      </p:sp>
      <p:sp>
        <p:nvSpPr>
          <p:cNvPr id="5" name="Номер слайда 4"/>
          <p:cNvSpPr>
            <a:spLocks noGrp="1"/>
          </p:cNvSpPr>
          <p:nvPr>
            <p:ph type="sldNum" sz="quarter" idx="12"/>
          </p:nvPr>
        </p:nvSpPr>
        <p:spPr>
          <a:xfrm>
            <a:off x="6553200" y="6248400"/>
            <a:ext cx="1905000" cy="457200"/>
          </a:xfrm>
        </p:spPr>
        <p:txBody>
          <a:bodyPr/>
          <a:lstStyle>
            <a:lvl1pPr>
              <a:defRPr/>
            </a:lvl1pPr>
          </a:lstStyle>
          <a:p>
            <a:fld id="{DA4DB5EF-EC21-4780-BB99-EA32AD519399}" type="slidenum">
              <a:rPr lang="ru-RU"/>
              <a:pPr/>
              <a:t>‹#›</a:t>
            </a:fld>
            <a:endParaRPr lang="ru-RU"/>
          </a:p>
        </p:txBody>
      </p:sp>
    </p:spTree>
    <p:extLst>
      <p:ext uri="{BB962C8B-B14F-4D97-AF65-F5344CB8AC3E}">
        <p14:creationId xmlns:p14="http://schemas.microsoft.com/office/powerpoint/2010/main" val="4242045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85800" y="6248400"/>
            <a:ext cx="19050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8400"/>
            <a:ext cx="1905000" cy="457200"/>
          </a:xfrm>
        </p:spPr>
        <p:txBody>
          <a:bodyPr/>
          <a:lstStyle>
            <a:lvl1pPr>
              <a:defRPr/>
            </a:lvl1pPr>
          </a:lstStyle>
          <a:p>
            <a:fld id="{4FBDAB9C-B338-4ACA-80FF-EC4A26DE64F0}" type="slidenum">
              <a:rPr lang="ru-RU"/>
              <a:pPr/>
              <a:t>‹#›</a:t>
            </a:fld>
            <a:endParaRPr lang="ru-RU"/>
          </a:p>
        </p:txBody>
      </p:sp>
    </p:spTree>
    <p:extLst>
      <p:ext uri="{BB962C8B-B14F-4D97-AF65-F5344CB8AC3E}">
        <p14:creationId xmlns:p14="http://schemas.microsoft.com/office/powerpoint/2010/main" val="174163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F4B4D1C-BCF1-4B85-8415-7C4EC9164CB4}" type="slidenum">
              <a:rPr lang="ru-RU"/>
              <a:pPr/>
              <a:t>‹#›</a:t>
            </a:fld>
            <a:endParaRPr lang="ru-RU"/>
          </a:p>
        </p:txBody>
      </p:sp>
    </p:spTree>
    <p:extLst>
      <p:ext uri="{BB962C8B-B14F-4D97-AF65-F5344CB8AC3E}">
        <p14:creationId xmlns:p14="http://schemas.microsoft.com/office/powerpoint/2010/main" val="1987842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E60CD93-727E-416D-9441-553476FAB76A}" type="slidenum">
              <a:rPr lang="ru-RU"/>
              <a:pPr/>
              <a:t>‹#›</a:t>
            </a:fld>
            <a:endParaRPr lang="ru-RU"/>
          </a:p>
        </p:txBody>
      </p:sp>
    </p:spTree>
    <p:extLst>
      <p:ext uri="{BB962C8B-B14F-4D97-AF65-F5344CB8AC3E}">
        <p14:creationId xmlns:p14="http://schemas.microsoft.com/office/powerpoint/2010/main" val="189831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81C0EC1-17D2-4DCC-94FC-C9D8C9E3C157}" type="slidenum">
              <a:rPr lang="ru-RU"/>
              <a:pPr/>
              <a:t>‹#›</a:t>
            </a:fld>
            <a:endParaRPr lang="ru-RU"/>
          </a:p>
        </p:txBody>
      </p:sp>
    </p:spTree>
    <p:extLst>
      <p:ext uri="{BB962C8B-B14F-4D97-AF65-F5344CB8AC3E}">
        <p14:creationId xmlns:p14="http://schemas.microsoft.com/office/powerpoint/2010/main" val="2248769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6799C03-0086-4212-B5ED-73A4363E300F}" type="slidenum">
              <a:rPr lang="ru-RU"/>
              <a:pPr/>
              <a:t>‹#›</a:t>
            </a:fld>
            <a:endParaRPr lang="ru-RU"/>
          </a:p>
        </p:txBody>
      </p:sp>
    </p:spTree>
    <p:extLst>
      <p:ext uri="{BB962C8B-B14F-4D97-AF65-F5344CB8AC3E}">
        <p14:creationId xmlns:p14="http://schemas.microsoft.com/office/powerpoint/2010/main" val="388565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355ABA5-1179-4607-A065-7F0D04624073}" type="slidenum">
              <a:rPr lang="ru-RU"/>
              <a:pPr/>
              <a:t>‹#›</a:t>
            </a:fld>
            <a:endParaRPr lang="ru-RU"/>
          </a:p>
        </p:txBody>
      </p:sp>
    </p:spTree>
    <p:extLst>
      <p:ext uri="{BB962C8B-B14F-4D97-AF65-F5344CB8AC3E}">
        <p14:creationId xmlns:p14="http://schemas.microsoft.com/office/powerpoint/2010/main" val="1935743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CEE49E63-9D89-4517-8893-01E6C6CA9CB1}" type="slidenum">
              <a:rPr lang="ru-RU"/>
              <a:pPr/>
              <a:t>‹#›</a:t>
            </a:fld>
            <a:endParaRPr lang="ru-RU"/>
          </a:p>
        </p:txBody>
      </p:sp>
    </p:spTree>
    <p:extLst>
      <p:ext uri="{BB962C8B-B14F-4D97-AF65-F5344CB8AC3E}">
        <p14:creationId xmlns:p14="http://schemas.microsoft.com/office/powerpoint/2010/main" val="3659319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706C162-590F-471C-8F6C-D53A4C6E122A}" type="slidenum">
              <a:rPr lang="ru-RU"/>
              <a:pPr/>
              <a:t>‹#›</a:t>
            </a:fld>
            <a:endParaRPr lang="ru-RU"/>
          </a:p>
        </p:txBody>
      </p:sp>
    </p:spTree>
    <p:extLst>
      <p:ext uri="{BB962C8B-B14F-4D97-AF65-F5344CB8AC3E}">
        <p14:creationId xmlns:p14="http://schemas.microsoft.com/office/powerpoint/2010/main" val="159567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178F6D4-31A1-49EB-B175-C9CD560654F7}" type="slidenum">
              <a:rPr lang="ru-RU"/>
              <a:pPr/>
              <a:t>‹#›</a:t>
            </a:fld>
            <a:endParaRPr lang="ru-RU"/>
          </a:p>
        </p:txBody>
      </p:sp>
    </p:spTree>
    <p:extLst>
      <p:ext uri="{BB962C8B-B14F-4D97-AF65-F5344CB8AC3E}">
        <p14:creationId xmlns:p14="http://schemas.microsoft.com/office/powerpoint/2010/main" val="39442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CFDBC69-4152-46C2-86BB-80CF58F089B4}"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rezentacija.biz/"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42.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87450" y="1125538"/>
            <a:ext cx="7772400" cy="1470025"/>
          </a:xfrm>
        </p:spPr>
        <p:txBody>
          <a:bodyPr/>
          <a:lstStyle/>
          <a:p>
            <a:r>
              <a:rPr lang="ru-RU" dirty="0">
                <a:latin typeface="Monotype Corsiva" pitchFamily="66" charset="0"/>
              </a:rPr>
              <a:t>Плацентарные нарушения. </a:t>
            </a:r>
            <a:br>
              <a:rPr lang="ru-RU" dirty="0">
                <a:latin typeface="Monotype Corsiva" pitchFamily="66" charset="0"/>
              </a:rPr>
            </a:br>
            <a:r>
              <a:rPr lang="ru-RU" dirty="0">
                <a:latin typeface="Monotype Corsiva" pitchFamily="66" charset="0"/>
              </a:rPr>
              <a:t>Плацентарная недостаточность</a:t>
            </a:r>
          </a:p>
        </p:txBody>
      </p:sp>
      <p:sp>
        <p:nvSpPr>
          <p:cNvPr id="4099" name="Rectangle 3"/>
          <p:cNvSpPr>
            <a:spLocks noGrp="1" noChangeArrowheads="1"/>
          </p:cNvSpPr>
          <p:nvPr>
            <p:ph type="subTitle" idx="1"/>
          </p:nvPr>
        </p:nvSpPr>
        <p:spPr>
          <a:xfrm>
            <a:off x="2051050" y="3860800"/>
            <a:ext cx="6400800" cy="1752600"/>
          </a:xfrm>
        </p:spPr>
        <p:txBody>
          <a:bodyPr/>
          <a:lstStyle/>
          <a:p>
            <a:pPr algn="r"/>
            <a:r>
              <a:rPr lang="ru-RU" dirty="0" smtClean="0">
                <a:latin typeface="Monotype Corsiva" pitchFamily="66" charset="0"/>
              </a:rPr>
              <a:t>Каримова Н.А</a:t>
            </a:r>
            <a:endParaRPr lang="ru-RU" dirty="0">
              <a:latin typeface="Monotype Corsiva" pitchFamily="66" charset="0"/>
            </a:endParaRPr>
          </a:p>
        </p:txBody>
      </p:sp>
      <p:pic>
        <p:nvPicPr>
          <p:cNvPr id="4101" name="Picture 5" descr="i?id=58935837-09-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60350"/>
            <a:ext cx="1562100" cy="142875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362455" y="6195501"/>
            <a:ext cx="1755609" cy="246221"/>
          </a:xfrm>
          <a:prstGeom prst="rect">
            <a:avLst/>
          </a:prstGeom>
        </p:spPr>
        <p:txBody>
          <a:bodyPr wrap="none">
            <a:spAutoFit/>
          </a:bodyPr>
          <a:lstStyle/>
          <a:p>
            <a:r>
              <a:rPr lang="ru-RU" sz="1000" b="1" dirty="0" smtClean="0">
                <a:hlinkClick r:id="rId3"/>
              </a:rPr>
              <a:t>Сайт готовых </a:t>
            </a:r>
            <a:r>
              <a:rPr lang="ru-RU" sz="1000" b="1" dirty="0">
                <a:hlinkClick r:id="rId3"/>
              </a:rPr>
              <a:t>презентаций</a:t>
            </a:r>
            <a:endParaRPr lang="ru-RU"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508625" y="333375"/>
            <a:ext cx="3309938" cy="874713"/>
          </a:xfrm>
        </p:spPr>
        <p:txBody>
          <a:bodyPr/>
          <a:lstStyle/>
          <a:p>
            <a:r>
              <a:rPr lang="ru-RU" sz="4000">
                <a:latin typeface="Monotype Corsiva" pitchFamily="66" charset="0"/>
              </a:rPr>
              <a:t>Лечение</a:t>
            </a:r>
            <a:br>
              <a:rPr lang="ru-RU" sz="4000">
                <a:latin typeface="Monotype Corsiva" pitchFamily="66" charset="0"/>
              </a:rPr>
            </a:br>
            <a:endParaRPr lang="ru-RU" sz="4000">
              <a:latin typeface="Monotype Corsiva" pitchFamily="66" charset="0"/>
            </a:endParaRPr>
          </a:p>
        </p:txBody>
      </p:sp>
      <p:sp>
        <p:nvSpPr>
          <p:cNvPr id="61443" name="Rectangle 3"/>
          <p:cNvSpPr>
            <a:spLocks noGrp="1" noChangeArrowheads="1"/>
          </p:cNvSpPr>
          <p:nvPr>
            <p:ph type="body" idx="1"/>
          </p:nvPr>
        </p:nvSpPr>
        <p:spPr>
          <a:xfrm>
            <a:off x="3995738" y="4365625"/>
            <a:ext cx="4932362" cy="1728788"/>
          </a:xfrm>
        </p:spPr>
        <p:txBody>
          <a:bodyPr/>
          <a:lstStyle/>
          <a:p>
            <a:pPr algn="ctr">
              <a:lnSpc>
                <a:spcPct val="80000"/>
              </a:lnSpc>
              <a:buFontTx/>
              <a:buNone/>
            </a:pPr>
            <a:r>
              <a:rPr lang="ru-RU" sz="2000"/>
              <a:t>Лечение гипоплазии плаценты </a:t>
            </a:r>
            <a:endParaRPr lang="en-US" sz="2000"/>
          </a:p>
          <a:p>
            <a:pPr algn="ctr">
              <a:lnSpc>
                <a:spcPct val="80000"/>
              </a:lnSpc>
              <a:buFontTx/>
              <a:buNone/>
            </a:pPr>
            <a:r>
              <a:rPr lang="ru-RU" sz="2000"/>
              <a:t>всегда проводится комплексно. Изначально выясняется причина,</a:t>
            </a:r>
            <a:endParaRPr lang="en-US" sz="2000"/>
          </a:p>
          <a:p>
            <a:pPr algn="ctr">
              <a:lnSpc>
                <a:spcPct val="80000"/>
              </a:lnSpc>
              <a:buFontTx/>
              <a:buNone/>
            </a:pPr>
            <a:r>
              <a:rPr lang="ru-RU" sz="2000"/>
              <a:t> затем она устраняется, и параллельно проводится поддержка и увеличение кровотока в сосудах детского места.</a:t>
            </a:r>
          </a:p>
          <a:p>
            <a:pPr>
              <a:lnSpc>
                <a:spcPct val="80000"/>
              </a:lnSpc>
            </a:pPr>
            <a:endParaRPr lang="ru-RU" sz="2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99"/>
            </a:gs>
          </a:gsLst>
          <a:lin ang="54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ru-RU" sz="4000">
                <a:latin typeface="Monotype Corsiva" pitchFamily="66" charset="0"/>
              </a:rPr>
              <a:t>Гиперплазия плаценты</a:t>
            </a:r>
            <a:br>
              <a:rPr lang="ru-RU" sz="4000">
                <a:latin typeface="Monotype Corsiva" pitchFamily="66" charset="0"/>
              </a:rPr>
            </a:br>
            <a:endParaRPr lang="ru-RU" sz="4000">
              <a:latin typeface="Monotype Corsiva" pitchFamily="66" charset="0"/>
            </a:endParaRPr>
          </a:p>
        </p:txBody>
      </p:sp>
      <p:sp>
        <p:nvSpPr>
          <p:cNvPr id="14339" name="Rectangle 3"/>
          <p:cNvSpPr>
            <a:spLocks noGrp="1" noChangeArrowheads="1"/>
          </p:cNvSpPr>
          <p:nvPr>
            <p:ph type="body" idx="1"/>
          </p:nvPr>
        </p:nvSpPr>
        <p:spPr>
          <a:xfrm>
            <a:off x="755650" y="1557338"/>
            <a:ext cx="7772400" cy="4114800"/>
          </a:xfrm>
        </p:spPr>
        <p:txBody>
          <a:bodyPr/>
          <a:lstStyle/>
          <a:p>
            <a:pPr algn="ctr">
              <a:lnSpc>
                <a:spcPct val="80000"/>
              </a:lnSpc>
              <a:buFontTx/>
              <a:buNone/>
            </a:pPr>
            <a:r>
              <a:rPr lang="ru-RU" sz="2400"/>
              <a:t>При гиперплазии масса плаценты может достигать 1000 г и более. Гиперплазия плаценты является одним из диагностичес­ких критериев гемолитической болезни плода у беременных с резус-сенсибилизацией, наблюдается при многоплодной беременности, при сахарном диабете у матери, при внутриутробном инфицировании, а также у курящих беременных. Антенатально</a:t>
            </a:r>
            <a:r>
              <a:rPr lang="en-US" sz="2400"/>
              <a:t> </a:t>
            </a:r>
            <a:r>
              <a:rPr lang="ru-RU" sz="2400"/>
              <a:t>диагноз гиперплазии плаценты устанавливают при УЗИ на основании изучения ее площади и толщины. </a:t>
            </a:r>
            <a:br>
              <a:rPr lang="ru-RU" sz="2400"/>
            </a:br>
            <a:r>
              <a:rPr lang="ru-RU" sz="2400"/>
              <a:t/>
            </a:r>
            <a:br>
              <a:rPr lang="ru-RU" sz="2400"/>
            </a:br>
            <a:endParaRPr lang="ru-RU" sz="2400"/>
          </a:p>
        </p:txBody>
      </p:sp>
      <p:pic>
        <p:nvPicPr>
          <p:cNvPr id="14341" name="Picture 5" descr="i?id=72641651-49-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5157788"/>
            <a:ext cx="2543175" cy="1428750"/>
          </a:xfrm>
          <a:prstGeom prst="rect">
            <a:avLst/>
          </a:prstGeom>
          <a:noFill/>
          <a:extLst>
            <a:ext uri="{909E8E84-426E-40DD-AFC4-6F175D3DCCD1}">
              <a14:hiddenFill xmlns:a14="http://schemas.microsoft.com/office/drawing/2010/main">
                <a:solidFill>
                  <a:srgbClr val="FFFFFF"/>
                </a:solidFill>
              </a14:hiddenFill>
            </a:ext>
          </a:extLst>
        </p:spPr>
      </p:pic>
      <p:sp>
        <p:nvSpPr>
          <p:cNvPr id="14342" name="Rectangle 6"/>
          <p:cNvSpPr>
            <a:spLocks noChangeArrowheads="1"/>
          </p:cNvSpPr>
          <p:nvPr/>
        </p:nvSpPr>
        <p:spPr bwMode="auto">
          <a:xfrm>
            <a:off x="684213" y="5300663"/>
            <a:ext cx="5400675"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20000"/>
              </a:spcBef>
            </a:pPr>
            <a:r>
              <a:rPr lang="ru-RU" i="1"/>
              <a:t>Акушерская тактика зависит от причины гиперплазии плаценты, срока беременности и состояния плода.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ru-RU" sz="4000">
                <a:latin typeface="Monotype Corsiva" pitchFamily="66" charset="0"/>
              </a:rPr>
              <a:t>Инфаркты плаценты</a:t>
            </a:r>
            <a:br>
              <a:rPr lang="ru-RU" sz="4000">
                <a:latin typeface="Monotype Corsiva" pitchFamily="66" charset="0"/>
              </a:rPr>
            </a:br>
            <a:endParaRPr lang="ru-RU" sz="4000">
              <a:latin typeface="Monotype Corsiva" pitchFamily="66" charset="0"/>
            </a:endParaRPr>
          </a:p>
        </p:txBody>
      </p:sp>
      <p:sp>
        <p:nvSpPr>
          <p:cNvPr id="15363" name="Rectangle 3"/>
          <p:cNvSpPr>
            <a:spLocks noGrp="1" noChangeArrowheads="1"/>
          </p:cNvSpPr>
          <p:nvPr>
            <p:ph type="body" idx="1"/>
          </p:nvPr>
        </p:nvSpPr>
        <p:spPr>
          <a:xfrm>
            <a:off x="539750" y="1484313"/>
            <a:ext cx="7772400" cy="4114800"/>
          </a:xfrm>
        </p:spPr>
        <p:txBody>
          <a:bodyPr/>
          <a:lstStyle/>
          <a:p>
            <a:pPr algn="ctr">
              <a:lnSpc>
                <a:spcPct val="80000"/>
              </a:lnSpc>
              <a:buFontTx/>
              <a:buNone/>
            </a:pPr>
            <a:r>
              <a:rPr lang="ru-RU" sz="2000"/>
              <a:t>Развиваются вследствие нарушений плацентарной гемодинамики (микротромбозы, длительный спазм спиральных артерий). Инфаркты чаще располагаются в толще плаценты, реже — на ее материнской поверхности. Инфаркты плаценты наблюдаются у беременных с гипертонической болезнью, тяжелой формой гестоза. Влияние на плод определяется размерами инфаркта. Небольшие инфаркты, особенно краевые, которые могут наблюдаться в норме при физиологическом старении плаценты, не оказывают отрицательного влияния на плод. При больших или множественных инфарктах плаценты, как правило, выявляется гипоксия и/или задержка роста плода. </a:t>
            </a:r>
            <a:br>
              <a:rPr lang="ru-RU" sz="2000"/>
            </a:br>
            <a:endParaRPr lang="ru-RU" sz="2000"/>
          </a:p>
        </p:txBody>
      </p:sp>
      <p:sp>
        <p:nvSpPr>
          <p:cNvPr id="15364" name="Rectangle 4"/>
          <p:cNvSpPr>
            <a:spLocks noChangeArrowheads="1"/>
          </p:cNvSpPr>
          <p:nvPr/>
        </p:nvSpPr>
        <p:spPr bwMode="auto">
          <a:xfrm>
            <a:off x="539750" y="4327525"/>
            <a:ext cx="3887788"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a:t/>
            </a:r>
            <a:br>
              <a:rPr lang="ru-RU"/>
            </a:br>
            <a:r>
              <a:rPr lang="ru-RU" sz="1600" b="1"/>
              <a:t>Тактика ведения беременных с инфарктами плаценты определяется выраженностью гипоксии и задержки роста плода. </a:t>
            </a:r>
            <a:br>
              <a:rPr lang="ru-RU" sz="1600" b="1"/>
            </a:br>
            <a:r>
              <a:rPr lang="ru-RU" b="1"/>
              <a:t/>
            </a:r>
            <a:br>
              <a:rPr lang="ru-RU" b="1"/>
            </a:br>
            <a:r>
              <a:rPr lang="ru-RU" b="1"/>
              <a:t/>
            </a:r>
            <a:br>
              <a:rPr lang="ru-RU" b="1"/>
            </a:br>
            <a:endParaRPr lang="ru-RU" b="1"/>
          </a:p>
        </p:txBody>
      </p:sp>
      <p:pic>
        <p:nvPicPr>
          <p:cNvPr id="15366" name="Picture 6" descr="i?id=207593299-16-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4581525"/>
            <a:ext cx="2808288" cy="1739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D60093"/>
            </a:gs>
            <a:gs pos="50000">
              <a:srgbClr val="FFCCCC"/>
            </a:gs>
            <a:gs pos="100000">
              <a:srgbClr val="D60093"/>
            </a:gs>
          </a:gsLst>
          <a:lin ang="54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4213" y="333375"/>
            <a:ext cx="7772400" cy="1143000"/>
          </a:xfrm>
        </p:spPr>
        <p:txBody>
          <a:bodyPr/>
          <a:lstStyle/>
          <a:p>
            <a:r>
              <a:rPr lang="ru-RU">
                <a:latin typeface="Monotype Corsiva" pitchFamily="66" charset="0"/>
              </a:rPr>
              <a:t>Хориоангиома плаценты</a:t>
            </a:r>
          </a:p>
        </p:txBody>
      </p:sp>
      <p:sp>
        <p:nvSpPr>
          <p:cNvPr id="16387" name="Rectangle 3"/>
          <p:cNvSpPr>
            <a:spLocks noGrp="1" noChangeArrowheads="1"/>
          </p:cNvSpPr>
          <p:nvPr>
            <p:ph type="body" idx="1"/>
          </p:nvPr>
        </p:nvSpPr>
        <p:spPr>
          <a:xfrm>
            <a:off x="827088" y="1628775"/>
            <a:ext cx="7772400" cy="4114800"/>
          </a:xfrm>
        </p:spPr>
        <p:txBody>
          <a:bodyPr/>
          <a:lstStyle/>
          <a:p>
            <a:pPr>
              <a:lnSpc>
                <a:spcPct val="80000"/>
              </a:lnSpc>
            </a:pPr>
            <a:endParaRPr lang="ru-RU" sz="2400"/>
          </a:p>
          <a:p>
            <a:pPr algn="ctr">
              <a:lnSpc>
                <a:spcPct val="80000"/>
              </a:lnSpc>
              <a:buFontTx/>
              <a:buNone/>
            </a:pPr>
            <a:r>
              <a:rPr lang="ru-RU" sz="2400"/>
              <a:t>Является доброкачественной опухолью, развива­ющейся из капилляров плода, входящих в состав ворсин хориона. Размеры хориоангиомы могут варьировать от нескольких миллиметров до 7—8 см. В большинстве наблюдений хориоангиома остается бессимптомный и может стать случайной находкой при осмотре последа. Хориоангиома нередко сочетается с многоводием, гестозом. При большой хориоангиоме возможна преждевременная отслойка плаценты. </a:t>
            </a:r>
            <a:br>
              <a:rPr lang="ru-RU" sz="2400"/>
            </a:br>
            <a:r>
              <a:rPr lang="ru-RU" sz="2400"/>
              <a:t/>
            </a:r>
            <a:br>
              <a:rPr lang="ru-RU" sz="2400"/>
            </a:br>
            <a:r>
              <a:rPr lang="ru-RU" sz="2400"/>
              <a:t>Срок и метод родоразрешения определяются акушерской ситуацией.</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CC"/>
            </a:gs>
            <a:gs pos="50000">
              <a:schemeClr val="bg1"/>
            </a:gs>
            <a:gs pos="100000">
              <a:srgbClr val="FFCCCC"/>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ru-RU" sz="4000">
                <a:latin typeface="Monotype Corsiva" pitchFamily="66" charset="0"/>
              </a:rPr>
              <a:t>Трофобластическая болезнь</a:t>
            </a:r>
            <a:br>
              <a:rPr lang="ru-RU" sz="4000">
                <a:latin typeface="Monotype Corsiva" pitchFamily="66" charset="0"/>
              </a:rPr>
            </a:br>
            <a:endParaRPr lang="ru-RU" sz="4000">
              <a:latin typeface="Monotype Corsiva" pitchFamily="66" charset="0"/>
            </a:endParaRPr>
          </a:p>
        </p:txBody>
      </p:sp>
      <p:sp>
        <p:nvSpPr>
          <p:cNvPr id="17411" name="Rectangle 3"/>
          <p:cNvSpPr>
            <a:spLocks noGrp="1" noChangeArrowheads="1"/>
          </p:cNvSpPr>
          <p:nvPr>
            <p:ph type="body" sz="half" idx="1"/>
          </p:nvPr>
        </p:nvSpPr>
        <p:spPr/>
        <p:txBody>
          <a:bodyPr/>
          <a:lstStyle/>
          <a:p>
            <a:r>
              <a:rPr lang="ru-RU" sz="2800"/>
              <a:t>Простой (полный или частичный) пузырный занос </a:t>
            </a:r>
          </a:p>
          <a:p>
            <a:r>
              <a:rPr lang="ru-RU" sz="2800"/>
              <a:t>Инвазивный деструирующий пузырный занос</a:t>
            </a:r>
          </a:p>
          <a:p>
            <a:r>
              <a:rPr lang="ru-RU" sz="2800"/>
              <a:t>Хориокарцинома</a:t>
            </a:r>
          </a:p>
        </p:txBody>
      </p:sp>
      <p:pic>
        <p:nvPicPr>
          <p:cNvPr id="17415" name="Picture 7" descr="i?id=160056332-37-72&amp;n=2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2000" y="2133600"/>
            <a:ext cx="3529013" cy="2673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ru-RU">
                <a:latin typeface="Monotype Corsiva" pitchFamily="66" charset="0"/>
              </a:rPr>
              <a:t>Простой пузырный занос</a:t>
            </a:r>
          </a:p>
        </p:txBody>
      </p:sp>
      <p:sp>
        <p:nvSpPr>
          <p:cNvPr id="18435" name="Rectangle 3"/>
          <p:cNvSpPr>
            <a:spLocks noGrp="1" noChangeArrowheads="1"/>
          </p:cNvSpPr>
          <p:nvPr>
            <p:ph type="body" sz="half" idx="1"/>
          </p:nvPr>
        </p:nvSpPr>
        <p:spPr>
          <a:xfrm>
            <a:off x="539750" y="2205038"/>
            <a:ext cx="3810000" cy="4114800"/>
          </a:xfrm>
        </p:spPr>
        <p:txBody>
          <a:bodyPr/>
          <a:lstStyle/>
          <a:p>
            <a:pPr algn="ctr">
              <a:lnSpc>
                <a:spcPct val="80000"/>
              </a:lnSpc>
              <a:buFontTx/>
              <a:buNone/>
            </a:pPr>
            <a:r>
              <a:rPr lang="ru-RU" sz="1800"/>
              <a:t>Ворсины хориона резко увеличены, отечны, макроскопически представляют</a:t>
            </a:r>
          </a:p>
          <a:p>
            <a:pPr algn="ctr">
              <a:lnSpc>
                <a:spcPct val="80000"/>
              </a:lnSpc>
              <a:buFontTx/>
              <a:buNone/>
            </a:pPr>
            <a:r>
              <a:rPr lang="ru-RU" sz="1800"/>
              <a:t>собой конгломерат кист, напоминающий грозди винограда. При</a:t>
            </a:r>
          </a:p>
          <a:p>
            <a:pPr algn="ctr">
              <a:lnSpc>
                <a:spcPct val="80000"/>
              </a:lnSpc>
              <a:buFontTx/>
              <a:buNone/>
            </a:pPr>
            <a:r>
              <a:rPr lang="ru-RU" sz="1800"/>
              <a:t>микроскопическом исследовании выявляются резкое уменьшение</a:t>
            </a:r>
          </a:p>
          <a:p>
            <a:pPr algn="ctr">
              <a:lnSpc>
                <a:spcPct val="80000"/>
              </a:lnSpc>
              <a:buFontTx/>
              <a:buNone/>
            </a:pPr>
            <a:r>
              <a:rPr lang="ru-RU" sz="1800"/>
              <a:t>количества кровеносных сосудов в строме ворсин хориона и выраженная</a:t>
            </a:r>
          </a:p>
          <a:p>
            <a:pPr algn="ctr">
              <a:lnSpc>
                <a:spcPct val="80000"/>
              </a:lnSpc>
              <a:buFontTx/>
              <a:buNone/>
            </a:pPr>
            <a:r>
              <a:rPr lang="ru-RU" sz="1800"/>
              <a:t>пролиферация эпителия ворсин. </a:t>
            </a:r>
            <a:br>
              <a:rPr lang="ru-RU" sz="1800"/>
            </a:br>
            <a:r>
              <a:rPr lang="ru-RU" sz="1800"/>
              <a:t/>
            </a:r>
            <a:br>
              <a:rPr lang="ru-RU" sz="1800"/>
            </a:br>
            <a:endParaRPr lang="ru-RU" sz="1800"/>
          </a:p>
        </p:txBody>
      </p:sp>
      <p:pic>
        <p:nvPicPr>
          <p:cNvPr id="18437" name="Picture 5" descr="i?id=474520923-16-72&amp;n=2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3438" y="1916113"/>
            <a:ext cx="3995737" cy="3138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80975" y="188913"/>
            <a:ext cx="3492500" cy="1060450"/>
          </a:xfrm>
        </p:spPr>
        <p:txBody>
          <a:bodyPr/>
          <a:lstStyle/>
          <a:p>
            <a:r>
              <a:rPr lang="ru-RU">
                <a:latin typeface="Monotype Corsiva" pitchFamily="66" charset="0"/>
              </a:rPr>
              <a:t>Полный ПЗ</a:t>
            </a:r>
          </a:p>
        </p:txBody>
      </p:sp>
      <p:sp>
        <p:nvSpPr>
          <p:cNvPr id="19459" name="Rectangle 3"/>
          <p:cNvSpPr>
            <a:spLocks noGrp="1" noChangeArrowheads="1"/>
          </p:cNvSpPr>
          <p:nvPr>
            <p:ph type="body" idx="1"/>
          </p:nvPr>
        </p:nvSpPr>
        <p:spPr>
          <a:xfrm>
            <a:off x="1042988" y="1052513"/>
            <a:ext cx="7772400" cy="4114800"/>
          </a:xfrm>
        </p:spPr>
        <p:txBody>
          <a:bodyPr/>
          <a:lstStyle/>
          <a:p>
            <a:pPr algn="r">
              <a:lnSpc>
                <a:spcPct val="90000"/>
              </a:lnSpc>
              <a:buFontTx/>
              <a:buNone/>
            </a:pPr>
            <a:r>
              <a:rPr lang="ru-RU" sz="2400"/>
              <a:t>Изменения захватывают весь хорион, элементы эмбриона/плода отсутствуют. Хромосомный набор представлен 46 </a:t>
            </a:r>
            <a:r>
              <a:rPr lang="en-US" sz="2400"/>
              <a:t>XX</a:t>
            </a:r>
            <a:r>
              <a:rPr lang="ru-RU" sz="2400"/>
              <a:t>,</a:t>
            </a:r>
            <a:r>
              <a:rPr lang="en-US" sz="2400"/>
              <a:t> </a:t>
            </a:r>
            <a:r>
              <a:rPr lang="ru-RU" sz="2400"/>
              <a:t>где обе Х-хромосомы имеют отцовское происхождение вследствие оплодотворения яйцеклетки двумя сперматозоидами. Возможно также удвоение хромосом сперматозоида без материнской Х-хромосомы. Полный пузырный занос в 20% случаев может трансформироваться в злокачественные опухоли трофобласта.</a:t>
            </a:r>
            <a:br>
              <a:rPr lang="ru-RU" sz="2400"/>
            </a:br>
            <a:r>
              <a:rPr lang="ru-RU" sz="2400"/>
              <a:t/>
            </a:r>
            <a:br>
              <a:rPr lang="ru-RU" sz="2400"/>
            </a:br>
            <a:endParaRPr lang="ru-RU" sz="2400"/>
          </a:p>
        </p:txBody>
      </p:sp>
      <p:pic>
        <p:nvPicPr>
          <p:cNvPr id="19461" name="Picture 5" descr="i?id=646482882-51-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668713"/>
            <a:ext cx="3529013" cy="31892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33"/>
            </a:gs>
            <a:gs pos="50000">
              <a:schemeClr val="bg1"/>
            </a:gs>
            <a:gs pos="100000">
              <a:srgbClr val="FF9933"/>
            </a:gs>
          </a:gsLst>
          <a:lin ang="5400000" scaled="1"/>
        </a:gra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113338" y="260350"/>
            <a:ext cx="4030662" cy="1143000"/>
          </a:xfrm>
        </p:spPr>
        <p:txBody>
          <a:bodyPr/>
          <a:lstStyle/>
          <a:p>
            <a:r>
              <a:rPr lang="ru-RU">
                <a:latin typeface="Monotype Corsiva" pitchFamily="66" charset="0"/>
              </a:rPr>
              <a:t>Частичный ПЗ</a:t>
            </a:r>
          </a:p>
        </p:txBody>
      </p:sp>
      <p:sp>
        <p:nvSpPr>
          <p:cNvPr id="66563" name="Rectangle 3"/>
          <p:cNvSpPr>
            <a:spLocks noGrp="1" noChangeArrowheads="1"/>
          </p:cNvSpPr>
          <p:nvPr>
            <p:ph type="body" idx="1"/>
          </p:nvPr>
        </p:nvSpPr>
        <p:spPr>
          <a:xfrm>
            <a:off x="684213" y="1341438"/>
            <a:ext cx="7772400" cy="4114800"/>
          </a:xfrm>
        </p:spPr>
        <p:txBody>
          <a:bodyPr/>
          <a:lstStyle/>
          <a:p>
            <a:pPr>
              <a:lnSpc>
                <a:spcPct val="80000"/>
              </a:lnSpc>
              <a:buFontTx/>
              <a:buNone/>
            </a:pPr>
            <a:r>
              <a:rPr lang="ru-RU" sz="2000"/>
              <a:t>Изменения захватывают часть хориона, в матке</a:t>
            </a:r>
          </a:p>
          <a:p>
            <a:pPr>
              <a:lnSpc>
                <a:spcPct val="80000"/>
              </a:lnSpc>
              <a:buFontTx/>
              <a:buNone/>
            </a:pPr>
            <a:r>
              <a:rPr lang="ru-RU" sz="2000"/>
              <a:t>определяются элементы эмбриона/плода. Частичный</a:t>
            </a:r>
          </a:p>
          <a:p>
            <a:pPr>
              <a:lnSpc>
                <a:spcPct val="80000"/>
              </a:lnSpc>
              <a:buFontTx/>
              <a:buNone/>
            </a:pPr>
            <a:r>
              <a:rPr lang="ru-RU" sz="2000"/>
              <a:t>пузырный занос обусловлен хромосомными</a:t>
            </a:r>
          </a:p>
          <a:p>
            <a:pPr>
              <a:lnSpc>
                <a:spcPct val="80000"/>
              </a:lnSpc>
              <a:buFontTx/>
              <a:buNone/>
            </a:pPr>
            <a:r>
              <a:rPr lang="ru-RU" sz="2000"/>
              <a:t>нарушениями (чаще триплоидии). Это объясняется тем,</a:t>
            </a:r>
          </a:p>
          <a:p>
            <a:pPr>
              <a:lnSpc>
                <a:spcPct val="80000"/>
              </a:lnSpc>
              <a:buFontTx/>
              <a:buNone/>
            </a:pPr>
            <a:r>
              <a:rPr lang="ru-RU" sz="2000"/>
              <a:t>что во время оплодотворения происходит соединение</a:t>
            </a:r>
          </a:p>
          <a:p>
            <a:pPr>
              <a:lnSpc>
                <a:spcPct val="80000"/>
              </a:lnSpc>
              <a:buFontTx/>
              <a:buNone/>
            </a:pPr>
            <a:r>
              <a:rPr lang="ru-RU" sz="2000"/>
              <a:t>одной яйцеклетки с обычным набором хромосом (23Х) с</a:t>
            </a:r>
          </a:p>
          <a:p>
            <a:pPr>
              <a:lnSpc>
                <a:spcPct val="80000"/>
              </a:lnSpc>
              <a:buFontTx/>
              <a:buNone/>
            </a:pPr>
            <a:r>
              <a:rPr lang="ru-RU" sz="2000"/>
              <a:t>двумя сперматозоидами. Результатом становится</a:t>
            </a:r>
          </a:p>
          <a:p>
            <a:pPr>
              <a:lnSpc>
                <a:spcPct val="80000"/>
              </a:lnSpc>
              <a:buFontTx/>
              <a:buNone/>
            </a:pPr>
            <a:r>
              <a:rPr lang="ru-RU" sz="2000"/>
              <a:t>возникновение триплоидного набора хромосом (69ХХУ</a:t>
            </a:r>
          </a:p>
          <a:p>
            <a:pPr>
              <a:lnSpc>
                <a:spcPct val="80000"/>
              </a:lnSpc>
              <a:buFontTx/>
              <a:buNone/>
            </a:pPr>
            <a:r>
              <a:rPr lang="ru-RU" sz="2000"/>
              <a:t>или 69ХХХ). Перерождение </a:t>
            </a:r>
          </a:p>
          <a:p>
            <a:pPr>
              <a:lnSpc>
                <a:spcPct val="80000"/>
              </a:lnSpc>
              <a:buFontTx/>
              <a:buNone/>
            </a:pPr>
            <a:r>
              <a:rPr lang="ru-RU" sz="2000"/>
              <a:t>частичного пузырного</a:t>
            </a:r>
          </a:p>
          <a:p>
            <a:pPr>
              <a:lnSpc>
                <a:spcPct val="80000"/>
              </a:lnSpc>
              <a:buFontTx/>
              <a:buNone/>
            </a:pPr>
            <a:r>
              <a:rPr lang="ru-RU" sz="2000"/>
              <a:t>заноса в злокачественную опухоль </a:t>
            </a:r>
          </a:p>
          <a:p>
            <a:pPr>
              <a:lnSpc>
                <a:spcPct val="80000"/>
              </a:lnSpc>
              <a:buFontTx/>
              <a:buNone/>
            </a:pPr>
            <a:r>
              <a:rPr lang="ru-RU" sz="2000"/>
              <a:t>трофобласта бывает</a:t>
            </a:r>
          </a:p>
          <a:p>
            <a:pPr>
              <a:lnSpc>
                <a:spcPct val="80000"/>
              </a:lnSpc>
              <a:buFontTx/>
              <a:buNone/>
            </a:pPr>
            <a:r>
              <a:rPr lang="ru-RU" sz="2000"/>
              <a:t>редко</a:t>
            </a:r>
          </a:p>
        </p:txBody>
      </p:sp>
      <p:pic>
        <p:nvPicPr>
          <p:cNvPr id="66565" name="Picture 5" descr="i?id=46812218-41-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3860800"/>
            <a:ext cx="4140200" cy="27733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FFCC"/>
            </a:gs>
            <a:gs pos="50000">
              <a:schemeClr val="bg1"/>
            </a:gs>
            <a:gs pos="100000">
              <a:srgbClr val="99FFCC"/>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750" y="333375"/>
            <a:ext cx="8134350" cy="1143000"/>
          </a:xfrm>
        </p:spPr>
        <p:txBody>
          <a:bodyPr/>
          <a:lstStyle/>
          <a:p>
            <a:r>
              <a:rPr lang="ru-RU" sz="4000">
                <a:latin typeface="Monotype Corsiva" pitchFamily="66" charset="0"/>
              </a:rPr>
              <a:t>Клиническая картина пузырного заноса</a:t>
            </a:r>
          </a:p>
        </p:txBody>
      </p:sp>
      <p:pic>
        <p:nvPicPr>
          <p:cNvPr id="20485" name="Picture 5" descr="i?id=44661258-15-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2060575"/>
            <a:ext cx="2097088" cy="2735263"/>
          </a:xfrm>
          <a:prstGeom prst="rect">
            <a:avLst/>
          </a:prstGeom>
          <a:noFill/>
          <a:extLst>
            <a:ext uri="{909E8E84-426E-40DD-AFC4-6F175D3DCCD1}">
              <a14:hiddenFill xmlns:a14="http://schemas.microsoft.com/office/drawing/2010/main">
                <a:solidFill>
                  <a:srgbClr val="FFFFFF"/>
                </a:solidFill>
              </a14:hiddenFill>
            </a:ext>
          </a:extLst>
        </p:spPr>
      </p:pic>
      <p:sp>
        <p:nvSpPr>
          <p:cNvPr id="20486" name="Rectangle 6"/>
          <p:cNvSpPr>
            <a:spLocks noChangeArrowheads="1"/>
          </p:cNvSpPr>
          <p:nvPr/>
        </p:nvSpPr>
        <p:spPr bwMode="auto">
          <a:xfrm>
            <a:off x="468313" y="1412875"/>
            <a:ext cx="3024187" cy="20891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Неукротимая рвота и</a:t>
            </a:r>
          </a:p>
          <a:p>
            <a:pPr algn="ctr"/>
            <a:r>
              <a:rPr lang="ru-RU"/>
              <a:t>АГ</a:t>
            </a:r>
          </a:p>
        </p:txBody>
      </p:sp>
      <p:sp>
        <p:nvSpPr>
          <p:cNvPr id="20487" name="Rectangle 7"/>
          <p:cNvSpPr>
            <a:spLocks noChangeArrowheads="1"/>
          </p:cNvSpPr>
          <p:nvPr/>
        </p:nvSpPr>
        <p:spPr bwMode="auto">
          <a:xfrm>
            <a:off x="468313" y="4005263"/>
            <a:ext cx="3024187" cy="20891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Увеличение матки не</a:t>
            </a:r>
          </a:p>
          <a:p>
            <a:pPr algn="ctr"/>
            <a:r>
              <a:rPr lang="ru-RU"/>
              <a:t>соответствует сроку</a:t>
            </a:r>
          </a:p>
          <a:p>
            <a:pPr algn="ctr"/>
            <a:r>
              <a:rPr lang="ru-RU"/>
              <a:t>беременности</a:t>
            </a:r>
          </a:p>
        </p:txBody>
      </p:sp>
      <p:sp>
        <p:nvSpPr>
          <p:cNvPr id="20488" name="Rectangle 8"/>
          <p:cNvSpPr>
            <a:spLocks noChangeArrowheads="1"/>
          </p:cNvSpPr>
          <p:nvPr/>
        </p:nvSpPr>
        <p:spPr bwMode="auto">
          <a:xfrm>
            <a:off x="5940425" y="1484313"/>
            <a:ext cx="3024188" cy="20891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Маточные </a:t>
            </a:r>
          </a:p>
          <a:p>
            <a:pPr algn="ctr"/>
            <a:r>
              <a:rPr lang="ru-RU"/>
              <a:t>кровотечения</a:t>
            </a:r>
          </a:p>
          <a:p>
            <a:pPr algn="ctr"/>
            <a:r>
              <a:rPr lang="ru-RU"/>
              <a:t>различной </a:t>
            </a:r>
          </a:p>
          <a:p>
            <a:pPr algn="ctr"/>
            <a:r>
              <a:rPr lang="ru-RU"/>
              <a:t>интенсивности</a:t>
            </a:r>
          </a:p>
        </p:txBody>
      </p:sp>
      <p:sp>
        <p:nvSpPr>
          <p:cNvPr id="20489" name="Rectangle 9"/>
          <p:cNvSpPr>
            <a:spLocks noChangeArrowheads="1"/>
          </p:cNvSpPr>
          <p:nvPr/>
        </p:nvSpPr>
        <p:spPr bwMode="auto">
          <a:xfrm>
            <a:off x="5867400" y="4076700"/>
            <a:ext cx="3024188" cy="20891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Развивается в </a:t>
            </a:r>
          </a:p>
          <a:p>
            <a:pPr algn="ctr"/>
            <a:r>
              <a:rPr lang="ru-RU"/>
              <a:t>первые 18 недель</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4213" y="0"/>
            <a:ext cx="7772400" cy="1143000"/>
          </a:xfrm>
        </p:spPr>
        <p:txBody>
          <a:bodyPr/>
          <a:lstStyle/>
          <a:p>
            <a:r>
              <a:rPr lang="ru-RU">
                <a:latin typeface="Monotype Corsiva" pitchFamily="66" charset="0"/>
              </a:rPr>
              <a:t>Диагностика пузырного заноса</a:t>
            </a:r>
          </a:p>
        </p:txBody>
      </p:sp>
      <p:sp>
        <p:nvSpPr>
          <p:cNvPr id="21507" name="Rectangle 3"/>
          <p:cNvSpPr>
            <a:spLocks noGrp="1" noChangeArrowheads="1"/>
          </p:cNvSpPr>
          <p:nvPr>
            <p:ph type="body" idx="1"/>
          </p:nvPr>
        </p:nvSpPr>
        <p:spPr>
          <a:xfrm>
            <a:off x="179388" y="981075"/>
            <a:ext cx="7772400" cy="4114800"/>
          </a:xfrm>
        </p:spPr>
        <p:txBody>
          <a:bodyPr/>
          <a:lstStyle/>
          <a:p>
            <a:pPr>
              <a:lnSpc>
                <a:spcPct val="80000"/>
              </a:lnSpc>
            </a:pPr>
            <a:r>
              <a:rPr lang="ru-RU" sz="2000"/>
              <a:t>Клинические признаки</a:t>
            </a:r>
          </a:p>
          <a:p>
            <a:pPr>
              <a:lnSpc>
                <a:spcPct val="80000"/>
              </a:lnSpc>
            </a:pPr>
            <a:r>
              <a:rPr lang="ru-RU" sz="2000"/>
              <a:t>УЗИ выявляет элементы пузырного заноса в виде гомогенной мелкозернистой массы. При полном пузырном заносе эмбрион/плод не определяется; при неполном пузыр­ном заносе с частичным повреждением ворсин хориона возможна визуализация эмбриона/плода. У 50% пациенток определяются двусторонние текалютеиновые кисты яичников, которые после удаления пузырного заноса самостоятельно подвергаются обратному развитию. </a:t>
            </a:r>
          </a:p>
          <a:p>
            <a:pPr>
              <a:lnSpc>
                <a:spcPct val="80000"/>
              </a:lnSpc>
            </a:pPr>
            <a:r>
              <a:rPr lang="ru-RU" sz="2000"/>
              <a:t>Определение содержания ß-субъединицы ХГ в сыворотке крови беременной: при пузырном заносе оно резко увеличено (более 100 000 МЕ/л). </a:t>
            </a:r>
            <a:br>
              <a:rPr lang="ru-RU" sz="2000"/>
            </a:br>
            <a:r>
              <a:rPr lang="ru-RU" sz="2000"/>
              <a:t/>
            </a:r>
            <a:br>
              <a:rPr lang="ru-RU" sz="2000"/>
            </a:br>
            <a:endParaRPr lang="ru-RU" sz="2000"/>
          </a:p>
        </p:txBody>
      </p:sp>
      <p:pic>
        <p:nvPicPr>
          <p:cNvPr id="21509" name="Picture 5" descr="i?id=173779718-0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4292600"/>
            <a:ext cx="3168650" cy="2303463"/>
          </a:xfrm>
          <a:prstGeom prst="rect">
            <a:avLst/>
          </a:prstGeom>
          <a:noFill/>
          <a:extLst>
            <a:ext uri="{909E8E84-426E-40DD-AFC4-6F175D3DCCD1}">
              <a14:hiddenFill xmlns:a14="http://schemas.microsoft.com/office/drawing/2010/main">
                <a:solidFill>
                  <a:srgbClr val="FFFFFF"/>
                </a:solidFill>
              </a14:hiddenFill>
            </a:ext>
          </a:extLst>
        </p:spPr>
      </p:pic>
      <p:pic>
        <p:nvPicPr>
          <p:cNvPr id="21514" name="Picture 10" descr="i?id=308168387-28-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4292600"/>
            <a:ext cx="3600450" cy="2347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CC"/>
            </a:gs>
            <a:gs pos="100000">
              <a:schemeClr val="bg1"/>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750" y="333375"/>
            <a:ext cx="7772400" cy="1143000"/>
          </a:xfrm>
        </p:spPr>
        <p:txBody>
          <a:bodyPr/>
          <a:lstStyle/>
          <a:p>
            <a:r>
              <a:rPr lang="ru-RU" sz="4000">
                <a:latin typeface="Monotype Corsiva" pitchFamily="66" charset="0"/>
              </a:rPr>
              <a:t>Плацента – формируется на 15-16 неделе беременности</a:t>
            </a:r>
          </a:p>
        </p:txBody>
      </p:sp>
      <p:sp>
        <p:nvSpPr>
          <p:cNvPr id="5123" name="Rectangle 3"/>
          <p:cNvSpPr>
            <a:spLocks noGrp="1" noChangeArrowheads="1"/>
          </p:cNvSpPr>
          <p:nvPr>
            <p:ph type="body" idx="1"/>
          </p:nvPr>
        </p:nvSpPr>
        <p:spPr>
          <a:xfrm>
            <a:off x="250825" y="1989138"/>
            <a:ext cx="7772400" cy="4535487"/>
          </a:xfrm>
        </p:spPr>
        <p:txBody>
          <a:bodyPr/>
          <a:lstStyle/>
          <a:p>
            <a:pPr>
              <a:lnSpc>
                <a:spcPct val="80000"/>
              </a:lnSpc>
              <a:buFontTx/>
              <a:buNone/>
            </a:pPr>
            <a:r>
              <a:rPr lang="ru-RU" sz="1600"/>
              <a:t>Плацента образуется в слизистой оболочке задней стенки матки из эндометрия и</a:t>
            </a:r>
          </a:p>
          <a:p>
            <a:pPr>
              <a:lnSpc>
                <a:spcPct val="80000"/>
              </a:lnSpc>
              <a:buFontTx/>
              <a:buNone/>
            </a:pPr>
            <a:r>
              <a:rPr lang="ru-RU" sz="1600"/>
              <a:t>цитотрофобласта.</a:t>
            </a:r>
          </a:p>
          <a:p>
            <a:pPr>
              <a:lnSpc>
                <a:spcPct val="80000"/>
              </a:lnSpc>
              <a:buFontTx/>
              <a:buNone/>
            </a:pPr>
            <a:r>
              <a:rPr lang="ru-RU" sz="1600"/>
              <a:t>Слои плаценты (от матки к плоду — гистологически):</a:t>
            </a:r>
          </a:p>
          <a:p>
            <a:pPr>
              <a:lnSpc>
                <a:spcPct val="80000"/>
              </a:lnSpc>
            </a:pPr>
            <a:r>
              <a:rPr lang="ru-RU" sz="1600"/>
              <a:t>Децидуа — трансформированный эндометрий (с децидуальными клетками, богатыми гликогеном),</a:t>
            </a:r>
          </a:p>
          <a:p>
            <a:pPr>
              <a:lnSpc>
                <a:spcPct val="80000"/>
              </a:lnSpc>
            </a:pPr>
            <a:r>
              <a:rPr lang="ru-RU" sz="1600"/>
              <a:t>Фибриноид Рора (слой Лантганса),</a:t>
            </a:r>
          </a:p>
          <a:p>
            <a:pPr>
              <a:lnSpc>
                <a:spcPct val="80000"/>
              </a:lnSpc>
            </a:pPr>
            <a:r>
              <a:rPr lang="ru-RU" sz="1600"/>
              <a:t>Трофобласт, покрывающий лакуны и врастающий в стенки спиральных артерий, предотвращающий их сокращение,</a:t>
            </a:r>
          </a:p>
          <a:p>
            <a:pPr>
              <a:lnSpc>
                <a:spcPct val="80000"/>
              </a:lnSpc>
            </a:pPr>
            <a:r>
              <a:rPr lang="ru-RU" sz="1600"/>
              <a:t>Лакуны, заполненные кровью,</a:t>
            </a:r>
          </a:p>
          <a:p>
            <a:pPr>
              <a:lnSpc>
                <a:spcPct val="80000"/>
              </a:lnSpc>
            </a:pPr>
            <a:r>
              <a:rPr lang="ru-RU" sz="1600"/>
              <a:t>Синцитиотрофобласт (многоядерный симпласт, </a:t>
            </a:r>
          </a:p>
          <a:p>
            <a:pPr>
              <a:lnSpc>
                <a:spcPct val="80000"/>
              </a:lnSpc>
              <a:buFontTx/>
              <a:buNone/>
            </a:pPr>
            <a:r>
              <a:rPr lang="ru-RU" sz="1600"/>
              <a:t>покрывающий цитотрофобласт),</a:t>
            </a:r>
          </a:p>
          <a:p>
            <a:pPr>
              <a:lnSpc>
                <a:spcPct val="80000"/>
              </a:lnSpc>
            </a:pPr>
            <a:r>
              <a:rPr lang="ru-RU" sz="1600"/>
              <a:t>Цитотрофобласт (отдельные клетки, образующие </a:t>
            </a:r>
          </a:p>
          <a:p>
            <a:pPr>
              <a:lnSpc>
                <a:spcPct val="80000"/>
              </a:lnSpc>
              <a:buFontTx/>
              <a:buNone/>
            </a:pPr>
            <a:r>
              <a:rPr lang="ru-RU" sz="1600"/>
              <a:t>синцитий и секретирующие БАВ),</a:t>
            </a:r>
          </a:p>
          <a:p>
            <a:pPr>
              <a:lnSpc>
                <a:spcPct val="80000"/>
              </a:lnSpc>
            </a:pPr>
            <a:r>
              <a:rPr lang="ru-RU" sz="1600"/>
              <a:t>Строма (соединительная ткань, содержащая сосуды, </a:t>
            </a:r>
          </a:p>
          <a:p>
            <a:pPr>
              <a:lnSpc>
                <a:spcPct val="80000"/>
              </a:lnSpc>
              <a:buFontTx/>
              <a:buNone/>
            </a:pPr>
            <a:r>
              <a:rPr lang="ru-RU" sz="1600"/>
              <a:t>клетки Кащенко-Гофбауэра — макрофаги),</a:t>
            </a:r>
          </a:p>
          <a:p>
            <a:pPr>
              <a:lnSpc>
                <a:spcPct val="80000"/>
              </a:lnSpc>
            </a:pPr>
            <a:r>
              <a:rPr lang="ru-RU" sz="1600"/>
              <a:t>Амнион (на плаценте больше синтезирует околоплодные</a:t>
            </a:r>
          </a:p>
          <a:p>
            <a:pPr>
              <a:lnSpc>
                <a:spcPct val="80000"/>
              </a:lnSpc>
            </a:pPr>
            <a:r>
              <a:rPr lang="ru-RU" sz="1600"/>
              <a:t> воды, внеплацентарный — адсорбирует </a:t>
            </a:r>
          </a:p>
        </p:txBody>
      </p:sp>
      <p:pic>
        <p:nvPicPr>
          <p:cNvPr id="5125" name="Picture 5" descr="i?id=513033257-53-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3913" y="4005263"/>
            <a:ext cx="3240087" cy="24304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chemeClr val="bg1"/>
            </a:gs>
          </a:gsLst>
          <a:lin ang="54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9388" y="188913"/>
            <a:ext cx="4030662" cy="1143000"/>
          </a:xfrm>
        </p:spPr>
        <p:txBody>
          <a:bodyPr/>
          <a:lstStyle/>
          <a:p>
            <a:r>
              <a:rPr lang="ru-RU">
                <a:latin typeface="Monotype Corsiva" pitchFamily="66" charset="0"/>
              </a:rPr>
              <a:t>Что делать?</a:t>
            </a:r>
          </a:p>
        </p:txBody>
      </p:sp>
      <p:sp>
        <p:nvSpPr>
          <p:cNvPr id="22531" name="Rectangle 3"/>
          <p:cNvSpPr>
            <a:spLocks noGrp="1" noChangeArrowheads="1"/>
          </p:cNvSpPr>
          <p:nvPr>
            <p:ph type="body" idx="1"/>
          </p:nvPr>
        </p:nvSpPr>
        <p:spPr>
          <a:xfrm>
            <a:off x="179388" y="1196975"/>
            <a:ext cx="7772400" cy="4895850"/>
          </a:xfrm>
        </p:spPr>
        <p:txBody>
          <a:bodyPr/>
          <a:lstStyle/>
          <a:p>
            <a:pPr>
              <a:lnSpc>
                <a:spcPct val="80000"/>
              </a:lnSpc>
            </a:pPr>
            <a:r>
              <a:rPr lang="ru-RU" sz="2400"/>
              <a:t>После диагностики пузырного заноса следует немедленно опорожнить матку. </a:t>
            </a:r>
          </a:p>
          <a:p>
            <a:pPr>
              <a:lnSpc>
                <a:spcPct val="80000"/>
              </a:lnSpc>
            </a:pPr>
            <a:r>
              <a:rPr lang="ru-RU" sz="2400"/>
              <a:t>Вакуумаспирация содержимого матки. </a:t>
            </a:r>
          </a:p>
          <a:p>
            <a:pPr>
              <a:lnSpc>
                <a:spcPct val="80000"/>
              </a:lnSpc>
            </a:pPr>
            <a:r>
              <a:rPr lang="ru-RU" sz="2400"/>
              <a:t>При установлении диагноза </a:t>
            </a:r>
          </a:p>
          <a:p>
            <a:pPr>
              <a:lnSpc>
                <a:spcPct val="80000"/>
              </a:lnSpc>
              <a:buFontTx/>
              <a:buNone/>
            </a:pPr>
            <a:r>
              <a:rPr lang="ru-RU" sz="2400"/>
              <a:t>во второй половине беременности,</a:t>
            </a:r>
          </a:p>
          <a:p>
            <a:pPr>
              <a:lnSpc>
                <a:spcPct val="80000"/>
              </a:lnSpc>
              <a:buFontTx/>
              <a:buNone/>
            </a:pPr>
            <a:r>
              <a:rPr lang="ru-RU" sz="2400"/>
              <a:t>неэффективности попыток изгнания </a:t>
            </a:r>
          </a:p>
          <a:p>
            <a:pPr>
              <a:lnSpc>
                <a:spcPct val="80000"/>
              </a:lnSpc>
              <a:buFontTx/>
              <a:buNone/>
            </a:pPr>
            <a:r>
              <a:rPr lang="ru-RU" sz="2400"/>
              <a:t>пузырного</a:t>
            </a:r>
          </a:p>
          <a:p>
            <a:pPr>
              <a:lnSpc>
                <a:spcPct val="80000"/>
              </a:lnSpc>
              <a:buFontTx/>
              <a:buNone/>
            </a:pPr>
            <a:r>
              <a:rPr lang="ru-RU" sz="2400"/>
              <a:t>заноса медикаментозными методами, </a:t>
            </a:r>
          </a:p>
          <a:p>
            <a:pPr>
              <a:lnSpc>
                <a:spcPct val="80000"/>
              </a:lnSpc>
              <a:buFontTx/>
              <a:buNone/>
            </a:pPr>
            <a:r>
              <a:rPr lang="ru-RU" sz="2400"/>
              <a:t>массивном</a:t>
            </a:r>
          </a:p>
          <a:p>
            <a:pPr>
              <a:lnSpc>
                <a:spcPct val="80000"/>
              </a:lnSpc>
              <a:buFontTx/>
              <a:buNone/>
            </a:pPr>
            <a:r>
              <a:rPr lang="ru-RU" sz="2400"/>
              <a:t>кровотечении производят</a:t>
            </a:r>
          </a:p>
          <a:p>
            <a:pPr>
              <a:lnSpc>
                <a:spcPct val="80000"/>
              </a:lnSpc>
              <a:buFontTx/>
              <a:buNone/>
            </a:pPr>
            <a:r>
              <a:rPr lang="ru-RU" sz="2400"/>
              <a:t>чревосечение,</a:t>
            </a:r>
          </a:p>
          <a:p>
            <a:pPr>
              <a:lnSpc>
                <a:spcPct val="80000"/>
              </a:lnSpc>
              <a:buFontTx/>
              <a:buNone/>
            </a:pPr>
            <a:r>
              <a:rPr lang="ru-RU" sz="2400"/>
              <a:t>вскрывают тело матки и удаляют пузырный</a:t>
            </a:r>
          </a:p>
          <a:p>
            <a:pPr>
              <a:lnSpc>
                <a:spcPct val="80000"/>
              </a:lnSpc>
              <a:buFontTx/>
              <a:buNone/>
            </a:pPr>
            <a:r>
              <a:rPr lang="ru-RU" sz="2400"/>
              <a:t>занос.  </a:t>
            </a:r>
          </a:p>
        </p:txBody>
      </p:sp>
      <p:pic>
        <p:nvPicPr>
          <p:cNvPr id="22533" name="Picture 5" descr="i?id=599230732-62-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725" y="2708275"/>
            <a:ext cx="3240088" cy="2428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50000">
              <a:schemeClr val="bg1"/>
            </a:gs>
            <a:gs pos="100000">
              <a:srgbClr val="FF3300"/>
            </a:gs>
          </a:gsLst>
          <a:lin ang="5400000" scaled="1"/>
        </a:gradFill>
        <a:effectLst/>
      </p:bgPr>
    </p:bg>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611188" y="260350"/>
            <a:ext cx="7772400" cy="4114800"/>
          </a:xfrm>
        </p:spPr>
        <p:txBody>
          <a:bodyPr/>
          <a:lstStyle/>
          <a:p>
            <a:pPr algn="ctr"/>
            <a:r>
              <a:rPr lang="ru-RU">
                <a:latin typeface="Monotype Corsiva" pitchFamily="66" charset="0"/>
              </a:rPr>
              <a:t>После перенесенного пузырного заноса в течение года рекомендуется предохраняться от беременности </a:t>
            </a:r>
          </a:p>
        </p:txBody>
      </p:sp>
      <p:pic>
        <p:nvPicPr>
          <p:cNvPr id="23557" name="Picture 5" descr="i?id=152624046-23-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205038"/>
            <a:ext cx="6264275" cy="3821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1"/>
            </a:gs>
          </a:gsLst>
          <a:lin ang="54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71550" y="333375"/>
            <a:ext cx="7772400" cy="1143000"/>
          </a:xfrm>
        </p:spPr>
        <p:txBody>
          <a:bodyPr/>
          <a:lstStyle/>
          <a:p>
            <a:r>
              <a:rPr lang="ru-RU" sz="4000" b="1">
                <a:latin typeface="Monotype Corsiva" pitchFamily="66" charset="0"/>
              </a:rPr>
              <a:t>Деструирующий пузырный занос</a:t>
            </a:r>
          </a:p>
        </p:txBody>
      </p:sp>
      <p:sp>
        <p:nvSpPr>
          <p:cNvPr id="24579" name="Rectangle 3"/>
          <p:cNvSpPr>
            <a:spLocks noGrp="1" noChangeArrowheads="1"/>
          </p:cNvSpPr>
          <p:nvPr>
            <p:ph type="body" idx="1"/>
          </p:nvPr>
        </p:nvSpPr>
        <p:spPr>
          <a:xfrm>
            <a:off x="323850" y="1341438"/>
            <a:ext cx="7772400" cy="5256212"/>
          </a:xfrm>
        </p:spPr>
        <p:txBody>
          <a:bodyPr/>
          <a:lstStyle/>
          <a:p>
            <a:pPr>
              <a:lnSpc>
                <a:spcPct val="80000"/>
              </a:lnSpc>
            </a:pPr>
            <a:r>
              <a:rPr lang="ru-RU" sz="1800"/>
              <a:t>Врастание измененных ворсин хориона в миометрий (вплоть до серозного покрова), иногда с метастазированием во влагалище, наружные половые органы, легкие. </a:t>
            </a:r>
          </a:p>
          <a:p>
            <a:pPr>
              <a:lnSpc>
                <a:spcPct val="80000"/>
              </a:lnSpc>
            </a:pPr>
            <a:r>
              <a:rPr lang="ru-RU" sz="1800"/>
              <a:t>Гистологическая картина содержимого матки аналогична таковой при простом пузырном заносе (кистозно измененные ворсины хориона с резко выраженной пролифераци­ей клеток трофобласта, отсутствие кровеносных сосудов в строме ворсин). </a:t>
            </a:r>
            <a:br>
              <a:rPr lang="ru-RU" sz="1800"/>
            </a:br>
            <a:endParaRPr lang="ru-RU" sz="1800"/>
          </a:p>
          <a:p>
            <a:pPr>
              <a:lnSpc>
                <a:spcPct val="80000"/>
              </a:lnSpc>
              <a:buFontTx/>
              <a:buNone/>
            </a:pPr>
            <a:endParaRPr lang="ru-RU" sz="1800"/>
          </a:p>
          <a:p>
            <a:pPr>
              <a:lnSpc>
                <a:spcPct val="80000"/>
              </a:lnSpc>
              <a:buFontTx/>
              <a:buNone/>
            </a:pPr>
            <a:r>
              <a:rPr lang="ru-RU" sz="1800"/>
              <a:t>Точный диагноз деструирующего пузырного заноса может быть установлен</a:t>
            </a:r>
          </a:p>
          <a:p>
            <a:pPr>
              <a:lnSpc>
                <a:spcPct val="80000"/>
              </a:lnSpc>
              <a:buFontTx/>
              <a:buNone/>
            </a:pPr>
            <a:r>
              <a:rPr lang="ru-RU" sz="1800"/>
              <a:t>только при гистологическом </a:t>
            </a:r>
          </a:p>
          <a:p>
            <a:pPr>
              <a:lnSpc>
                <a:spcPct val="80000"/>
              </a:lnSpc>
              <a:buFontTx/>
              <a:buNone/>
            </a:pPr>
            <a:r>
              <a:rPr lang="ru-RU" sz="1800"/>
              <a:t>исследовании удаленной матки (прорастание </a:t>
            </a:r>
          </a:p>
          <a:p>
            <a:pPr>
              <a:lnSpc>
                <a:spcPct val="80000"/>
              </a:lnSpc>
              <a:buFontTx/>
              <a:buNone/>
            </a:pPr>
            <a:r>
              <a:rPr lang="ru-RU" sz="1800"/>
              <a:t>ворсин в миометрий). </a:t>
            </a:r>
            <a:br>
              <a:rPr lang="ru-RU" sz="1800"/>
            </a:br>
            <a:endParaRPr lang="ru-RU" sz="1800"/>
          </a:p>
          <a:p>
            <a:pPr>
              <a:lnSpc>
                <a:spcPct val="80000"/>
              </a:lnSpc>
              <a:buFontTx/>
              <a:buNone/>
            </a:pPr>
            <a:r>
              <a:rPr lang="ru-RU" sz="1800"/>
              <a:t>У 75% больных деструирующий пузырный занос</a:t>
            </a:r>
          </a:p>
          <a:p>
            <a:pPr>
              <a:lnSpc>
                <a:spcPct val="80000"/>
              </a:lnSpc>
              <a:buFontTx/>
              <a:buNone/>
            </a:pPr>
            <a:r>
              <a:rPr lang="ru-RU" sz="1800"/>
              <a:t>развивается после простого</a:t>
            </a:r>
          </a:p>
          <a:p>
            <a:pPr>
              <a:lnSpc>
                <a:spcPct val="80000"/>
              </a:lnSpc>
              <a:buFontTx/>
              <a:buNone/>
            </a:pPr>
            <a:r>
              <a:rPr lang="ru-RU" sz="1800"/>
              <a:t>пузырного заноса, реже после родов, абортов, </a:t>
            </a:r>
          </a:p>
          <a:p>
            <a:pPr>
              <a:lnSpc>
                <a:spcPct val="80000"/>
              </a:lnSpc>
              <a:buFontTx/>
              <a:buNone/>
            </a:pPr>
            <a:r>
              <a:rPr lang="ru-RU" sz="1800"/>
              <a:t>внематочной беремен­ности. </a:t>
            </a:r>
            <a:br>
              <a:rPr lang="ru-RU" sz="1800"/>
            </a:br>
            <a:r>
              <a:rPr lang="ru-RU" sz="1800"/>
              <a:t/>
            </a:r>
            <a:br>
              <a:rPr lang="ru-RU" sz="1800"/>
            </a:br>
            <a:endParaRPr lang="ru-RU" sz="1800"/>
          </a:p>
        </p:txBody>
      </p:sp>
      <p:pic>
        <p:nvPicPr>
          <p:cNvPr id="24581" name="Picture 5" descr="i?id=129270252-7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4076700"/>
            <a:ext cx="2951163" cy="2330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99FF"/>
            </a:gs>
          </a:gsLst>
          <a:lin ang="54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692275" y="836613"/>
            <a:ext cx="7772400" cy="1143000"/>
          </a:xfrm>
        </p:spPr>
        <p:txBody>
          <a:bodyPr/>
          <a:lstStyle/>
          <a:p>
            <a:r>
              <a:rPr lang="ru-RU"/>
              <a:t>Клиническая картина</a:t>
            </a:r>
          </a:p>
        </p:txBody>
      </p:sp>
      <p:sp>
        <p:nvSpPr>
          <p:cNvPr id="25603" name="Rectangle 3"/>
          <p:cNvSpPr>
            <a:spLocks noGrp="1" noChangeArrowheads="1"/>
          </p:cNvSpPr>
          <p:nvPr>
            <p:ph type="body" idx="1"/>
          </p:nvPr>
        </p:nvSpPr>
        <p:spPr>
          <a:xfrm>
            <a:off x="468313" y="2743200"/>
            <a:ext cx="7772400" cy="4114800"/>
          </a:xfrm>
        </p:spPr>
        <p:txBody>
          <a:bodyPr/>
          <a:lstStyle/>
          <a:p>
            <a:pPr>
              <a:lnSpc>
                <a:spcPct val="90000"/>
              </a:lnSpc>
            </a:pPr>
            <a:r>
              <a:rPr lang="ru-RU" sz="2400"/>
              <a:t>Могут быть поражены вены матки и малого таза. </a:t>
            </a:r>
          </a:p>
          <a:p>
            <a:pPr>
              <a:lnSpc>
                <a:spcPct val="90000"/>
              </a:lnSpc>
            </a:pPr>
            <a:r>
              <a:rPr lang="ru-RU" sz="2400"/>
              <a:t>Кроме обильного кровотечения из матки, возможно и массивное внутрибрюшное кровотечение. </a:t>
            </a:r>
            <a:br>
              <a:rPr lang="ru-RU" sz="2400"/>
            </a:br>
            <a:r>
              <a:rPr lang="ru-RU" sz="2400"/>
              <a:t/>
            </a:r>
            <a:br>
              <a:rPr lang="ru-RU" sz="2400"/>
            </a:br>
            <a:r>
              <a:rPr lang="ru-RU" sz="2400"/>
              <a:t>Предварительный диагноз деструирующего пузырного заноса после удаления из матки пузырного заноса устанавливают на основании сохраняющегося увеличения матки, текалютеиновых кист яичников, высокого содержа­ния ХГ в сыворотке крови, а также появления метастазов в других органах. </a:t>
            </a:r>
            <a:br>
              <a:rPr lang="ru-RU" sz="2400"/>
            </a:br>
            <a:r>
              <a:rPr lang="ru-RU" sz="2400"/>
              <a:t/>
            </a:r>
            <a:br>
              <a:rPr lang="ru-RU" sz="2400"/>
            </a:br>
            <a:endParaRPr lang="ru-RU" sz="2400"/>
          </a:p>
        </p:txBody>
      </p:sp>
      <p:pic>
        <p:nvPicPr>
          <p:cNvPr id="25605" name="Picture 5" descr="%D0%BF%D1%83%D0%B7%D1%8B%D1%80%D0%BD%D1%8B%D0%B9-%D0%B7%D0%B0%D0%BD%D0%BE%D1%81-%D0%BB%D0%B5%D1%87%D0%B5%D0%BD%D0%B8%D0%B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275" y="46038"/>
            <a:ext cx="2381250" cy="2619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bg1"/>
            </a:gs>
          </a:gsLst>
          <a:lin ang="54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404813"/>
            <a:ext cx="4537076" cy="1143000"/>
          </a:xfrm>
        </p:spPr>
        <p:txBody>
          <a:bodyPr/>
          <a:lstStyle/>
          <a:p>
            <a:r>
              <a:rPr lang="ru-RU">
                <a:latin typeface="Monotype Corsiva" pitchFamily="66" charset="0"/>
              </a:rPr>
              <a:t>Лечение</a:t>
            </a:r>
          </a:p>
        </p:txBody>
      </p:sp>
      <p:sp>
        <p:nvSpPr>
          <p:cNvPr id="26627" name="Rectangle 3"/>
          <p:cNvSpPr>
            <a:spLocks noGrp="1" noChangeArrowheads="1"/>
          </p:cNvSpPr>
          <p:nvPr>
            <p:ph type="body" idx="1"/>
          </p:nvPr>
        </p:nvSpPr>
        <p:spPr>
          <a:xfrm>
            <a:off x="3348038" y="2349500"/>
            <a:ext cx="5183187" cy="4968875"/>
          </a:xfrm>
        </p:spPr>
        <p:txBody>
          <a:bodyPr/>
          <a:lstStyle/>
          <a:p>
            <a:pPr algn="ctr">
              <a:lnSpc>
                <a:spcPct val="80000"/>
              </a:lnSpc>
              <a:buFontTx/>
              <a:buNone/>
            </a:pPr>
            <a:r>
              <a:rPr lang="ru-RU" sz="2800"/>
              <a:t>Назначение курсов химиотерапии (метотрексат, дактиномицин), при неэффективности которой (отсутствие снижения уровня ХГ, появление или нарастание метастазирования) показана экстирпация матки с последующим продолжением курсов химиотерапии.</a:t>
            </a:r>
            <a:br>
              <a:rPr lang="ru-RU" sz="2800"/>
            </a:br>
            <a:r>
              <a:rPr lang="ru-RU" sz="2800"/>
              <a:t/>
            </a:r>
            <a:br>
              <a:rPr lang="ru-RU" sz="2800"/>
            </a:br>
            <a:r>
              <a:rPr lang="ru-RU" sz="2800"/>
              <a:t/>
            </a:r>
            <a:br>
              <a:rPr lang="ru-RU" sz="2800"/>
            </a:br>
            <a:endParaRPr lang="ru-RU" sz="2800"/>
          </a:p>
        </p:txBody>
      </p:sp>
      <p:pic>
        <p:nvPicPr>
          <p:cNvPr id="26629" name="Picture 5" descr="i?id=17050592-48-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276475"/>
            <a:ext cx="19050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26633" name="Picture 9" descr="i?id=45817227-21-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4221163"/>
            <a:ext cx="1628775"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tx1"/>
            </a:gs>
          </a:gsLst>
          <a:lin ang="54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348038" y="260350"/>
            <a:ext cx="5611812" cy="1143000"/>
          </a:xfrm>
        </p:spPr>
        <p:txBody>
          <a:bodyPr/>
          <a:lstStyle/>
          <a:p>
            <a:r>
              <a:rPr lang="ru-RU">
                <a:latin typeface="Monotype Corsiva" pitchFamily="66" charset="0"/>
              </a:rPr>
              <a:t>Хориокарцинома</a:t>
            </a:r>
          </a:p>
        </p:txBody>
      </p:sp>
      <p:sp>
        <p:nvSpPr>
          <p:cNvPr id="27651" name="Rectangle 3"/>
          <p:cNvSpPr>
            <a:spLocks noGrp="1" noChangeArrowheads="1"/>
          </p:cNvSpPr>
          <p:nvPr>
            <p:ph type="body" sz="half" idx="1"/>
          </p:nvPr>
        </p:nvSpPr>
        <p:spPr>
          <a:xfrm>
            <a:off x="468313" y="1196975"/>
            <a:ext cx="3810000" cy="4114800"/>
          </a:xfrm>
        </p:spPr>
        <p:txBody>
          <a:bodyPr/>
          <a:lstStyle/>
          <a:p>
            <a:pPr algn="ctr">
              <a:lnSpc>
                <a:spcPct val="80000"/>
              </a:lnSpc>
              <a:buFontTx/>
              <a:buNone/>
            </a:pPr>
            <a:r>
              <a:rPr lang="ru-RU" sz="1800"/>
              <a:t>Злокачественная опухоль, происходящая из эпители­альных клеток ворсин хориона. располагается в теле матки, реже — в области патологической Наиболее часто она имплантации плодного яйца (в маточной трубе, яичнике, брюшной полости — эктопическая хориокарцинома). Рост опухоли может быть экзофитным, в сторону полости матки, и эндофитным, с внедрением опухоли в толщу миометрия вплоть до серо­зной оболочки матки. Хориокарцинома метастазирует преимущественно гематогенным путем. Метастазы обнаруживают во влагалище, легких, головном мозге и печени. </a:t>
            </a:r>
            <a:br>
              <a:rPr lang="ru-RU" sz="1800"/>
            </a:br>
            <a:r>
              <a:rPr lang="ru-RU" sz="1800"/>
              <a:t/>
            </a:r>
            <a:br>
              <a:rPr lang="ru-RU" sz="1800"/>
            </a:br>
            <a:endParaRPr lang="ru-RU" sz="1800"/>
          </a:p>
        </p:txBody>
      </p:sp>
      <p:pic>
        <p:nvPicPr>
          <p:cNvPr id="27653" name="Picture 5" descr="Choriocarcinoma-in-the-Uteru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00563" y="1628775"/>
            <a:ext cx="3810000" cy="3313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1484313"/>
            <a:ext cx="7772400" cy="4611687"/>
          </a:xfrm>
        </p:spPr>
        <p:txBody>
          <a:bodyPr/>
          <a:lstStyle/>
          <a:p>
            <a:r>
              <a:rPr lang="ru-RU"/>
              <a:t>В 50% наблюдений хориокарциноме предшествует пузырный занос (особенно деструирующий); </a:t>
            </a:r>
          </a:p>
          <a:p>
            <a:r>
              <a:rPr lang="ru-RU"/>
              <a:t>Реже хориокарцинома развивается через несколько месяцев после аборта и родов. </a:t>
            </a:r>
            <a:br>
              <a:rPr lang="ru-RU"/>
            </a:br>
            <a:r>
              <a:rPr lang="ru-RU"/>
              <a:t/>
            </a:r>
            <a:br>
              <a:rPr lang="ru-RU"/>
            </a:br>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E00C34"/>
            </a:gs>
          </a:gsLst>
          <a:lin ang="54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71550" y="476250"/>
            <a:ext cx="7772400" cy="1143000"/>
          </a:xfrm>
        </p:spPr>
        <p:txBody>
          <a:bodyPr/>
          <a:lstStyle/>
          <a:p>
            <a:r>
              <a:rPr lang="ru-RU">
                <a:latin typeface="Monotype Corsiva" pitchFamily="66" charset="0"/>
              </a:rPr>
              <a:t>Клиническая картина</a:t>
            </a:r>
          </a:p>
        </p:txBody>
      </p:sp>
      <p:sp>
        <p:nvSpPr>
          <p:cNvPr id="29699" name="Rectangle 3"/>
          <p:cNvSpPr>
            <a:spLocks noGrp="1" noChangeArrowheads="1"/>
          </p:cNvSpPr>
          <p:nvPr>
            <p:ph type="body" idx="1"/>
          </p:nvPr>
        </p:nvSpPr>
        <p:spPr>
          <a:xfrm>
            <a:off x="250825" y="1916113"/>
            <a:ext cx="7772400" cy="5111750"/>
          </a:xfrm>
        </p:spPr>
        <p:txBody>
          <a:bodyPr/>
          <a:lstStyle/>
          <a:p>
            <a:pPr>
              <a:lnSpc>
                <a:spcPct val="80000"/>
              </a:lnSpc>
            </a:pPr>
            <a:r>
              <a:rPr lang="ru-RU" sz="2000"/>
              <a:t>Кровяные выделения из матки (источником наружного кровотечения могут быть также метастазы хориокарциномы во влагалище). </a:t>
            </a:r>
          </a:p>
          <a:p>
            <a:pPr>
              <a:lnSpc>
                <a:spcPct val="80000"/>
              </a:lnSpc>
            </a:pPr>
            <a:endParaRPr lang="ru-RU" sz="2000"/>
          </a:p>
          <a:p>
            <a:pPr>
              <a:lnSpc>
                <a:spcPct val="80000"/>
              </a:lnSpc>
            </a:pPr>
            <a:r>
              <a:rPr lang="ru-RU" sz="2000"/>
              <a:t>При расположении опухоли в толще миометрия и нарушении серозного покрова матки (эндофитный рост) возникает обильное внутрибрюшное кровотечение. Причиной кровотечения в брюшную полость могут также быть метастазы в печень и кишечник. </a:t>
            </a:r>
          </a:p>
          <a:p>
            <a:pPr>
              <a:lnSpc>
                <a:spcPct val="80000"/>
              </a:lnSpc>
            </a:pPr>
            <a:endParaRPr lang="ru-RU" sz="2000"/>
          </a:p>
          <a:p>
            <a:pPr>
              <a:lnSpc>
                <a:spcPct val="80000"/>
              </a:lnSpc>
            </a:pPr>
            <a:r>
              <a:rPr lang="ru-RU" sz="2000"/>
              <a:t>Важным симптомом заболевания является быстро прогрессирующая анемия вследствие кровотечений и интоксикации, обусловленной всасыванием продуктов распада опухоли. </a:t>
            </a:r>
            <a:br>
              <a:rPr lang="ru-RU" sz="2000"/>
            </a:br>
            <a:r>
              <a:rPr lang="ru-RU" sz="2000"/>
              <a:t/>
            </a:r>
            <a:br>
              <a:rPr lang="ru-RU" sz="2000"/>
            </a:br>
            <a:endParaRPr lang="ru-RU" sz="2000"/>
          </a:p>
        </p:txBody>
      </p:sp>
      <p:pic>
        <p:nvPicPr>
          <p:cNvPr id="29701" name="Picture 5" descr="i?id=216329678-47-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60350"/>
            <a:ext cx="219075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8000"/>
            </a:gs>
            <a:gs pos="50000">
              <a:schemeClr val="bg1"/>
            </a:gs>
            <a:gs pos="100000">
              <a:srgbClr val="008000"/>
            </a:gs>
          </a:gsLst>
          <a:lin ang="54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ru-RU">
                <a:latin typeface="Monotype Corsiva" pitchFamily="66" charset="0"/>
              </a:rPr>
              <a:t>Гинекологическое обследование</a:t>
            </a:r>
          </a:p>
        </p:txBody>
      </p:sp>
      <p:sp>
        <p:nvSpPr>
          <p:cNvPr id="30723" name="Rectangle 3"/>
          <p:cNvSpPr>
            <a:spLocks noGrp="1" noChangeArrowheads="1"/>
          </p:cNvSpPr>
          <p:nvPr>
            <p:ph type="body" sz="half" idx="1"/>
          </p:nvPr>
        </p:nvSpPr>
        <p:spPr>
          <a:xfrm>
            <a:off x="685800" y="1981200"/>
            <a:ext cx="5110163" cy="4114800"/>
          </a:xfrm>
        </p:spPr>
        <p:txBody>
          <a:bodyPr/>
          <a:lstStyle/>
          <a:p>
            <a:pPr algn="ctr">
              <a:lnSpc>
                <a:spcPct val="80000"/>
              </a:lnSpc>
            </a:pPr>
            <a:r>
              <a:rPr lang="ru-RU" sz="1800"/>
              <a:t>Признаки беременности: цианотичность влагалища и шейки матки, увеличение матки, превышающее гестационную норму, текалютеиновые кисты яичников, увеличение молочных желез, выделение молозива. </a:t>
            </a:r>
          </a:p>
          <a:p>
            <a:pPr algn="ctr">
              <a:lnSpc>
                <a:spcPct val="80000"/>
              </a:lnSpc>
            </a:pPr>
            <a:r>
              <a:rPr lang="ru-RU" sz="1800"/>
              <a:t>Осмотр шейки матки в зеркалах позволяет выявить метастазы опухоли во влагалище. Клиническая картина заболевания во многом определяется локализа­цией метастазов. При поражении легких возникают кашель с мокротой, боли в грудной клетке. Головные боли и неврологическая симптоматика отмечаются при метастазах в головной мозг. Метастазы в органы пищева­рения могут быть причиной тошноты, рвоты, желудочно-кишечных кро­вотечений.  </a:t>
            </a:r>
          </a:p>
        </p:txBody>
      </p:sp>
      <p:pic>
        <p:nvPicPr>
          <p:cNvPr id="30725" name="Picture 5" descr="i?id=339093170-14-72&amp;n=2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227763" y="2781300"/>
            <a:ext cx="2159000" cy="2159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CC33"/>
            </a:gs>
            <a:gs pos="100000">
              <a:schemeClr val="bg1"/>
            </a:gs>
          </a:gsLst>
          <a:lin ang="54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23850" y="476250"/>
            <a:ext cx="7772400" cy="1143000"/>
          </a:xfrm>
        </p:spPr>
        <p:txBody>
          <a:bodyPr/>
          <a:lstStyle/>
          <a:p>
            <a:r>
              <a:rPr lang="ru-RU"/>
              <a:t>Диагностика </a:t>
            </a:r>
          </a:p>
        </p:txBody>
      </p:sp>
      <p:sp>
        <p:nvSpPr>
          <p:cNvPr id="31747" name="Rectangle 3"/>
          <p:cNvSpPr>
            <a:spLocks noGrp="1" noChangeArrowheads="1"/>
          </p:cNvSpPr>
          <p:nvPr>
            <p:ph type="body" idx="1"/>
          </p:nvPr>
        </p:nvSpPr>
        <p:spPr>
          <a:xfrm>
            <a:off x="468313" y="2349500"/>
            <a:ext cx="7772400" cy="4114800"/>
          </a:xfrm>
        </p:spPr>
        <p:txBody>
          <a:bodyPr/>
          <a:lstStyle/>
          <a:p>
            <a:pPr>
              <a:lnSpc>
                <a:spcPct val="90000"/>
              </a:lnSpc>
            </a:pPr>
            <a:r>
              <a:rPr lang="ru-RU" sz="2400"/>
              <a:t>Клиническая картина </a:t>
            </a:r>
          </a:p>
          <a:p>
            <a:pPr>
              <a:lnSpc>
                <a:spcPct val="90000"/>
              </a:lnSpc>
            </a:pPr>
            <a:r>
              <a:rPr lang="ru-RU" sz="2400"/>
              <a:t>Данные лабораторных исследований (содержание ß-субъединицы ХГ и трофобластического ß-глобулина в сыворотке крови)</a:t>
            </a:r>
          </a:p>
          <a:p>
            <a:pPr>
              <a:lnSpc>
                <a:spcPct val="90000"/>
              </a:lnSpc>
            </a:pPr>
            <a:r>
              <a:rPr lang="ru-RU" sz="2400"/>
              <a:t>Результаты гисто­логического исследования соскоба из матки</a:t>
            </a:r>
          </a:p>
          <a:p>
            <a:pPr>
              <a:lnSpc>
                <a:spcPct val="90000"/>
              </a:lnSpc>
            </a:pPr>
            <a:r>
              <a:rPr lang="ru-RU" sz="2400"/>
              <a:t>Для выявления и уточнения локализации метастазов проводят УЗИ органов брюшной полости, КТ, МРТ.</a:t>
            </a:r>
            <a:br>
              <a:rPr lang="ru-RU" sz="2400"/>
            </a:br>
            <a:r>
              <a:rPr lang="ru-RU" sz="2400"/>
              <a:t/>
            </a:r>
            <a:br>
              <a:rPr lang="ru-RU" sz="2400"/>
            </a:br>
            <a:endParaRPr lang="ru-RU" sz="2400"/>
          </a:p>
        </p:txBody>
      </p:sp>
      <p:pic>
        <p:nvPicPr>
          <p:cNvPr id="31749" name="Picture 5" descr="i?id=501392161-0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404813"/>
            <a:ext cx="190500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50825" y="4076700"/>
            <a:ext cx="5040313" cy="2592388"/>
          </a:xfrm>
        </p:spPr>
        <p:txBody>
          <a:bodyPr/>
          <a:lstStyle/>
          <a:p>
            <a:pPr algn="ctr">
              <a:buFontTx/>
              <a:buNone/>
            </a:pPr>
            <a:r>
              <a:rPr lang="ru-RU" sz="2000">
                <a:solidFill>
                  <a:schemeClr val="bg1"/>
                </a:solidFill>
              </a:rPr>
              <a:t>Через П к плоду поступает кислород и питательные вещества, необходимые для нормального роста и развития. От плаценты отходит пуповина, которая является связующей нитью между мамой и малышом. В пуповине содержится кровь плода, никогда не смешивающаяся с кровью матери.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4213" y="260350"/>
            <a:ext cx="7772400" cy="1143000"/>
          </a:xfrm>
        </p:spPr>
        <p:txBody>
          <a:bodyPr/>
          <a:lstStyle/>
          <a:p>
            <a:r>
              <a:rPr lang="ru-RU">
                <a:latin typeface="Monotype Corsiva" pitchFamily="66" charset="0"/>
              </a:rPr>
              <a:t>Лечение</a:t>
            </a:r>
          </a:p>
        </p:txBody>
      </p:sp>
      <p:sp>
        <p:nvSpPr>
          <p:cNvPr id="32771" name="Rectangle 3"/>
          <p:cNvSpPr>
            <a:spLocks noGrp="1" noChangeArrowheads="1"/>
          </p:cNvSpPr>
          <p:nvPr>
            <p:ph type="body" idx="1"/>
          </p:nvPr>
        </p:nvSpPr>
        <p:spPr>
          <a:xfrm>
            <a:off x="0" y="1341438"/>
            <a:ext cx="6481763" cy="4897437"/>
          </a:xfrm>
        </p:spPr>
        <p:txBody>
          <a:bodyPr/>
          <a:lstStyle/>
          <a:p>
            <a:pPr algn="ctr">
              <a:lnSpc>
                <a:spcPct val="80000"/>
              </a:lnSpc>
            </a:pPr>
            <a:r>
              <a:rPr lang="ru-RU" sz="2400"/>
              <a:t>Противоопухолевые средства (метотрексат, винкристин, дактиномицин, циклофосфан и др.)</a:t>
            </a:r>
          </a:p>
          <a:p>
            <a:pPr algn="ctr">
              <a:lnSpc>
                <a:spcPct val="80000"/>
              </a:lnSpc>
            </a:pPr>
            <a:r>
              <a:rPr lang="ru-RU" sz="2400"/>
              <a:t>Показаниями к хирургическому лечению (экстирпация матки) являются массивное кровотечение и неэффективность лекарственной противоопухолевой терапии</a:t>
            </a:r>
          </a:p>
          <a:p>
            <a:pPr algn="ctr">
              <a:lnSpc>
                <a:spcPct val="80000"/>
              </a:lnSpc>
            </a:pPr>
            <a:r>
              <a:rPr lang="ru-RU" sz="2400"/>
              <a:t>При метастазах химиотерапию проводят в комбинации с лучевой терапией. </a:t>
            </a:r>
          </a:p>
          <a:p>
            <a:pPr algn="ctr">
              <a:lnSpc>
                <a:spcPct val="80000"/>
              </a:lnSpc>
            </a:pPr>
            <a:r>
              <a:rPr lang="ru-RU" sz="2400"/>
              <a:t>Наблюдение за больными (гинекологическое обследование, рентгеногра­фия легких, ежемесячное определение ХГ) продолжают в течение 2-х лет. </a:t>
            </a:r>
            <a:br>
              <a:rPr lang="ru-RU" sz="2400"/>
            </a:br>
            <a:endParaRPr lang="ru-RU" sz="2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2954338" y="620713"/>
            <a:ext cx="6189662" cy="4114800"/>
          </a:xfrm>
        </p:spPr>
        <p:txBody>
          <a:bodyPr/>
          <a:lstStyle/>
          <a:p>
            <a:pPr algn="ctr">
              <a:buFontTx/>
              <a:buNone/>
            </a:pPr>
            <a:r>
              <a:rPr lang="ru-RU">
                <a:latin typeface="Monotype Corsiva" pitchFamily="66" charset="0"/>
              </a:rPr>
              <a:t>Критериями излеченности хориокарциномы являются восстановление менструальной функции, уменьшение матки (при сохраненной матке), нормализация содержания в сыворотке крови ХГ и трофобластического ß-глобулина.</a:t>
            </a:r>
          </a:p>
          <a:p>
            <a:pPr algn="ctr"/>
            <a:endParaRPr lang="ru-RU">
              <a:latin typeface="Monotype Corsiva"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539750" y="4581525"/>
            <a:ext cx="7772400" cy="1143000"/>
          </a:xfrm>
        </p:spPr>
        <p:txBody>
          <a:bodyPr/>
          <a:lstStyle/>
          <a:p>
            <a:r>
              <a:rPr lang="ru-RU">
                <a:latin typeface="Monotype Corsiva" pitchFamily="66" charset="0"/>
              </a:rPr>
              <a:t>Плацентарная недостаточность</a:t>
            </a:r>
          </a:p>
        </p:txBody>
      </p:sp>
      <p:pic>
        <p:nvPicPr>
          <p:cNvPr id="71685" name="Picture 5" descr="i?id=189417602-64-72&amp;n=2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43213" y="2492375"/>
            <a:ext cx="2879725" cy="22272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50000">
              <a:schemeClr val="bg1"/>
            </a:gs>
            <a:gs pos="100000">
              <a:srgbClr val="FFFF66"/>
            </a:gs>
          </a:gsLst>
          <a:lin ang="54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8134350" cy="1143000"/>
          </a:xfrm>
        </p:spPr>
        <p:txBody>
          <a:bodyPr/>
          <a:lstStyle/>
          <a:p>
            <a:r>
              <a:rPr lang="ru-RU" sz="4000" b="1">
                <a:latin typeface="Monotype Corsiva" pitchFamily="66" charset="0"/>
              </a:rPr>
              <a:t>Плацентарная (или фето-плацентарная) недостаточность (ФПН</a:t>
            </a:r>
            <a:r>
              <a:rPr lang="ru-RU" sz="4000" b="1" i="1">
                <a:latin typeface="Monotype Corsiva" pitchFamily="66" charset="0"/>
              </a:rPr>
              <a:t>)</a:t>
            </a:r>
          </a:p>
        </p:txBody>
      </p:sp>
      <p:sp>
        <p:nvSpPr>
          <p:cNvPr id="33795" name="Rectangle 3"/>
          <p:cNvSpPr>
            <a:spLocks noGrp="1" noChangeArrowheads="1"/>
          </p:cNvSpPr>
          <p:nvPr>
            <p:ph type="body" sz="half" idx="1"/>
          </p:nvPr>
        </p:nvSpPr>
        <p:spPr>
          <a:xfrm>
            <a:off x="755650" y="2565400"/>
            <a:ext cx="3810000" cy="4114800"/>
          </a:xfrm>
        </p:spPr>
        <p:txBody>
          <a:bodyPr/>
          <a:lstStyle/>
          <a:p>
            <a:pPr algn="ctr">
              <a:buFontTx/>
              <a:buNone/>
            </a:pPr>
            <a:r>
              <a:rPr lang="ru-RU" sz="2800"/>
              <a:t> Нарушение функции плаценты под воздействием различных факторов.</a:t>
            </a:r>
          </a:p>
        </p:txBody>
      </p:sp>
      <p:pic>
        <p:nvPicPr>
          <p:cNvPr id="33797" name="Picture 5" descr="i?id=58935837-09-72&amp;n=2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651500" y="2636838"/>
            <a:ext cx="2570163" cy="23510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799" name="AutoShape 7"/>
          <p:cNvSpPr>
            <a:spLocks noChangeArrowheads="1"/>
          </p:cNvSpPr>
          <p:nvPr/>
        </p:nvSpPr>
        <p:spPr bwMode="auto">
          <a:xfrm>
            <a:off x="6588125" y="1773238"/>
            <a:ext cx="914400" cy="3529012"/>
          </a:xfrm>
          <a:prstGeom prst="lightningBol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99FF"/>
            </a:gs>
          </a:gsLst>
          <a:lin ang="54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ru-RU" sz="4000" b="1"/>
              <a:t>Классификация</a:t>
            </a:r>
            <a:r>
              <a:rPr lang="ru-RU" sz="4000"/>
              <a:t/>
            </a:r>
            <a:br>
              <a:rPr lang="ru-RU" sz="4000"/>
            </a:br>
            <a:endParaRPr lang="ru-RU" sz="4000"/>
          </a:p>
        </p:txBody>
      </p:sp>
      <p:sp>
        <p:nvSpPr>
          <p:cNvPr id="34847" name="Rectangle 31"/>
          <p:cNvSpPr>
            <a:spLocks noChangeArrowheads="1"/>
          </p:cNvSpPr>
          <p:nvPr/>
        </p:nvSpPr>
        <p:spPr bwMode="auto">
          <a:xfrm>
            <a:off x="827088" y="1412875"/>
            <a:ext cx="180022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По течению</a:t>
            </a:r>
          </a:p>
        </p:txBody>
      </p:sp>
      <p:sp>
        <p:nvSpPr>
          <p:cNvPr id="34848" name="Rectangle 32"/>
          <p:cNvSpPr>
            <a:spLocks noChangeArrowheads="1"/>
          </p:cNvSpPr>
          <p:nvPr/>
        </p:nvSpPr>
        <p:spPr bwMode="auto">
          <a:xfrm>
            <a:off x="611188" y="2852738"/>
            <a:ext cx="1800225"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Острая </a:t>
            </a:r>
          </a:p>
        </p:txBody>
      </p:sp>
      <p:sp>
        <p:nvSpPr>
          <p:cNvPr id="34849" name="Rectangle 33"/>
          <p:cNvSpPr>
            <a:spLocks noChangeArrowheads="1"/>
          </p:cNvSpPr>
          <p:nvPr/>
        </p:nvSpPr>
        <p:spPr bwMode="auto">
          <a:xfrm>
            <a:off x="5148263" y="1484313"/>
            <a:ext cx="2087562"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Хроническая </a:t>
            </a:r>
          </a:p>
        </p:txBody>
      </p:sp>
      <p:sp>
        <p:nvSpPr>
          <p:cNvPr id="34850" name="AutoShape 34"/>
          <p:cNvSpPr>
            <a:spLocks noChangeArrowheads="1"/>
          </p:cNvSpPr>
          <p:nvPr/>
        </p:nvSpPr>
        <p:spPr bwMode="auto">
          <a:xfrm>
            <a:off x="395288" y="4365625"/>
            <a:ext cx="2232025" cy="15113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sz="1800"/>
              <a:t>Резкое нарушение </a:t>
            </a:r>
          </a:p>
          <a:p>
            <a:pPr algn="ctr"/>
            <a:r>
              <a:rPr lang="ru-RU" sz="1800"/>
              <a:t>кровотока, </a:t>
            </a:r>
          </a:p>
          <a:p>
            <a:pPr algn="ctr"/>
            <a:r>
              <a:rPr lang="ru-RU" sz="1800"/>
              <a:t>может привести</a:t>
            </a:r>
          </a:p>
          <a:p>
            <a:pPr algn="ctr"/>
            <a:r>
              <a:rPr lang="ru-RU" sz="1800"/>
              <a:t>к прерыванию</a:t>
            </a:r>
          </a:p>
          <a:p>
            <a:pPr algn="ctr"/>
            <a:r>
              <a:rPr lang="ru-RU" sz="1800"/>
              <a:t>беременности</a:t>
            </a:r>
          </a:p>
        </p:txBody>
      </p:sp>
      <p:sp>
        <p:nvSpPr>
          <p:cNvPr id="34851" name="Rectangle 35"/>
          <p:cNvSpPr>
            <a:spLocks noChangeArrowheads="1"/>
          </p:cNvSpPr>
          <p:nvPr/>
        </p:nvSpPr>
        <p:spPr bwMode="auto">
          <a:xfrm>
            <a:off x="3276600" y="3141663"/>
            <a:ext cx="2592388"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Компенсированное </a:t>
            </a:r>
          </a:p>
        </p:txBody>
      </p:sp>
      <p:sp>
        <p:nvSpPr>
          <p:cNvPr id="34852" name="AutoShape 36"/>
          <p:cNvSpPr>
            <a:spLocks noChangeArrowheads="1"/>
          </p:cNvSpPr>
          <p:nvPr/>
        </p:nvSpPr>
        <p:spPr bwMode="auto">
          <a:xfrm>
            <a:off x="3132138" y="4797425"/>
            <a:ext cx="2376487" cy="1512888"/>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sz="1800"/>
              <a:t>Плод </a:t>
            </a:r>
          </a:p>
          <a:p>
            <a:pPr algn="ctr"/>
            <a:r>
              <a:rPr lang="ru-RU" sz="1800"/>
              <a:t>приспосабливается</a:t>
            </a:r>
          </a:p>
          <a:p>
            <a:pPr algn="ctr"/>
            <a:r>
              <a:rPr lang="ru-RU" sz="1800"/>
              <a:t>и не страдает</a:t>
            </a:r>
          </a:p>
        </p:txBody>
      </p:sp>
      <p:sp>
        <p:nvSpPr>
          <p:cNvPr id="34853" name="Rectangle 37"/>
          <p:cNvSpPr>
            <a:spLocks noChangeArrowheads="1"/>
          </p:cNvSpPr>
          <p:nvPr/>
        </p:nvSpPr>
        <p:spPr bwMode="auto">
          <a:xfrm>
            <a:off x="6284913" y="3284538"/>
            <a:ext cx="2859087"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Декомпенсированное</a:t>
            </a:r>
          </a:p>
        </p:txBody>
      </p:sp>
      <p:sp>
        <p:nvSpPr>
          <p:cNvPr id="34854" name="AutoShape 38"/>
          <p:cNvSpPr>
            <a:spLocks noChangeArrowheads="1"/>
          </p:cNvSpPr>
          <p:nvPr/>
        </p:nvSpPr>
        <p:spPr bwMode="auto">
          <a:xfrm>
            <a:off x="6191250" y="4941888"/>
            <a:ext cx="2952750" cy="1295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sz="1800"/>
              <a:t>Стойкие нарушения</a:t>
            </a:r>
          </a:p>
          <a:p>
            <a:pPr algn="ctr"/>
            <a:r>
              <a:rPr lang="ru-RU" sz="1800"/>
              <a:t>Кровотока, гипоксия плода, </a:t>
            </a:r>
          </a:p>
          <a:p>
            <a:pPr algn="ctr"/>
            <a:r>
              <a:rPr lang="ru-RU" sz="1800"/>
              <a:t>СЗРП</a:t>
            </a:r>
          </a:p>
        </p:txBody>
      </p:sp>
      <p:sp>
        <p:nvSpPr>
          <p:cNvPr id="34855" name="AutoShape 39"/>
          <p:cNvSpPr>
            <a:spLocks noChangeArrowheads="1"/>
          </p:cNvSpPr>
          <p:nvPr/>
        </p:nvSpPr>
        <p:spPr bwMode="auto">
          <a:xfrm>
            <a:off x="1908175" y="2060575"/>
            <a:ext cx="485775" cy="976313"/>
          </a:xfrm>
          <a:prstGeom prst="downArrow">
            <a:avLst>
              <a:gd name="adj1" fmla="val 50000"/>
              <a:gd name="adj2" fmla="val 50245"/>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4856" name="AutoShape 40"/>
          <p:cNvSpPr>
            <a:spLocks noChangeArrowheads="1"/>
          </p:cNvSpPr>
          <p:nvPr/>
        </p:nvSpPr>
        <p:spPr bwMode="auto">
          <a:xfrm>
            <a:off x="2555875" y="1412875"/>
            <a:ext cx="2665413" cy="485775"/>
          </a:xfrm>
          <a:prstGeom prst="rightArrow">
            <a:avLst>
              <a:gd name="adj1" fmla="val 50000"/>
              <a:gd name="adj2" fmla="val 137173"/>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4857" name="AutoShape 41"/>
          <p:cNvSpPr>
            <a:spLocks noChangeArrowheads="1"/>
          </p:cNvSpPr>
          <p:nvPr/>
        </p:nvSpPr>
        <p:spPr bwMode="auto">
          <a:xfrm>
            <a:off x="5076825" y="2276475"/>
            <a:ext cx="485775" cy="976313"/>
          </a:xfrm>
          <a:prstGeom prst="downArrow">
            <a:avLst>
              <a:gd name="adj1" fmla="val 50000"/>
              <a:gd name="adj2" fmla="val 50245"/>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4859" name="AutoShape 43"/>
          <p:cNvSpPr>
            <a:spLocks noChangeArrowheads="1"/>
          </p:cNvSpPr>
          <p:nvPr/>
        </p:nvSpPr>
        <p:spPr bwMode="auto">
          <a:xfrm>
            <a:off x="6732588" y="2276475"/>
            <a:ext cx="485775" cy="1152525"/>
          </a:xfrm>
          <a:prstGeom prst="downArrow">
            <a:avLst>
              <a:gd name="adj1" fmla="val 50000"/>
              <a:gd name="adj2" fmla="val 59314"/>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4860" name="AutoShape 44"/>
          <p:cNvSpPr>
            <a:spLocks noChangeArrowheads="1"/>
          </p:cNvSpPr>
          <p:nvPr/>
        </p:nvSpPr>
        <p:spPr bwMode="auto">
          <a:xfrm>
            <a:off x="395288" y="3500438"/>
            <a:ext cx="485775" cy="976312"/>
          </a:xfrm>
          <a:prstGeom prst="downArrow">
            <a:avLst>
              <a:gd name="adj1" fmla="val 50000"/>
              <a:gd name="adj2" fmla="val 50245"/>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4861" name="AutoShape 45"/>
          <p:cNvSpPr>
            <a:spLocks noChangeArrowheads="1"/>
          </p:cNvSpPr>
          <p:nvPr/>
        </p:nvSpPr>
        <p:spPr bwMode="auto">
          <a:xfrm>
            <a:off x="4859338" y="4005263"/>
            <a:ext cx="485775" cy="976312"/>
          </a:xfrm>
          <a:prstGeom prst="downArrow">
            <a:avLst>
              <a:gd name="adj1" fmla="val 50000"/>
              <a:gd name="adj2" fmla="val 50245"/>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4862" name="AutoShape 46"/>
          <p:cNvSpPr>
            <a:spLocks noChangeArrowheads="1"/>
          </p:cNvSpPr>
          <p:nvPr/>
        </p:nvSpPr>
        <p:spPr bwMode="auto">
          <a:xfrm>
            <a:off x="7596188" y="4149725"/>
            <a:ext cx="485775" cy="976313"/>
          </a:xfrm>
          <a:prstGeom prst="downArrow">
            <a:avLst>
              <a:gd name="adj1" fmla="val 50000"/>
              <a:gd name="adj2" fmla="val 50245"/>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765175"/>
            <a:ext cx="7772400" cy="1143000"/>
          </a:xfrm>
        </p:spPr>
        <p:txBody>
          <a:bodyPr/>
          <a:lstStyle/>
          <a:p>
            <a:r>
              <a:rPr lang="ru-RU" sz="4000" b="1">
                <a:latin typeface="Monotype Corsiva" pitchFamily="66" charset="0"/>
              </a:rPr>
              <a:t>Факторы риска развития</a:t>
            </a:r>
            <a:r>
              <a:rPr lang="ru-RU" sz="4000">
                <a:latin typeface="Monotype Corsiva" pitchFamily="66" charset="0"/>
              </a:rPr>
              <a:t/>
            </a:r>
            <a:br>
              <a:rPr lang="ru-RU" sz="4000">
                <a:latin typeface="Monotype Corsiva" pitchFamily="66" charset="0"/>
              </a:rPr>
            </a:br>
            <a:endParaRPr lang="ru-RU" sz="4000">
              <a:latin typeface="Monotype Corsiva" pitchFamily="66" charset="0"/>
            </a:endParaRPr>
          </a:p>
        </p:txBody>
      </p:sp>
      <p:sp>
        <p:nvSpPr>
          <p:cNvPr id="35843" name="Rectangle 3"/>
          <p:cNvSpPr>
            <a:spLocks noGrp="1" noChangeArrowheads="1"/>
          </p:cNvSpPr>
          <p:nvPr>
            <p:ph type="body" idx="1"/>
          </p:nvPr>
        </p:nvSpPr>
        <p:spPr>
          <a:xfrm>
            <a:off x="395288" y="2276475"/>
            <a:ext cx="7772400" cy="4114800"/>
          </a:xfrm>
        </p:spPr>
        <p:txBody>
          <a:bodyPr/>
          <a:lstStyle/>
          <a:p>
            <a:pPr>
              <a:lnSpc>
                <a:spcPct val="90000"/>
              </a:lnSpc>
              <a:buFontTx/>
              <a:buNone/>
            </a:pPr>
            <a:r>
              <a:rPr lang="ru-RU" sz="2400"/>
              <a:t>     - эндокринные заболевания (сахарный диабет, болезни щитовидной железы), болезни сердечно-сосудистой системы (пороки сердца, гипертоническая болезнь);</a:t>
            </a:r>
            <a:br>
              <a:rPr lang="ru-RU" sz="2400"/>
            </a:br>
            <a:r>
              <a:rPr lang="ru-RU" sz="2400"/>
              <a:t>- возраст старше 35 лет;</a:t>
            </a:r>
            <a:br>
              <a:rPr lang="ru-RU" sz="2400"/>
            </a:br>
            <a:r>
              <a:rPr lang="ru-RU" sz="2400"/>
              <a:t>- анемия, обусловленная дефицитом железа в крови;</a:t>
            </a:r>
            <a:br>
              <a:rPr lang="ru-RU" sz="2400"/>
            </a:br>
            <a:r>
              <a:rPr lang="ru-RU" sz="2400"/>
              <a:t>- вредные привычки при беременности ( курение, прием алкоголя и наркотиков);</a:t>
            </a:r>
            <a:br>
              <a:rPr lang="ru-RU" sz="2400"/>
            </a:br>
            <a:r>
              <a:rPr lang="ru-RU" sz="2400"/>
              <a:t>- инфекции, передающиеся половым путем;</a:t>
            </a:r>
            <a:br>
              <a:rPr lang="ru-RU" sz="2400"/>
            </a:br>
            <a:r>
              <a:rPr lang="ru-RU" sz="2400"/>
              <a:t>- аборты в прошлом;</a:t>
            </a:r>
            <a:br>
              <a:rPr lang="ru-RU" sz="2400"/>
            </a:br>
            <a:r>
              <a:rPr lang="ru-RU" sz="2400"/>
              <a:t>- хронические гинекологические заболевания – миома матки, эндометриоз, пороки развития матки (седловидная, двурогая </a:t>
            </a:r>
          </a:p>
        </p:txBody>
      </p:sp>
      <p:pic>
        <p:nvPicPr>
          <p:cNvPr id="35845" name="Picture 5" descr="i?id=96423199-7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404813"/>
            <a:ext cx="2160587" cy="1679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66"/>
            </a:gs>
            <a:gs pos="100000">
              <a:schemeClr val="bg1"/>
            </a:gs>
          </a:gsLst>
          <a:lin ang="54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4213" y="260350"/>
            <a:ext cx="7772400" cy="1143000"/>
          </a:xfrm>
        </p:spPr>
        <p:txBody>
          <a:bodyPr/>
          <a:lstStyle/>
          <a:p>
            <a:r>
              <a:rPr lang="ru-RU" sz="4000" b="1">
                <a:latin typeface="Monotype Corsiva" pitchFamily="66" charset="0"/>
              </a:rPr>
              <a:t>Симптомы плацентарной недостаточности</a:t>
            </a:r>
          </a:p>
        </p:txBody>
      </p:sp>
      <p:sp>
        <p:nvSpPr>
          <p:cNvPr id="36867" name="Rectangle 3"/>
          <p:cNvSpPr>
            <a:spLocks noGrp="1" noChangeArrowheads="1"/>
          </p:cNvSpPr>
          <p:nvPr>
            <p:ph type="body" idx="1"/>
          </p:nvPr>
        </p:nvSpPr>
        <p:spPr>
          <a:xfrm>
            <a:off x="684213" y="1700213"/>
            <a:ext cx="7772400" cy="4114800"/>
          </a:xfrm>
        </p:spPr>
        <p:txBody>
          <a:bodyPr/>
          <a:lstStyle/>
          <a:p>
            <a:pPr>
              <a:lnSpc>
                <a:spcPct val="80000"/>
              </a:lnSpc>
            </a:pPr>
            <a:endParaRPr lang="ru-RU" sz="1800" b="1"/>
          </a:p>
          <a:p>
            <a:pPr>
              <a:lnSpc>
                <a:spcPct val="80000"/>
              </a:lnSpc>
            </a:pPr>
            <a:r>
              <a:rPr lang="ru-RU" sz="1800"/>
              <a:t>При хронической компенсированной ФПН симптомы заболевания стерты и беременная чувствует себя абсолютно нормально. О наличии плацентарной недостаточности женщина узнает, как правило, во время ультразвукового исследования.</a:t>
            </a:r>
          </a:p>
          <a:p>
            <a:pPr>
              <a:lnSpc>
                <a:spcPct val="80000"/>
              </a:lnSpc>
            </a:pPr>
            <a:r>
              <a:rPr lang="ru-RU" sz="1800"/>
              <a:t>При острой и хронической декомпенсированной ФПН симптомы заболевания более выражены. Вначале отмечаются более активные шевеления плода, затем  шевеления резко уменьшаются.</a:t>
            </a:r>
          </a:p>
          <a:p>
            <a:pPr>
              <a:lnSpc>
                <a:spcPct val="80000"/>
              </a:lnSpc>
            </a:pPr>
            <a:r>
              <a:rPr lang="ru-RU" sz="1800"/>
              <a:t>Помимо этого, при декомпенсированной ФПН, если имеется задержка развития плода, отмечается уменьшение размеров живота. Однако самостоятельно выявить подобные изменения довольно сложно, поэтому обычно эти изменения выявляет гинеколог во время планового приема.</a:t>
            </a:r>
          </a:p>
          <a:p>
            <a:pPr>
              <a:lnSpc>
                <a:spcPct val="80000"/>
              </a:lnSpc>
            </a:pPr>
            <a:endParaRPr lang="ru-RU" sz="1800"/>
          </a:p>
          <a:p>
            <a:pPr>
              <a:lnSpc>
                <a:spcPct val="80000"/>
              </a:lnSpc>
            </a:pPr>
            <a:r>
              <a:rPr lang="ru-RU" sz="1800"/>
              <a:t>Появление кровянистых выделений из влагалища. Это является признаком преждевременной отслойки нормально расположенной плаценты и требует немедленного обращения к акушер-гинекологу.</a:t>
            </a:r>
          </a:p>
        </p:txBody>
      </p:sp>
      <p:sp>
        <p:nvSpPr>
          <p:cNvPr id="36868" name="AutoShape 4"/>
          <p:cNvSpPr>
            <a:spLocks noChangeArrowheads="1"/>
          </p:cNvSpPr>
          <p:nvPr/>
        </p:nvSpPr>
        <p:spPr bwMode="auto">
          <a:xfrm>
            <a:off x="7596188" y="4652963"/>
            <a:ext cx="914400" cy="914400"/>
          </a:xfrm>
          <a:prstGeom prst="lightningBol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ru-RU" sz="4000" b="1">
                <a:latin typeface="Monotype Corsiva" pitchFamily="66" charset="0"/>
              </a:rPr>
              <a:t>Обследование при подозрении на фето-плацентарную недостаточность</a:t>
            </a:r>
            <a:r>
              <a:rPr lang="ru-RU" sz="4000" b="1"/>
              <a:t/>
            </a:r>
            <a:br>
              <a:rPr lang="ru-RU" sz="4000" b="1"/>
            </a:br>
            <a:endParaRPr lang="ru-RU" sz="4000" b="1"/>
          </a:p>
        </p:txBody>
      </p:sp>
      <p:sp>
        <p:nvSpPr>
          <p:cNvPr id="37891" name="Rectangle 3"/>
          <p:cNvSpPr>
            <a:spLocks noGrp="1" noChangeArrowheads="1"/>
          </p:cNvSpPr>
          <p:nvPr>
            <p:ph type="body" idx="1"/>
          </p:nvPr>
        </p:nvSpPr>
        <p:spPr>
          <a:xfrm>
            <a:off x="0" y="1844675"/>
            <a:ext cx="7772400" cy="4114800"/>
          </a:xfrm>
        </p:spPr>
        <p:txBody>
          <a:bodyPr/>
          <a:lstStyle/>
          <a:p>
            <a:pPr>
              <a:lnSpc>
                <a:spcPct val="80000"/>
              </a:lnSpc>
            </a:pPr>
            <a:r>
              <a:rPr lang="ru-RU" sz="2000"/>
              <a:t>При УЗИ оценивается двигательная активность плода, состояние плаценты (ее толщина и зрелость), измеряются размеры плода, количество околоплодных вод.</a:t>
            </a:r>
          </a:p>
          <a:p>
            <a:pPr>
              <a:lnSpc>
                <a:spcPct val="80000"/>
              </a:lnSpc>
            </a:pPr>
            <a:r>
              <a:rPr lang="ru-RU" sz="2000"/>
              <a:t>Отмечается уменьшение или увеличение толщины плаценты более, чем на 5 мм в отличие от нормальных показателей соответствующего срока. В самой плаценте при этом наблюдаются признаки “преждевременного старения”, о чем свидетельствует отложение солей кальция.</a:t>
            </a:r>
          </a:p>
          <a:p>
            <a:pPr>
              <a:lnSpc>
                <a:spcPct val="80000"/>
              </a:lnSpc>
            </a:pPr>
            <a:r>
              <a:rPr lang="ru-RU" sz="2000"/>
              <a:t>Отставание развития плода от </a:t>
            </a:r>
          </a:p>
          <a:p>
            <a:pPr>
              <a:lnSpc>
                <a:spcPct val="80000"/>
              </a:lnSpc>
              <a:buFontTx/>
              <a:buNone/>
            </a:pPr>
            <a:r>
              <a:rPr lang="ru-RU" sz="2000"/>
              <a:t>соответствующего гестационного срока, снижается </a:t>
            </a:r>
          </a:p>
          <a:p>
            <a:pPr>
              <a:lnSpc>
                <a:spcPct val="80000"/>
              </a:lnSpc>
              <a:buFontTx/>
              <a:buNone/>
            </a:pPr>
            <a:r>
              <a:rPr lang="ru-RU" sz="2000"/>
              <a:t>его двигательная активность. Происходит  изменение </a:t>
            </a:r>
          </a:p>
          <a:p>
            <a:pPr>
              <a:lnSpc>
                <a:spcPct val="80000"/>
              </a:lnSpc>
              <a:buFontTx/>
              <a:buNone/>
            </a:pPr>
            <a:r>
              <a:rPr lang="ru-RU" sz="2000"/>
              <a:t>количества околоплодных вод - их может быть больше нормы(многоводие), либо меньше (маловодие).</a:t>
            </a:r>
          </a:p>
        </p:txBody>
      </p:sp>
      <p:pic>
        <p:nvPicPr>
          <p:cNvPr id="37893" name="Picture 5" descr="i?id=57226304-46-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3933825"/>
            <a:ext cx="2843213" cy="244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rgbClr val="292929"/>
            </a:gs>
            <a:gs pos="50000">
              <a:schemeClr val="bg1"/>
            </a:gs>
            <a:gs pos="100000">
              <a:srgbClr val="292929"/>
            </a:gs>
          </a:gsLst>
          <a:lin ang="5400000" scaled="1"/>
        </a:gradFill>
        <a:effectLst/>
      </p:bgPr>
    </p:bg>
    <p:spTree>
      <p:nvGrpSpPr>
        <p:cNvPr id="1" name=""/>
        <p:cNvGrpSpPr/>
        <p:nvPr/>
      </p:nvGrpSpPr>
      <p:grpSpPr>
        <a:xfrm>
          <a:off x="0" y="0"/>
          <a:ext cx="0" cy="0"/>
          <a:chOff x="0" y="0"/>
          <a:chExt cx="0" cy="0"/>
        </a:xfrm>
      </p:grpSpPr>
      <p:sp>
        <p:nvSpPr>
          <p:cNvPr id="75779" name="Rectangle 3"/>
          <p:cNvSpPr>
            <a:spLocks noGrp="1" noChangeArrowheads="1"/>
          </p:cNvSpPr>
          <p:nvPr>
            <p:ph type="body" sz="half" idx="1"/>
          </p:nvPr>
        </p:nvSpPr>
        <p:spPr>
          <a:xfrm>
            <a:off x="0" y="1484313"/>
            <a:ext cx="3810000" cy="4114800"/>
          </a:xfrm>
        </p:spPr>
        <p:txBody>
          <a:bodyPr/>
          <a:lstStyle/>
          <a:p>
            <a:pPr algn="ctr">
              <a:lnSpc>
                <a:spcPct val="90000"/>
              </a:lnSpc>
              <a:buFontTx/>
              <a:buNone/>
            </a:pPr>
            <a:r>
              <a:rPr lang="ru-RU" sz="2000"/>
              <a:t>     </a:t>
            </a:r>
            <a:r>
              <a:rPr lang="ru-RU" sz="1800"/>
              <a:t>Допплерометрия проводится для оценки состояния кровотока  в сосудах пуповины, матки и головного мозга плода.</a:t>
            </a:r>
          </a:p>
          <a:p>
            <a:pPr algn="ctr">
              <a:lnSpc>
                <a:spcPct val="90000"/>
              </a:lnSpc>
            </a:pPr>
            <a:endParaRPr lang="ru-RU" sz="1800"/>
          </a:p>
        </p:txBody>
      </p:sp>
      <p:pic>
        <p:nvPicPr>
          <p:cNvPr id="75781" name="Picture 5" descr="i?id=347339619-24-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500438"/>
            <a:ext cx="3313113" cy="2447925"/>
          </a:xfrm>
          <a:prstGeom prst="rect">
            <a:avLst/>
          </a:prstGeom>
          <a:noFill/>
          <a:extLst>
            <a:ext uri="{909E8E84-426E-40DD-AFC4-6F175D3DCCD1}">
              <a14:hiddenFill xmlns:a14="http://schemas.microsoft.com/office/drawing/2010/main">
                <a:solidFill>
                  <a:srgbClr val="FFFFFF"/>
                </a:solidFill>
              </a14:hiddenFill>
            </a:ext>
          </a:extLst>
        </p:spPr>
      </p:pic>
      <p:pic>
        <p:nvPicPr>
          <p:cNvPr id="75783" name="Picture 7" descr="i?id=124201008-71-72&amp;n=2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219700" y="404813"/>
            <a:ext cx="3348038" cy="2155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5786" name="Rectangle 10"/>
          <p:cNvSpPr>
            <a:spLocks noChangeArrowheads="1"/>
          </p:cNvSpPr>
          <p:nvPr/>
        </p:nvSpPr>
        <p:spPr bwMode="auto">
          <a:xfrm>
            <a:off x="5508625" y="3141663"/>
            <a:ext cx="3168650" cy="223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20000"/>
              </a:spcBef>
            </a:pPr>
            <a:r>
              <a:rPr lang="ru-RU" sz="1800"/>
              <a:t>КТГ проводят с целью оценки сердечной </a:t>
            </a:r>
          </a:p>
          <a:p>
            <a:pPr algn="ctr">
              <a:lnSpc>
                <a:spcPct val="90000"/>
              </a:lnSpc>
              <a:spcBef>
                <a:spcPct val="20000"/>
              </a:spcBef>
            </a:pPr>
            <a:r>
              <a:rPr lang="ru-RU" sz="1800"/>
              <a:t>деятельности плода. Если диагноз </a:t>
            </a:r>
          </a:p>
          <a:p>
            <a:pPr algn="ctr">
              <a:lnSpc>
                <a:spcPct val="90000"/>
              </a:lnSpc>
              <a:spcBef>
                <a:spcPct val="20000"/>
              </a:spcBef>
            </a:pPr>
            <a:r>
              <a:rPr lang="ru-RU" sz="1800"/>
              <a:t>ФПН подтверждается, то КТГ проводят каждый день, </a:t>
            </a:r>
          </a:p>
          <a:p>
            <a:pPr algn="ctr">
              <a:lnSpc>
                <a:spcPct val="90000"/>
              </a:lnSpc>
              <a:spcBef>
                <a:spcPct val="20000"/>
              </a:spcBef>
            </a:pPr>
            <a:r>
              <a:rPr lang="ru-RU" sz="1800"/>
              <a:t>обычно в условиях родильного дома.</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FF"/>
            </a:gs>
          </a:gsLst>
          <a:lin ang="5400000" scaled="1"/>
        </a:gra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ru-RU" sz="4000" b="1">
                <a:latin typeface="Monotype Corsiva" pitchFamily="66" charset="0"/>
              </a:rPr>
              <a:t>Лечение фето-плацентарной недостаточности</a:t>
            </a:r>
            <a:br>
              <a:rPr lang="ru-RU" sz="4000" b="1">
                <a:latin typeface="Monotype Corsiva" pitchFamily="66" charset="0"/>
              </a:rPr>
            </a:br>
            <a:endParaRPr lang="ru-RU" sz="4000" b="1">
              <a:latin typeface="Monotype Corsiva" pitchFamily="66" charset="0"/>
            </a:endParaRPr>
          </a:p>
        </p:txBody>
      </p:sp>
      <p:sp>
        <p:nvSpPr>
          <p:cNvPr id="38915" name="Rectangle 3"/>
          <p:cNvSpPr>
            <a:spLocks noGrp="1" noChangeArrowheads="1"/>
          </p:cNvSpPr>
          <p:nvPr>
            <p:ph type="body" idx="1"/>
          </p:nvPr>
        </p:nvSpPr>
        <p:spPr/>
        <p:txBody>
          <a:bodyPr/>
          <a:lstStyle/>
          <a:p>
            <a:pPr algn="ctr">
              <a:buFontTx/>
              <a:buNone/>
            </a:pPr>
            <a:r>
              <a:rPr lang="ru-RU"/>
              <a:t>   Лечение плацентарной недостаточности должно проводиться исключительно в условиях стационара. Исключение составляет компенсированная форма ФПН, при которой требуется динамическое амбулаторное наблюдение и лечение.</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CC"/>
            </a:gs>
            <a:gs pos="50000">
              <a:schemeClr val="bg1"/>
            </a:gs>
            <a:gs pos="100000">
              <a:srgbClr val="FFCCCC"/>
            </a:gs>
          </a:gsLst>
          <a:lin ang="54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4213" y="0"/>
            <a:ext cx="7772400" cy="1143000"/>
          </a:xfrm>
        </p:spPr>
        <p:txBody>
          <a:bodyPr/>
          <a:lstStyle/>
          <a:p>
            <a:r>
              <a:rPr lang="ru-RU">
                <a:latin typeface="Monotype Corsiva" pitchFamily="66" charset="0"/>
              </a:rPr>
              <a:t>Функции плаценты</a:t>
            </a:r>
          </a:p>
        </p:txBody>
      </p:sp>
      <p:pic>
        <p:nvPicPr>
          <p:cNvPr id="7173" name="Picture 5" descr="i?id=274577320-64-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2924175"/>
            <a:ext cx="1901825" cy="2160588"/>
          </a:xfrm>
          <a:prstGeom prst="rect">
            <a:avLst/>
          </a:prstGeom>
          <a:noFill/>
          <a:extLst>
            <a:ext uri="{909E8E84-426E-40DD-AFC4-6F175D3DCCD1}">
              <a14:hiddenFill xmlns:a14="http://schemas.microsoft.com/office/drawing/2010/main">
                <a:solidFill>
                  <a:srgbClr val="FFFFFF"/>
                </a:solidFill>
              </a14:hiddenFill>
            </a:ext>
          </a:extLst>
        </p:spPr>
      </p:pic>
      <p:sp>
        <p:nvSpPr>
          <p:cNvPr id="7174" name="AutoShape 6"/>
          <p:cNvSpPr>
            <a:spLocks noChangeArrowheads="1"/>
          </p:cNvSpPr>
          <p:nvPr/>
        </p:nvSpPr>
        <p:spPr bwMode="auto">
          <a:xfrm>
            <a:off x="900113" y="981075"/>
            <a:ext cx="3671887" cy="1873250"/>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sz="1400" b="1"/>
              <a:t>Гемоплацентарный барьер</a:t>
            </a:r>
          </a:p>
          <a:p>
            <a:pPr algn="ctr"/>
            <a:r>
              <a:rPr lang="ru-RU" sz="1200"/>
              <a:t>(слой клеток </a:t>
            </a:r>
          </a:p>
          <a:p>
            <a:pPr algn="ctr"/>
            <a:r>
              <a:rPr lang="ru-RU" sz="1200"/>
              <a:t>эндотелия сосудов плода, их базальной мембраной, </a:t>
            </a:r>
          </a:p>
          <a:p>
            <a:pPr algn="ctr"/>
            <a:r>
              <a:rPr lang="ru-RU" sz="1200"/>
              <a:t>слой рыхлой перикапиллярной соединительной ткани, </a:t>
            </a:r>
          </a:p>
          <a:p>
            <a:pPr algn="ctr"/>
            <a:r>
              <a:rPr lang="ru-RU" sz="1200"/>
              <a:t>базальной мембраной трофобласта, слои </a:t>
            </a:r>
          </a:p>
          <a:p>
            <a:pPr algn="ctr"/>
            <a:r>
              <a:rPr lang="ru-RU" sz="1200"/>
              <a:t>цитотрофобласта и синцитий трофобласта). </a:t>
            </a:r>
          </a:p>
        </p:txBody>
      </p:sp>
      <p:sp>
        <p:nvSpPr>
          <p:cNvPr id="7175" name="AutoShape 7"/>
          <p:cNvSpPr>
            <a:spLocks noChangeArrowheads="1"/>
          </p:cNvSpPr>
          <p:nvPr/>
        </p:nvSpPr>
        <p:spPr bwMode="auto">
          <a:xfrm>
            <a:off x="250825" y="2997200"/>
            <a:ext cx="3168650" cy="1944688"/>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sz="1400" b="1"/>
              <a:t>Газообменная</a:t>
            </a:r>
          </a:p>
          <a:p>
            <a:pPr algn="ctr"/>
            <a:r>
              <a:rPr lang="ru-RU" sz="1200"/>
              <a:t>Кислород из крови матери </a:t>
            </a:r>
          </a:p>
          <a:p>
            <a:pPr algn="ctr"/>
            <a:r>
              <a:rPr lang="ru-RU" sz="1200"/>
              <a:t>проникает в кровь плода </a:t>
            </a:r>
          </a:p>
          <a:p>
            <a:pPr algn="ctr"/>
            <a:r>
              <a:rPr lang="ru-RU" sz="1200"/>
              <a:t>по простым законам диффузии,</a:t>
            </a:r>
          </a:p>
          <a:p>
            <a:pPr algn="ctr"/>
            <a:r>
              <a:rPr lang="ru-RU" sz="1200"/>
              <a:t> в обратном направлении </a:t>
            </a:r>
          </a:p>
          <a:p>
            <a:pPr algn="ctr"/>
            <a:r>
              <a:rPr lang="ru-RU" sz="1200"/>
              <a:t>транспортируется углекислый газ.</a:t>
            </a:r>
          </a:p>
        </p:txBody>
      </p:sp>
      <p:sp>
        <p:nvSpPr>
          <p:cNvPr id="7176" name="AutoShape 8"/>
          <p:cNvSpPr>
            <a:spLocks noChangeArrowheads="1"/>
          </p:cNvSpPr>
          <p:nvPr/>
        </p:nvSpPr>
        <p:spPr bwMode="auto">
          <a:xfrm>
            <a:off x="5580063" y="3716338"/>
            <a:ext cx="3384550" cy="1727200"/>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sz="1400" b="1"/>
              <a:t>Защитная</a:t>
            </a:r>
          </a:p>
          <a:p>
            <a:pPr algn="ctr"/>
            <a:r>
              <a:rPr lang="ru-RU" sz="1200"/>
              <a:t>Плацента обладает иммунными свойствами — </a:t>
            </a:r>
          </a:p>
          <a:p>
            <a:pPr algn="ctr"/>
            <a:r>
              <a:rPr lang="ru-RU" sz="1200"/>
              <a:t>пропускает к плоду АТ матери, </a:t>
            </a:r>
          </a:p>
          <a:p>
            <a:pPr algn="ctr"/>
            <a:r>
              <a:rPr lang="ru-RU" sz="1200"/>
              <a:t>тем самым обеспечивая иммунологическую </a:t>
            </a:r>
          </a:p>
          <a:p>
            <a:pPr algn="ctr"/>
            <a:r>
              <a:rPr lang="ru-RU" sz="1200"/>
              <a:t>защиту. Синцитий поглощает некоторые </a:t>
            </a:r>
          </a:p>
          <a:p>
            <a:pPr algn="ctr"/>
            <a:r>
              <a:rPr lang="ru-RU" sz="1200"/>
              <a:t>вещества, циркулирующие в </a:t>
            </a:r>
          </a:p>
          <a:p>
            <a:pPr algn="ctr"/>
            <a:r>
              <a:rPr lang="ru-RU" sz="1200"/>
              <a:t>материнской крови, и </a:t>
            </a:r>
          </a:p>
          <a:p>
            <a:pPr algn="ctr"/>
            <a:r>
              <a:rPr lang="ru-RU" sz="1200"/>
              <a:t>препятствует их поступлению в кровь плода. </a:t>
            </a:r>
          </a:p>
        </p:txBody>
      </p:sp>
      <p:sp>
        <p:nvSpPr>
          <p:cNvPr id="7177" name="AutoShape 9"/>
          <p:cNvSpPr>
            <a:spLocks noChangeArrowheads="1"/>
          </p:cNvSpPr>
          <p:nvPr/>
        </p:nvSpPr>
        <p:spPr bwMode="auto">
          <a:xfrm>
            <a:off x="2843213" y="5084763"/>
            <a:ext cx="2592387" cy="1511300"/>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sz="1400" b="1"/>
              <a:t>Гормональная</a:t>
            </a:r>
          </a:p>
          <a:p>
            <a:pPr algn="ctr"/>
            <a:r>
              <a:rPr lang="ru-RU" sz="1200"/>
              <a:t>ХГЧ, прогестерон, лактоген,</a:t>
            </a:r>
          </a:p>
          <a:p>
            <a:pPr algn="ctr"/>
            <a:r>
              <a:rPr lang="ru-RU" sz="1200"/>
              <a:t>пролактин, тестостерон, серотонин,</a:t>
            </a:r>
          </a:p>
          <a:p>
            <a:pPr algn="ctr"/>
            <a:r>
              <a:rPr lang="ru-RU" sz="1200"/>
              <a:t>релаксин.</a:t>
            </a:r>
          </a:p>
        </p:txBody>
      </p:sp>
      <p:sp>
        <p:nvSpPr>
          <p:cNvPr id="7178" name="AutoShape 10"/>
          <p:cNvSpPr>
            <a:spLocks noChangeArrowheads="1"/>
          </p:cNvSpPr>
          <p:nvPr/>
        </p:nvSpPr>
        <p:spPr bwMode="auto">
          <a:xfrm>
            <a:off x="5219700" y="981075"/>
            <a:ext cx="3313113" cy="2303463"/>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 </a:t>
            </a:r>
            <a:r>
              <a:rPr lang="ru-RU" sz="1400" b="1"/>
              <a:t>Трофическая и выделительная</a:t>
            </a:r>
          </a:p>
          <a:p>
            <a:pPr algn="ctr"/>
            <a:r>
              <a:rPr lang="ru-RU" sz="1200"/>
              <a:t>Через плаценту </a:t>
            </a:r>
          </a:p>
          <a:p>
            <a:pPr algn="ctr"/>
            <a:r>
              <a:rPr lang="ru-RU" sz="1200"/>
              <a:t>плод получает воду, </a:t>
            </a:r>
          </a:p>
          <a:p>
            <a:pPr algn="ctr"/>
            <a:r>
              <a:rPr lang="ru-RU" sz="1200"/>
              <a:t>электролиты, питательные и </a:t>
            </a:r>
          </a:p>
          <a:p>
            <a:pPr algn="ctr"/>
            <a:r>
              <a:rPr lang="ru-RU" sz="1200"/>
              <a:t>минеральные вещества, витамины; </a:t>
            </a:r>
          </a:p>
          <a:p>
            <a:pPr algn="ctr"/>
            <a:r>
              <a:rPr lang="ru-RU" sz="1200"/>
              <a:t>также плацента участвует в </a:t>
            </a:r>
          </a:p>
          <a:p>
            <a:pPr algn="ctr"/>
            <a:r>
              <a:rPr lang="ru-RU" sz="1200"/>
              <a:t>удалении метаболитов (мочевины, </a:t>
            </a:r>
          </a:p>
          <a:p>
            <a:pPr algn="ctr"/>
            <a:r>
              <a:rPr lang="ru-RU" sz="1200"/>
              <a:t>креатина, креатинина) </a:t>
            </a:r>
          </a:p>
          <a:p>
            <a:pPr algn="ctr"/>
            <a:r>
              <a:rPr lang="ru-RU" sz="1200"/>
              <a:t>посредством активного </a:t>
            </a:r>
          </a:p>
          <a:p>
            <a:pPr algn="ctr"/>
            <a:r>
              <a:rPr lang="ru-RU" sz="1200"/>
              <a:t>и пассивного транспорта;</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79388" y="981075"/>
            <a:ext cx="5616575" cy="1143000"/>
          </a:xfrm>
        </p:spPr>
        <p:txBody>
          <a:bodyPr/>
          <a:lstStyle/>
          <a:p>
            <a:r>
              <a:rPr lang="ru-RU" sz="4000">
                <a:latin typeface="Monotype Corsiva" pitchFamily="66" charset="0"/>
              </a:rPr>
              <a:t>Основная цель лечения заключается прежде всего в профилактике осложнений данного заболевания</a:t>
            </a:r>
            <a:r>
              <a:rPr lang="ru-RU" sz="4000"/>
              <a:t>.</a:t>
            </a:r>
            <a:br>
              <a:rPr lang="ru-RU" sz="4000"/>
            </a:br>
            <a:endParaRPr lang="ru-RU" sz="40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66"/>
            </a:gs>
            <a:gs pos="100000">
              <a:schemeClr val="bg1"/>
            </a:gs>
          </a:gsLst>
          <a:lin ang="5400000" scaled="1"/>
        </a:gradFill>
        <a:effectLst/>
      </p:bgPr>
    </p:bg>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611188" y="549275"/>
            <a:ext cx="7772400" cy="4114800"/>
          </a:xfrm>
        </p:spPr>
        <p:txBody>
          <a:bodyPr/>
          <a:lstStyle/>
          <a:p>
            <a:pPr algn="ctr">
              <a:lnSpc>
                <a:spcPct val="80000"/>
              </a:lnSpc>
            </a:pPr>
            <a:r>
              <a:rPr lang="ru-RU" sz="2800"/>
              <a:t>Вазодилатирующие средства, такие как Курантил, для улучшения микроциркуляции, устранения гипоксии в тканях плода и для предупреждения дальнейших негативных изменений в плаценте;</a:t>
            </a:r>
            <a:br>
              <a:rPr lang="ru-RU" sz="2800"/>
            </a:br>
            <a:endParaRPr lang="ru-RU" sz="2800"/>
          </a:p>
          <a:p>
            <a:pPr algn="ctr">
              <a:lnSpc>
                <a:spcPct val="80000"/>
              </a:lnSpc>
            </a:pPr>
            <a:r>
              <a:rPr lang="ru-RU" sz="2800"/>
              <a:t>Препараты, активизирующие обмен веществ в тканях, такие как Актовегин, аскорбиновая кислота, витамин Е, Троксевазин;</a:t>
            </a:r>
            <a:br>
              <a:rPr lang="ru-RU" sz="2800"/>
            </a:br>
            <a:r>
              <a:rPr lang="ru-RU" sz="2800"/>
              <a:t>- препараты, снижающие тонус матки, такие как Гинипрал,Сульфат Магния, Но-шпа.</a:t>
            </a:r>
          </a:p>
        </p:txBody>
      </p:sp>
      <p:pic>
        <p:nvPicPr>
          <p:cNvPr id="78853" name="Picture 5" descr="i?id=15828275-0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5013325"/>
            <a:ext cx="103822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78855" name="Picture 7" descr="i?id=219081815-56-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4941888"/>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78857" name="Picture 9" descr="i?id=359308592-71-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4941888"/>
            <a:ext cx="1666875"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685800" y="836613"/>
            <a:ext cx="7772400" cy="5259387"/>
          </a:xfrm>
        </p:spPr>
        <p:txBody>
          <a:bodyPr/>
          <a:lstStyle/>
          <a:p>
            <a:pPr>
              <a:lnSpc>
                <a:spcPct val="80000"/>
              </a:lnSpc>
            </a:pPr>
            <a:r>
              <a:rPr lang="ru-RU" sz="1800"/>
              <a:t>Для улучшения маточно-плацентарного кровотока дополнительно применяют  Эуфиллин, Трентал, глюкозо-новокаиновую смесь.</a:t>
            </a:r>
          </a:p>
          <a:p>
            <a:pPr>
              <a:lnSpc>
                <a:spcPct val="80000"/>
              </a:lnSpc>
            </a:pPr>
            <a:r>
              <a:rPr lang="ru-RU" sz="1800"/>
              <a:t>При повышенной свертываемости крови применяют антиагреганты (Гепарин, Клексан).</a:t>
            </a:r>
          </a:p>
          <a:p>
            <a:pPr>
              <a:lnSpc>
                <a:spcPct val="80000"/>
              </a:lnSpc>
            </a:pPr>
            <a:r>
              <a:rPr lang="ru-RU" sz="1800"/>
              <a:t>Для  нормализации процессов возбуждения нервной системы назначают препараты, улучшающие сон (настойки пустырника или валерианы, Глицин).</a:t>
            </a:r>
          </a:p>
          <a:p>
            <a:pPr>
              <a:lnSpc>
                <a:spcPct val="80000"/>
              </a:lnSpc>
            </a:pPr>
            <a:r>
              <a:rPr lang="ru-RU" sz="1800"/>
              <a:t>В среднем лечение ФПН проводится  около 2-х недель под контролем КТГ, УЗИ и допплерометрии. Эффект от проводимого лечения напрямую зависит от срока беременности (при возникновении ФПН на поздних сроках, прогноз более благоприятен, чем на ранних) и от образа жизни беременной.</a:t>
            </a:r>
          </a:p>
          <a:p>
            <a:pPr>
              <a:lnSpc>
                <a:spcPct val="80000"/>
              </a:lnSpc>
            </a:pPr>
            <a:r>
              <a:rPr lang="ru-RU" sz="1800"/>
              <a:t>Коррекция образа жизни: беременная женщина должна спать не менее 8 часов в сутки, в идеале до 10 часов в день. Оградить себя от стрессов! Проводить больше времени на свежем воздухе.</a:t>
            </a:r>
          </a:p>
          <a:p>
            <a:pPr>
              <a:lnSpc>
                <a:spcPct val="80000"/>
              </a:lnSpc>
            </a:pPr>
            <a:r>
              <a:rPr lang="ru-RU" sz="1800"/>
              <a:t>Витамины и микроэлементы. Особенно это актуально в холодное время года.</a:t>
            </a:r>
          </a:p>
          <a:p>
            <a:pPr>
              <a:lnSpc>
                <a:spcPct val="80000"/>
              </a:lnSpc>
            </a:pPr>
            <a:r>
              <a:rPr lang="ru-RU" sz="1800"/>
              <a:t>Избавляйтесь от вредных привычек (если они есть). При беременности противопоказаны вредные привычки, а при диагнозе ФПН это  может привести к необратимым последствиям для ребенка </a:t>
            </a:r>
          </a:p>
          <a:p>
            <a:pPr>
              <a:lnSpc>
                <a:spcPct val="80000"/>
              </a:lnSpc>
            </a:pPr>
            <a:endParaRPr lang="ru-RU" sz="1800"/>
          </a:p>
          <a:p>
            <a:pPr>
              <a:lnSpc>
                <a:spcPct val="80000"/>
              </a:lnSpc>
            </a:pPr>
            <a:endParaRPr lang="ru-RU" sz="1800"/>
          </a:p>
          <a:p>
            <a:pPr>
              <a:lnSpc>
                <a:spcPct val="80000"/>
              </a:lnSpc>
            </a:pPr>
            <a:endParaRPr lang="ru-RU" sz="1800"/>
          </a:p>
          <a:p>
            <a:pPr>
              <a:lnSpc>
                <a:spcPct val="80000"/>
              </a:lnSpc>
            </a:pPr>
            <a:endParaRPr lang="ru-RU" sz="18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9966"/>
            </a:gs>
          </a:gsLst>
          <a:lin ang="54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9750" y="260350"/>
            <a:ext cx="7772400" cy="1143000"/>
          </a:xfrm>
        </p:spPr>
        <p:txBody>
          <a:bodyPr/>
          <a:lstStyle/>
          <a:p>
            <a:r>
              <a:rPr lang="ru-RU">
                <a:latin typeface="Monotype Corsiva" pitchFamily="66" charset="0"/>
              </a:rPr>
              <a:t>Ведение родов</a:t>
            </a:r>
          </a:p>
        </p:txBody>
      </p:sp>
      <p:sp>
        <p:nvSpPr>
          <p:cNvPr id="39939" name="Rectangle 3"/>
          <p:cNvSpPr>
            <a:spLocks noGrp="1" noChangeArrowheads="1"/>
          </p:cNvSpPr>
          <p:nvPr>
            <p:ph type="body" idx="1"/>
          </p:nvPr>
        </p:nvSpPr>
        <p:spPr>
          <a:xfrm>
            <a:off x="827088" y="1989138"/>
            <a:ext cx="7772400" cy="4114800"/>
          </a:xfrm>
        </p:spPr>
        <p:txBody>
          <a:bodyPr/>
          <a:lstStyle/>
          <a:p>
            <a:pPr algn="ctr">
              <a:buFontTx/>
              <a:buNone/>
            </a:pPr>
            <a:r>
              <a:rPr lang="ru-RU"/>
              <a:t>При компенсированной форме, если плод не страдает, то женщина может рожать через естественные родовые пути. Во всех остальных случаях, при наличии жизнеспособного плода, показано кесарево сечение.</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ru-RU" sz="4000" b="1">
                <a:latin typeface="Monotype Corsiva" pitchFamily="66" charset="0"/>
              </a:rPr>
              <a:t>Осложнения ФПН:</a:t>
            </a:r>
            <a:br>
              <a:rPr lang="ru-RU" sz="4000" b="1">
                <a:latin typeface="Monotype Corsiva" pitchFamily="66" charset="0"/>
              </a:rPr>
            </a:br>
            <a:endParaRPr lang="ru-RU" sz="4000" b="1">
              <a:latin typeface="Monotype Corsiva" pitchFamily="66" charset="0"/>
            </a:endParaRPr>
          </a:p>
        </p:txBody>
      </p:sp>
      <p:sp>
        <p:nvSpPr>
          <p:cNvPr id="40963" name="Rectangle 3"/>
          <p:cNvSpPr>
            <a:spLocks noGrp="1" noChangeArrowheads="1"/>
          </p:cNvSpPr>
          <p:nvPr>
            <p:ph type="body" idx="1"/>
          </p:nvPr>
        </p:nvSpPr>
        <p:spPr>
          <a:xfrm>
            <a:off x="900113" y="2060575"/>
            <a:ext cx="7772400" cy="4114800"/>
          </a:xfrm>
        </p:spPr>
        <p:txBody>
          <a:bodyPr/>
          <a:lstStyle/>
          <a:p>
            <a:pPr>
              <a:buFontTx/>
              <a:buNone/>
            </a:pPr>
            <a:r>
              <a:rPr lang="ru-RU"/>
              <a:t>    -ПОНРП, прерывание беременности;</a:t>
            </a:r>
            <a:br>
              <a:rPr lang="ru-RU"/>
            </a:br>
            <a:r>
              <a:rPr lang="ru-RU"/>
              <a:t>- СЗРП;</a:t>
            </a:r>
            <a:br>
              <a:rPr lang="ru-RU"/>
            </a:br>
            <a:r>
              <a:rPr lang="ru-RU"/>
              <a:t>- длительная гипоксия плода, которая может привести к снижению мозгового кровотока у плода, к поликистозу почек, к замедленному росту костей.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00FF"/>
            </a:gs>
          </a:gsLst>
          <a:lin ang="54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371600" y="549275"/>
            <a:ext cx="7772400" cy="1143000"/>
          </a:xfrm>
        </p:spPr>
        <p:txBody>
          <a:bodyPr/>
          <a:lstStyle/>
          <a:p>
            <a:r>
              <a:rPr lang="ru-RU" sz="4000" b="1">
                <a:latin typeface="Monotype Corsiva" pitchFamily="66" charset="0"/>
              </a:rPr>
              <a:t>Профилактика плацентарной недостаточности:</a:t>
            </a:r>
            <a:br>
              <a:rPr lang="ru-RU" sz="4000" b="1">
                <a:latin typeface="Monotype Corsiva" pitchFamily="66" charset="0"/>
              </a:rPr>
            </a:br>
            <a:endParaRPr lang="ru-RU" sz="4000" b="1">
              <a:latin typeface="Monotype Corsiva" pitchFamily="66" charset="0"/>
            </a:endParaRPr>
          </a:p>
        </p:txBody>
      </p:sp>
      <p:sp>
        <p:nvSpPr>
          <p:cNvPr id="41987" name="Rectangle 3"/>
          <p:cNvSpPr>
            <a:spLocks noGrp="1" noChangeArrowheads="1"/>
          </p:cNvSpPr>
          <p:nvPr>
            <p:ph type="body" idx="1"/>
          </p:nvPr>
        </p:nvSpPr>
        <p:spPr>
          <a:xfrm>
            <a:off x="1042988" y="1989138"/>
            <a:ext cx="7772400" cy="4114800"/>
          </a:xfrm>
        </p:spPr>
        <p:txBody>
          <a:bodyPr/>
          <a:lstStyle/>
          <a:p>
            <a:pPr algn="ctr">
              <a:buFontTx/>
              <a:buNone/>
            </a:pPr>
            <a:r>
              <a:rPr lang="ru-RU"/>
              <a:t>   </a:t>
            </a:r>
            <a:r>
              <a:rPr lang="ru-RU" sz="2400"/>
              <a:t>- отказ от вредных привычек до и во время беременности, здоровый образ жизни;</a:t>
            </a:r>
            <a:br>
              <a:rPr lang="ru-RU" sz="2400"/>
            </a:br>
            <a:r>
              <a:rPr lang="ru-RU" sz="2400"/>
              <a:t>- полноценное питание во время беременности, прием витаминов;</a:t>
            </a:r>
            <a:br>
              <a:rPr lang="ru-RU" sz="2400"/>
            </a:br>
            <a:r>
              <a:rPr lang="ru-RU" sz="2400"/>
              <a:t>- обследование у гинеколога до планирования беременности (лечение половых инфекций, хронических заболеваний);</a:t>
            </a:r>
            <a:br>
              <a:rPr lang="ru-RU" sz="2400"/>
            </a:br>
            <a:r>
              <a:rPr lang="ru-RU" sz="2400"/>
              <a:t>- по возможности, осуществление репродуктивной функции до 35 лет.</a:t>
            </a:r>
          </a:p>
        </p:txBody>
      </p:sp>
      <p:pic>
        <p:nvPicPr>
          <p:cNvPr id="41989" name="Picture 5" descr="i?id=193769105-4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81225"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33">
                <a:gamma/>
                <a:shade val="46275"/>
                <a:invGamma/>
              </a:srgbClr>
            </a:gs>
            <a:gs pos="100000">
              <a:srgbClr val="CCFF33"/>
            </a:gs>
          </a:gsLst>
          <a:lin ang="54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292725" y="333375"/>
            <a:ext cx="3525838" cy="1143000"/>
          </a:xfrm>
        </p:spPr>
        <p:txBody>
          <a:bodyPr/>
          <a:lstStyle/>
          <a:p>
            <a:r>
              <a:rPr lang="ru-RU" sz="4800" b="1" u="sng"/>
              <a:t>НО!!!</a:t>
            </a:r>
          </a:p>
        </p:txBody>
      </p:sp>
      <p:sp>
        <p:nvSpPr>
          <p:cNvPr id="8195" name="Rectangle 3"/>
          <p:cNvSpPr>
            <a:spLocks noGrp="1" noChangeArrowheads="1"/>
          </p:cNvSpPr>
          <p:nvPr>
            <p:ph type="body" idx="1"/>
          </p:nvPr>
        </p:nvSpPr>
        <p:spPr>
          <a:xfrm>
            <a:off x="468313" y="1196975"/>
            <a:ext cx="4465637" cy="4679950"/>
          </a:xfrm>
        </p:spPr>
        <p:txBody>
          <a:bodyPr/>
          <a:lstStyle/>
          <a:p>
            <a:pPr algn="ctr">
              <a:lnSpc>
                <a:spcPct val="90000"/>
              </a:lnSpc>
              <a:buFontTx/>
              <a:buNone/>
            </a:pPr>
            <a:r>
              <a:rPr lang="ru-RU" sz="2400"/>
              <a:t>   Плацента </a:t>
            </a:r>
            <a:r>
              <a:rPr lang="ru-RU" sz="2400" u="sng"/>
              <a:t>не может справиться</a:t>
            </a:r>
            <a:r>
              <a:rPr lang="ru-RU" sz="2400"/>
              <a:t> со слишком большим количеством токсинов, и они в свою очередь проникают через нее к плоду. Поэтому медики категорически против того, чтобы женщина во время беременности курила и употребляла наркотические и алкогольные средства. Их переизбыток в организме не самым благоприятным образом влияет на плод.</a:t>
            </a:r>
          </a:p>
        </p:txBody>
      </p:sp>
      <p:pic>
        <p:nvPicPr>
          <p:cNvPr id="8197" name="Picture 5" descr="i?id=56494850-4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1916113"/>
            <a:ext cx="3175000" cy="41767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99FF"/>
            </a:gs>
            <a:gs pos="50000">
              <a:schemeClr val="bg1"/>
            </a:gs>
            <a:gs pos="100000">
              <a:srgbClr val="9999FF"/>
            </a:gs>
          </a:gsLst>
          <a:lin ang="5400000" scaled="1"/>
        </a:gradFill>
        <a:effectLst/>
      </p:bgPr>
    </p:bg>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algn="ctr"/>
            <a:r>
              <a:rPr lang="ru-RU">
                <a:latin typeface="Monotype Corsiva" pitchFamily="66" charset="0"/>
              </a:rPr>
              <a:t>По толщине плаценты с помощью ультразвукового исследования определяется срок беременности. В 24 недели ее толщина в норме должна составлять 23-24 мм. К моменту родов к 39-40 неделе толщина плаценты составляет 16-20 мм, при весе более 500 грамм.</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827088" y="2060575"/>
            <a:ext cx="7772400" cy="1470025"/>
          </a:xfrm>
        </p:spPr>
        <p:txBody>
          <a:bodyPr/>
          <a:lstStyle/>
          <a:p>
            <a:r>
              <a:rPr lang="ru-RU">
                <a:latin typeface="Monotype Corsiva" pitchFamily="66" charset="0"/>
              </a:rPr>
              <a:t>Плацентарные нарушения. </a:t>
            </a:r>
            <a:br>
              <a:rPr lang="ru-RU">
                <a:latin typeface="Monotype Corsiva" pitchFamily="66" charset="0"/>
              </a:rPr>
            </a:br>
            <a:endParaRPr lang="ru-RU">
              <a:latin typeface="Monotype Corsiva" pitchFamily="66" charset="0"/>
            </a:endParaRPr>
          </a:p>
        </p:txBody>
      </p:sp>
      <p:pic>
        <p:nvPicPr>
          <p:cNvPr id="58372" name="Picture 4" descr="i?id=58935837-09-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60350"/>
            <a:ext cx="156210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CCCFF"/>
            </a:gs>
          </a:gsLst>
          <a:lin ang="5400000" scaled="1"/>
        </a:gradFill>
        <a:effectLst/>
      </p:bgPr>
    </p:bg>
    <p:spTree>
      <p:nvGrpSpPr>
        <p:cNvPr id="1" name=""/>
        <p:cNvGrpSpPr/>
        <p:nvPr/>
      </p:nvGrpSpPr>
      <p:grpSpPr>
        <a:xfrm>
          <a:off x="0" y="0"/>
          <a:ext cx="0" cy="0"/>
          <a:chOff x="0" y="0"/>
          <a:chExt cx="0" cy="0"/>
        </a:xfrm>
      </p:grpSpPr>
      <p:grpSp>
        <p:nvGrpSpPr>
          <p:cNvPr id="2" name="Organization Chart 5"/>
          <p:cNvGrpSpPr>
            <a:grpSpLocks/>
          </p:cNvGrpSpPr>
          <p:nvPr/>
        </p:nvGrpSpPr>
        <p:grpSpPr bwMode="auto">
          <a:xfrm>
            <a:off x="2843213" y="620713"/>
            <a:ext cx="5929312" cy="5761037"/>
            <a:chOff x="1134" y="378"/>
            <a:chExt cx="3261" cy="6488"/>
          </a:xfrm>
        </p:grpSpPr>
        <p:cxnSp>
          <p:nvCxnSpPr>
            <p:cNvPr id="13330" name="_s13330"/>
            <p:cNvCxnSpPr>
              <a:cxnSpLocks noChangeShapeType="1"/>
              <a:stCxn id="10" idx="1"/>
              <a:endCxn id="3" idx="2"/>
            </p:cNvCxnSpPr>
            <p:nvPr/>
          </p:nvCxnSpPr>
          <p:spPr bwMode="auto">
            <a:xfrm rot="10800000">
              <a:off x="2282" y="1983"/>
              <a:ext cx="144" cy="274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3327" name="_s13327"/>
            <p:cNvCxnSpPr>
              <a:cxnSpLocks noChangeShapeType="1"/>
              <a:stCxn id="9" idx="1"/>
              <a:endCxn id="3" idx="2"/>
            </p:cNvCxnSpPr>
            <p:nvPr/>
          </p:nvCxnSpPr>
          <p:spPr bwMode="auto">
            <a:xfrm rot="10800000">
              <a:off x="2282" y="1983"/>
              <a:ext cx="144" cy="2153"/>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3324" name="_s13324"/>
            <p:cNvCxnSpPr>
              <a:cxnSpLocks noChangeShapeType="1"/>
              <a:stCxn id="8" idx="1"/>
              <a:endCxn id="3" idx="2"/>
            </p:cNvCxnSpPr>
            <p:nvPr/>
          </p:nvCxnSpPr>
          <p:spPr bwMode="auto">
            <a:xfrm rot="10800000">
              <a:off x="2282" y="1983"/>
              <a:ext cx="144" cy="155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3323" name="_s13323"/>
            <p:cNvCxnSpPr>
              <a:cxnSpLocks noChangeShapeType="1"/>
              <a:stCxn id="7" idx="1"/>
              <a:endCxn id="3" idx="2"/>
            </p:cNvCxnSpPr>
            <p:nvPr/>
          </p:nvCxnSpPr>
          <p:spPr bwMode="auto">
            <a:xfrm rot="10800000">
              <a:off x="2282" y="1983"/>
              <a:ext cx="144" cy="96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3322" name="_s13322"/>
            <p:cNvCxnSpPr>
              <a:cxnSpLocks noChangeShapeType="1"/>
              <a:stCxn id="6" idx="1"/>
              <a:endCxn id="3" idx="2"/>
            </p:cNvCxnSpPr>
            <p:nvPr/>
          </p:nvCxnSpPr>
          <p:spPr bwMode="auto">
            <a:xfrm rot="10800000">
              <a:off x="2282" y="1983"/>
              <a:ext cx="144" cy="37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13318"/>
            <p:cNvSpPr>
              <a:spLocks noChangeArrowheads="1"/>
            </p:cNvSpPr>
            <p:nvPr/>
          </p:nvSpPr>
          <p:spPr bwMode="auto">
            <a:xfrm>
              <a:off x="1134" y="1459"/>
              <a:ext cx="2296" cy="525"/>
            </a:xfrm>
            <a:prstGeom prst="roundRect">
              <a:avLst>
                <a:gd name="adj" fmla="val 16667"/>
              </a:avLst>
            </a:prstGeom>
            <a:solidFill>
              <a:schemeClr val="accent1"/>
            </a:solidFill>
            <a:ln w="9525">
              <a:solidFill>
                <a:schemeClr val="tx1"/>
              </a:solidFill>
              <a:round/>
              <a:headEnd/>
              <a:tailEnd/>
            </a:ln>
          </p:spPr>
          <p:txBody>
            <a:bodyPr vert="horz" wrap="none" lIns="51276" tIns="25637" rIns="51276" bIns="2563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rPr>
                <a:t>Плацентарные нарушения </a:t>
              </a:r>
            </a:p>
          </p:txBody>
        </p:sp>
        <p:sp>
          <p:nvSpPr>
            <p:cNvPr id="6" name="_s13319"/>
            <p:cNvSpPr>
              <a:spLocks noChangeArrowheads="1"/>
            </p:cNvSpPr>
            <p:nvPr/>
          </p:nvSpPr>
          <p:spPr bwMode="auto">
            <a:xfrm>
              <a:off x="2426" y="2128"/>
              <a:ext cx="1969" cy="450"/>
            </a:xfrm>
            <a:prstGeom prst="roundRect">
              <a:avLst>
                <a:gd name="adj" fmla="val 16667"/>
              </a:avLst>
            </a:prstGeom>
            <a:solidFill>
              <a:schemeClr val="accent1"/>
            </a:solidFill>
            <a:ln w="9525">
              <a:solidFill>
                <a:schemeClr val="tx1"/>
              </a:solidFill>
              <a:round/>
              <a:headEnd/>
              <a:tailEnd/>
            </a:ln>
          </p:spPr>
          <p:txBody>
            <a:bodyPr vert="horz" wrap="none" lIns="51276" tIns="25637" rIns="51276" bIns="2563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rPr>
                <a:t>гипоплазия</a:t>
              </a:r>
            </a:p>
          </p:txBody>
        </p:sp>
        <p:sp>
          <p:nvSpPr>
            <p:cNvPr id="7" name="_s13320"/>
            <p:cNvSpPr>
              <a:spLocks noChangeArrowheads="1"/>
            </p:cNvSpPr>
            <p:nvPr/>
          </p:nvSpPr>
          <p:spPr bwMode="auto">
            <a:xfrm>
              <a:off x="2426" y="2722"/>
              <a:ext cx="1969" cy="450"/>
            </a:xfrm>
            <a:prstGeom prst="roundRect">
              <a:avLst>
                <a:gd name="adj" fmla="val 16667"/>
              </a:avLst>
            </a:prstGeom>
            <a:solidFill>
              <a:schemeClr val="accent1"/>
            </a:solidFill>
            <a:ln w="9525">
              <a:solidFill>
                <a:schemeClr val="tx1"/>
              </a:solidFill>
              <a:round/>
              <a:headEnd/>
              <a:tailEnd/>
            </a:ln>
          </p:spPr>
          <p:txBody>
            <a:bodyPr vert="horz" wrap="none" lIns="51276" tIns="25637" rIns="51276" bIns="2563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rPr>
                <a:t>гиперплазия</a:t>
              </a:r>
            </a:p>
          </p:txBody>
        </p:sp>
        <p:sp>
          <p:nvSpPr>
            <p:cNvPr id="8" name="_s13321"/>
            <p:cNvSpPr>
              <a:spLocks noChangeArrowheads="1"/>
            </p:cNvSpPr>
            <p:nvPr/>
          </p:nvSpPr>
          <p:spPr bwMode="auto">
            <a:xfrm>
              <a:off x="2426" y="3316"/>
              <a:ext cx="1969" cy="450"/>
            </a:xfrm>
            <a:prstGeom prst="roundRect">
              <a:avLst>
                <a:gd name="adj" fmla="val 16667"/>
              </a:avLst>
            </a:prstGeom>
            <a:solidFill>
              <a:schemeClr val="accent1"/>
            </a:solidFill>
            <a:ln w="9525">
              <a:solidFill>
                <a:schemeClr val="tx1"/>
              </a:solidFill>
              <a:round/>
              <a:headEnd/>
              <a:tailEnd/>
            </a:ln>
          </p:spPr>
          <p:txBody>
            <a:bodyPr vert="horz" wrap="none" lIns="51276" tIns="25637" rIns="51276" bIns="2563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rPr>
                <a:t>инфаркт</a:t>
              </a:r>
            </a:p>
          </p:txBody>
        </p:sp>
        <p:sp>
          <p:nvSpPr>
            <p:cNvPr id="9" name="_s13326"/>
            <p:cNvSpPr>
              <a:spLocks noChangeArrowheads="1"/>
            </p:cNvSpPr>
            <p:nvPr/>
          </p:nvSpPr>
          <p:spPr bwMode="auto">
            <a:xfrm>
              <a:off x="2426" y="3910"/>
              <a:ext cx="1969" cy="450"/>
            </a:xfrm>
            <a:prstGeom prst="roundRect">
              <a:avLst>
                <a:gd name="adj" fmla="val 16667"/>
              </a:avLst>
            </a:prstGeom>
            <a:solidFill>
              <a:schemeClr val="accent1"/>
            </a:solidFill>
            <a:ln w="9525">
              <a:solidFill>
                <a:schemeClr val="tx1"/>
              </a:solidFill>
              <a:round/>
              <a:headEnd/>
              <a:tailEnd/>
            </a:ln>
          </p:spPr>
          <p:txBody>
            <a:bodyPr vert="horz" wrap="none" lIns="56296" tIns="28150" rIns="56296" bIns="2815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rPr>
                <a:t>хориоангинома</a:t>
              </a:r>
            </a:p>
          </p:txBody>
        </p:sp>
        <p:sp>
          <p:nvSpPr>
            <p:cNvPr id="10" name="_s13329"/>
            <p:cNvSpPr>
              <a:spLocks noChangeArrowheads="1"/>
            </p:cNvSpPr>
            <p:nvPr/>
          </p:nvSpPr>
          <p:spPr bwMode="auto">
            <a:xfrm>
              <a:off x="2426" y="4504"/>
              <a:ext cx="1969" cy="450"/>
            </a:xfrm>
            <a:prstGeom prst="roundRect">
              <a:avLst>
                <a:gd name="adj" fmla="val 16667"/>
              </a:avLst>
            </a:prstGeom>
            <a:solidFill>
              <a:schemeClr val="accent1"/>
            </a:solidFill>
            <a:ln w="9525">
              <a:solidFill>
                <a:schemeClr val="tx1"/>
              </a:solidFill>
              <a:round/>
              <a:headEnd/>
              <a:tailEnd/>
            </a:ln>
          </p:spPr>
          <p:txBody>
            <a:bodyPr vert="horz" wrap="none" lIns="71653" tIns="35827" rIns="71653" bIns="3582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rPr>
                <a:t>Трофобластичская болезнь</a:t>
              </a:r>
            </a:p>
          </p:txBody>
        </p:sp>
      </p:grpSp>
      <p:pic>
        <p:nvPicPr>
          <p:cNvPr id="13333" name="Picture 21" descr="i?id=52299262-39-72&amp;n=21"/>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0" y="0"/>
            <a:ext cx="2568575"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100000">
              <a:srgbClr val="CCCCFF"/>
            </a:gs>
          </a:gsLst>
          <a:lin ang="54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188913"/>
            <a:ext cx="7772400" cy="1143000"/>
          </a:xfrm>
        </p:spPr>
        <p:txBody>
          <a:bodyPr/>
          <a:lstStyle/>
          <a:p>
            <a:r>
              <a:rPr lang="ru-RU" sz="4000">
                <a:latin typeface="Monotype Corsiva" pitchFamily="66" charset="0"/>
              </a:rPr>
              <a:t>Гипоплазия плаценты</a:t>
            </a:r>
            <a:br>
              <a:rPr lang="ru-RU" sz="4000">
                <a:latin typeface="Monotype Corsiva" pitchFamily="66" charset="0"/>
              </a:rPr>
            </a:br>
            <a:r>
              <a:rPr lang="ru-RU" sz="4000">
                <a:latin typeface="Monotype Corsiva" pitchFamily="66" charset="0"/>
              </a:rPr>
              <a:t>(масса менее 400 г)</a:t>
            </a:r>
          </a:p>
        </p:txBody>
      </p:sp>
      <p:sp>
        <p:nvSpPr>
          <p:cNvPr id="12291" name="Rectangle 3"/>
          <p:cNvSpPr>
            <a:spLocks noGrp="1" noChangeArrowheads="1"/>
          </p:cNvSpPr>
          <p:nvPr>
            <p:ph type="body" idx="1"/>
          </p:nvPr>
        </p:nvSpPr>
        <p:spPr>
          <a:xfrm>
            <a:off x="179388" y="1916113"/>
            <a:ext cx="5040312" cy="4114800"/>
          </a:xfrm>
        </p:spPr>
        <p:txBody>
          <a:bodyPr/>
          <a:lstStyle/>
          <a:p>
            <a:pPr algn="ctr">
              <a:lnSpc>
                <a:spcPct val="80000"/>
              </a:lnSpc>
              <a:buFontTx/>
              <a:buNone/>
            </a:pPr>
            <a:r>
              <a:rPr lang="ru-RU" sz="1600" b="1"/>
              <a:t>Причины</a:t>
            </a:r>
          </a:p>
          <a:p>
            <a:pPr>
              <a:lnSpc>
                <a:spcPct val="80000"/>
              </a:lnSpc>
            </a:pPr>
            <a:r>
              <a:rPr lang="ru-RU" sz="1600" b="1"/>
              <a:t>1</a:t>
            </a:r>
            <a:r>
              <a:rPr lang="ru-RU" sz="1600"/>
              <a:t>. Первичная гипоплазия в большинстве случаев вызвана генетическими нарушениями. Такие нарушения встречаются редко и связаны с патологией развития плода.</a:t>
            </a:r>
            <a:endParaRPr lang="ru-RU" sz="1600" b="1"/>
          </a:p>
          <a:p>
            <a:pPr>
              <a:lnSpc>
                <a:spcPct val="80000"/>
              </a:lnSpc>
            </a:pPr>
            <a:r>
              <a:rPr lang="ru-RU" sz="1600" b="1"/>
              <a:t>2</a:t>
            </a:r>
            <a:r>
              <a:rPr lang="ru-RU" sz="1600"/>
              <a:t>. Вторичная гипоплазия появляется во время беременности. Чаще всего её вызывают заболевания матери, к ним относятся поздний токсикоз, атеросклероз, гипертония и т.д. В сосудах плаценты уменьшается кровоток и это не даёт плоду развиваться нормально.</a:t>
            </a:r>
          </a:p>
          <a:p>
            <a:pPr>
              <a:lnSpc>
                <a:spcPct val="80000"/>
              </a:lnSpc>
              <a:buFontTx/>
              <a:buNone/>
            </a:pPr>
            <a:r>
              <a:rPr lang="ru-RU" sz="1600"/>
              <a:t>Вторичную гипоплазию, в отличие от первичной, запросто можно вылечить. При</a:t>
            </a:r>
          </a:p>
          <a:p>
            <a:pPr>
              <a:lnSpc>
                <a:spcPct val="80000"/>
              </a:lnSpc>
              <a:buFontTx/>
              <a:buNone/>
            </a:pPr>
            <a:r>
              <a:rPr lang="ru-RU" sz="1600"/>
              <a:t>условии правильной диагностики, после проведения лечения не возникает никаких</a:t>
            </a:r>
          </a:p>
          <a:p>
            <a:pPr>
              <a:lnSpc>
                <a:spcPct val="80000"/>
              </a:lnSpc>
              <a:buFontTx/>
              <a:buNone/>
            </a:pPr>
            <a:r>
              <a:rPr lang="ru-RU" sz="1600"/>
              <a:t>негативных последствий. При появлении у матери этой патологии, плод получает</a:t>
            </a:r>
          </a:p>
          <a:p>
            <a:pPr>
              <a:lnSpc>
                <a:spcPct val="80000"/>
              </a:lnSpc>
              <a:buFontTx/>
              <a:buNone/>
            </a:pPr>
            <a:r>
              <a:rPr lang="ru-RU" sz="1600"/>
              <a:t>недостаточное для него количество всех питательных веществ и кислорода. Это может</a:t>
            </a:r>
          </a:p>
          <a:p>
            <a:pPr>
              <a:lnSpc>
                <a:spcPct val="80000"/>
              </a:lnSpc>
              <a:buFontTx/>
              <a:buNone/>
            </a:pPr>
            <a:r>
              <a:rPr lang="ru-RU" sz="1600"/>
              <a:t>привести к сильной задержке в его развитии.</a:t>
            </a:r>
          </a:p>
          <a:p>
            <a:pPr>
              <a:lnSpc>
                <a:spcPct val="80000"/>
              </a:lnSpc>
              <a:buFontTx/>
              <a:buNone/>
            </a:pPr>
            <a:endParaRPr lang="ru-RU" sz="1600" b="1"/>
          </a:p>
        </p:txBody>
      </p:sp>
      <p:pic>
        <p:nvPicPr>
          <p:cNvPr id="12296" name="Picture 8" descr="i?id=161854756-43-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725" y="2636838"/>
            <a:ext cx="3384550" cy="2098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421</TotalTime>
  <Words>1799</Words>
  <Application>Microsoft Office PowerPoint</Application>
  <PresentationFormat>Экран (4:3)</PresentationFormat>
  <Paragraphs>245</Paragraphs>
  <Slides>46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46</vt:i4>
      </vt:variant>
    </vt:vector>
  </HeadingPairs>
  <TitlesOfParts>
    <vt:vector size="49" baseType="lpstr">
      <vt:lpstr>Monotype Corsiva</vt:lpstr>
      <vt:lpstr>Times New Roman</vt:lpstr>
      <vt:lpstr>Оформление по умолчанию</vt:lpstr>
      <vt:lpstr>Плацентарные нарушения.  Плацентарная недостаточность</vt:lpstr>
      <vt:lpstr>Плацента – формируется на 15-16 неделе беременности</vt:lpstr>
      <vt:lpstr>Презентация PowerPoint</vt:lpstr>
      <vt:lpstr>Функции плаценты</vt:lpstr>
      <vt:lpstr>НО!!!</vt:lpstr>
      <vt:lpstr>Презентация PowerPoint</vt:lpstr>
      <vt:lpstr>Плацентарные нарушения.  </vt:lpstr>
      <vt:lpstr>Презентация PowerPoint</vt:lpstr>
      <vt:lpstr>Гипоплазия плаценты (масса менее 400 г)</vt:lpstr>
      <vt:lpstr>Лечение </vt:lpstr>
      <vt:lpstr>Гиперплазия плаценты </vt:lpstr>
      <vt:lpstr>Инфаркты плаценты </vt:lpstr>
      <vt:lpstr>Хориоангиома плаценты</vt:lpstr>
      <vt:lpstr>Трофобластическая болезнь </vt:lpstr>
      <vt:lpstr>Простой пузырный занос</vt:lpstr>
      <vt:lpstr>Полный ПЗ</vt:lpstr>
      <vt:lpstr>Частичный ПЗ</vt:lpstr>
      <vt:lpstr>Клиническая картина пузырного заноса</vt:lpstr>
      <vt:lpstr>Диагностика пузырного заноса</vt:lpstr>
      <vt:lpstr>Что делать?</vt:lpstr>
      <vt:lpstr>Презентация PowerPoint</vt:lpstr>
      <vt:lpstr>Деструирующий пузырный занос</vt:lpstr>
      <vt:lpstr>Клиническая картина</vt:lpstr>
      <vt:lpstr>Лечение</vt:lpstr>
      <vt:lpstr>Хориокарцинома</vt:lpstr>
      <vt:lpstr>Презентация PowerPoint</vt:lpstr>
      <vt:lpstr>Клиническая картина</vt:lpstr>
      <vt:lpstr>Гинекологическое обследование</vt:lpstr>
      <vt:lpstr>Диагностика </vt:lpstr>
      <vt:lpstr>Лечение</vt:lpstr>
      <vt:lpstr>Презентация PowerPoint</vt:lpstr>
      <vt:lpstr>Плацентарная недостаточность</vt:lpstr>
      <vt:lpstr>Плацентарная (или фето-плацентарная) недостаточность (ФПН)</vt:lpstr>
      <vt:lpstr>Классификация </vt:lpstr>
      <vt:lpstr>Факторы риска развития </vt:lpstr>
      <vt:lpstr>Симптомы плацентарной недостаточности</vt:lpstr>
      <vt:lpstr>Обследование при подозрении на фето-плацентарную недостаточность </vt:lpstr>
      <vt:lpstr>Презентация PowerPoint</vt:lpstr>
      <vt:lpstr>Лечение фето-плацентарной недостаточности </vt:lpstr>
      <vt:lpstr>Основная цель лечения заключается прежде всего в профилактике осложнений данного заболевания. </vt:lpstr>
      <vt:lpstr>Презентация PowerPoint</vt:lpstr>
      <vt:lpstr>Презентация PowerPoint</vt:lpstr>
      <vt:lpstr>Ведение родов</vt:lpstr>
      <vt:lpstr>Осложнения ФПН: </vt:lpstr>
      <vt:lpstr>Профилактика плацентарной недостаточности: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nebom zav</dc:creator>
  <cp:lastModifiedBy>User</cp:lastModifiedBy>
  <cp:revision>6</cp:revision>
  <dcterms:created xsi:type="dcterms:W3CDTF">1601-01-01T00:00:00Z</dcterms:created>
  <dcterms:modified xsi:type="dcterms:W3CDTF">2016-03-10T20:05:50Z</dcterms:modified>
</cp:coreProperties>
</file>