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77" r:id="rId3"/>
    <p:sldId id="264" r:id="rId4"/>
    <p:sldId id="263" r:id="rId5"/>
    <p:sldId id="262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71" r:id="rId15"/>
    <p:sldId id="272" r:id="rId16"/>
    <p:sldId id="270" r:id="rId17"/>
    <p:sldId id="269" r:id="rId18"/>
    <p:sldId id="273" r:id="rId19"/>
    <p:sldId id="276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0BE68-00F2-4A02-9CF8-1CE0BC07B547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1EED1-1DAB-4839-BA9F-104F16FEE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2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0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1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43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55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0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81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36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0F7142-E94B-4495-A4FA-2A39AA6048BE}" type="slidenum">
              <a:rPr lang="ru-RU">
                <a:solidFill>
                  <a:prstClr val="black"/>
                </a:solidFill>
              </a:rPr>
              <a:pPr eaLnBrk="1" hangingPunct="1"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8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24227-D79E-496C-8BA3-43649081E4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7356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4B35E-648E-4564-B256-37C08B69968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54618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CF82D-EDF7-446F-AE3C-97598B42631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47218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D45BD-EE39-4DDB-81E3-654CD995EA0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81242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B68E7-7AAD-4A68-B4D3-233824FE482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22715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919D2-5540-45D0-B13B-24A0528ACA2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85533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960E4-3B9D-4462-89FE-50D720EB1FF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03138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CEC2D-15D5-42D9-B5D3-C0020C504D1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0114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E1ECF-FDB3-43D9-BAED-79CC802A3C4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18631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42DEE-1646-42AB-8007-79038EC93A9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68195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8CDC3-0B95-4915-8D61-B15C9E3BB5E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67582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831A7-E2A0-4228-A552-8A778E96A81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13172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3ED214-DE82-443A-A21C-5A2C26A236F8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023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A6%D0%B8%D1%81%D1%82%D0%B8%D1%82%D1%8B" TargetMode="External"/><Relationship Id="rId2" Type="http://schemas.openxmlformats.org/officeDocument/2006/relationships/hyperlink" Target="http://baza-referat.ru/%D0%9B%D0%B5%D0%B9%D0%BA%D0%BE%D1%86%D0%B8%D1%82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A3%D1%80%D0%B5%D1%82%D1%80%D0%B8%D1%8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F%D0%B0%D1%82%D0%BE%D0%BB%D0%BE%D0%B3%D0%B8%D1%8F" TargetMode="External"/><Relationship Id="rId2" Type="http://schemas.openxmlformats.org/officeDocument/2006/relationships/hyperlink" Target="http://baza-referat.ru/%D0%9C%D0%BE%D1%87%D0%B5%D0%BA%D0%B0%D0%BC%D0%B5%D0%BD%D0%BD%D0%B0%D1%8F_%D0%B1%D0%BE%D0%BB%D0%B5%D0%B7%D0%BD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9F%D0%BE%D0%BB%D0%B8%D0%BA%D0%B8%D1%81%D1%82%D0%BE%D0%B7_%D0%BF%D0%BE%D1%87%D0%B5%D0%B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A6%D0%B8%D0%BB%D0%B8%D0%BD%D0%B4%D1%80" TargetMode="External"/><Relationship Id="rId2" Type="http://schemas.openxmlformats.org/officeDocument/2006/relationships/hyperlink" Target="http://baza-referat.ru/%D0%90%D0%BD%D0%B0%D0%BC%D0%BD%D0%B5%D0%B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aza-referat.ru/%D0%9B%D0%B5%D0%B9%D0%BA%D0%BE%D1%86%D0%B8%D1%82%D1%8B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A%D0%BE%D0%B6%D0%B0" TargetMode="External"/><Relationship Id="rId2" Type="http://schemas.openxmlformats.org/officeDocument/2006/relationships/hyperlink" Target="http://baza-referat.ru/%D0%A1%D0%B5%D1%80%D0%B4%D1%86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9D%D0%B5%D1%80%D0%B2%D0%BD%D0%B0%D1%8F_%D1%81%D0%B8%D1%81%D1%82%D0%B5%D0%BC%D0%B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baza-referat.ru/%D0%9D%D0%BE%D1%80%D0%BC%D0%B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7%D0%B0%D0%B1%D0%BE%D0%BB%D0%B5%D0%B2%D0%B0%D0%BD%D0%B8%D1%8F_%D0%BF%D0%BE%D1%87%D0%B5%D0%B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9F%D0%B8%D0%B5%D0%BB%D0%BE%D0%BD%D0%B5%D1%84%D1%80%D0%B8%D1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8%D0%BD%D1%84%D0%B5%D0%BA%D1%86%D0%B8%D0%B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90%D0%BB%D0%BA%D0%BE%D0%B3%D0%BE%D0%BB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A0%D0%B5%D0%B2%D0%BC%D0%B0%D1%82%D0%BE%D0%B8%D0%B4%D0%BD%D1%8B%D0%B9_%D0%B0%D1%80%D1%82%D1%80%D0%B8%D1%8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9C%D0%B8%D0%B5%D0%BB%D0%BE%D0%BC%D0%BD%D0%B0%D1%8F_%D0%B1%D0%BE%D0%BB%D0%B5%D0%B7%D0%BD%D1%8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E%D0%BF%D1%83%D1%85%D0%BE%D0%BB%D0%B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8%D0%BD%D1%84%D0%B5%D0%BA%D1%86%D0%B8%D0%BE%D0%BD%D0%BD%D1%8B%D0%B9_%D1%8D%D0%BD%D0%B4%D0%BE%D0%BA%D0%B0%D1%80%D0%B4%D0%B8%D1%8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aza-referat.ru/%D0%9D%D0%BE%D1%80%D0%BC%D0%B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za-referat.ru/%D0%9C%D0%B8%D0%BD%D0%B5%D1%80%D0%B0%D0%BB%D1%8C%D0%BD%D1%8B%D0%B5_%D0%B2%D0%BE%D0%B4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036" y="609601"/>
            <a:ext cx="7772400" cy="4208059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Дифференциальная </a:t>
            </a:r>
            <a:r>
              <a:rPr lang="ru-RU" sz="3600" b="1" dirty="0"/>
              <a:t>диагностика при мочевом синдроме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424862" cy="48958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58000301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Протеинурия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Физиологическая – у практически здоровых лиц после физической или эмоциональной нагрузки, потребления большого количества мясной (белковой) пищи, при наличии поясничного </a:t>
            </a:r>
            <a:r>
              <a:rPr lang="ru-RU" dirty="0" smtClean="0"/>
              <a:t>лордоза</a:t>
            </a:r>
          </a:p>
          <a:p>
            <a:r>
              <a:rPr lang="ru-RU" dirty="0" smtClean="0"/>
              <a:t>В разовой порции до</a:t>
            </a:r>
            <a:r>
              <a:rPr lang="ru-RU" dirty="0"/>
              <a:t> 0.033 г/л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339742"/>
      </p:ext>
    </p:ext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Преходящая – при лихорадочных состояниях, заболеваниях головного мозга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46663"/>
            <a:ext cx="10363200" cy="4649337"/>
          </a:xfrm>
        </p:spPr>
        <p:txBody>
          <a:bodyPr/>
          <a:lstStyle/>
          <a:p>
            <a:r>
              <a:rPr lang="ru-RU" dirty="0" smtClean="0"/>
              <a:t>Увеличивают </a:t>
            </a:r>
            <a:r>
              <a:rPr lang="ru-RU" dirty="0"/>
              <a:t>протеинурию: </a:t>
            </a:r>
            <a:br>
              <a:rPr lang="ru-RU" dirty="0"/>
            </a:br>
            <a:r>
              <a:rPr lang="ru-RU" dirty="0"/>
              <a:t>·                    лихорадка </a:t>
            </a:r>
            <a:br>
              <a:rPr lang="ru-RU" dirty="0"/>
            </a:br>
            <a:r>
              <a:rPr lang="ru-RU" dirty="0"/>
              <a:t>·                    стресс </a:t>
            </a:r>
            <a:br>
              <a:rPr lang="ru-RU" dirty="0"/>
            </a:br>
            <a:r>
              <a:rPr lang="ru-RU" dirty="0"/>
              <a:t>·                    физическая нагрузка </a:t>
            </a:r>
            <a:br>
              <a:rPr lang="ru-RU" dirty="0"/>
            </a:br>
            <a:r>
              <a:rPr lang="ru-RU" dirty="0"/>
              <a:t>·                    введение норадреналина </a:t>
            </a:r>
            <a:br>
              <a:rPr lang="ru-RU" dirty="0"/>
            </a:br>
            <a:r>
              <a:rPr lang="ru-RU" dirty="0"/>
              <a:t>Степень протеинурии: </a:t>
            </a:r>
            <a:br>
              <a:rPr lang="ru-RU" dirty="0"/>
            </a:br>
            <a:r>
              <a:rPr lang="ru-RU" dirty="0"/>
              <a:t>   в норме до 150 мг/сутки </a:t>
            </a:r>
            <a:br>
              <a:rPr lang="ru-RU" dirty="0"/>
            </a:br>
            <a:r>
              <a:rPr lang="ru-RU" dirty="0"/>
              <a:t>   </a:t>
            </a:r>
            <a:r>
              <a:rPr lang="ru-RU" dirty="0" smtClean="0"/>
              <a:t>незначительная </a:t>
            </a:r>
            <a:r>
              <a:rPr lang="ru-RU" dirty="0"/>
              <a:t>(следовая) – до 1 г/сутки </a:t>
            </a:r>
            <a:br>
              <a:rPr lang="ru-RU" dirty="0"/>
            </a:br>
            <a:r>
              <a:rPr lang="ru-RU" dirty="0"/>
              <a:t>   умеренная (средняя) – от 1 до 3 г/сутки </a:t>
            </a:r>
            <a:br>
              <a:rPr lang="ru-RU" dirty="0"/>
            </a:br>
            <a:r>
              <a:rPr lang="ru-RU" dirty="0"/>
              <a:t>   выраженная (значительная) – свыше 3 г/сутки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175173"/>
      </p:ext>
    </p:ext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Изолированная </a:t>
            </a:r>
            <a:r>
              <a:rPr lang="ru-RU" dirty="0" err="1">
                <a:hlinkClick r:id="rId2" tooltip="Лейкоциты"/>
              </a:rPr>
              <a:t>лейкоцитурия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en-US" b="1" dirty="0" smtClean="0"/>
              <a:t>&gt;</a:t>
            </a:r>
            <a:r>
              <a:rPr lang="ru-RU" b="1" dirty="0" smtClean="0"/>
              <a:t> </a:t>
            </a:r>
            <a:r>
              <a:rPr lang="ru-RU" b="1" dirty="0"/>
              <a:t>6-8 </a:t>
            </a:r>
            <a:r>
              <a:rPr lang="ru-RU" b="1" dirty="0">
                <a:hlinkClick r:id="rId2" tooltip="Лейкоциты"/>
              </a:rPr>
              <a:t>лейкоцитов</a:t>
            </a:r>
            <a:r>
              <a:rPr lang="ru-RU" dirty="0"/>
              <a:t> в поле зрения) </a:t>
            </a:r>
            <a:r>
              <a:rPr lang="ru-RU" dirty="0" smtClean="0"/>
              <a:t>свидетельство </a:t>
            </a:r>
            <a:r>
              <a:rPr lang="ru-RU" dirty="0"/>
              <a:t>активного воспаления нижних, реже верхних мочевых путей </a:t>
            </a:r>
            <a:br>
              <a:rPr lang="ru-RU" dirty="0"/>
            </a:br>
            <a:r>
              <a:rPr lang="ru-RU" dirty="0"/>
              <a:t>Ничипоренко – 2.5*10</a:t>
            </a:r>
            <a:r>
              <a:rPr lang="ru-RU" baseline="30000" dirty="0"/>
              <a:t>6</a:t>
            </a:r>
            <a:r>
              <a:rPr lang="ru-RU" dirty="0"/>
              <a:t>/л </a:t>
            </a:r>
            <a:br>
              <a:rPr lang="ru-RU" dirty="0"/>
            </a:br>
            <a:r>
              <a:rPr lang="ru-RU" dirty="0"/>
              <a:t>Каковский-</a:t>
            </a:r>
            <a:r>
              <a:rPr lang="ru-RU" dirty="0" err="1"/>
              <a:t>Аддис</a:t>
            </a:r>
            <a:r>
              <a:rPr lang="ru-RU" dirty="0"/>
              <a:t> – 4*10</a:t>
            </a:r>
            <a:r>
              <a:rPr lang="ru-RU" baseline="30000" dirty="0"/>
              <a:t>6</a:t>
            </a:r>
            <a:r>
              <a:rPr lang="ru-RU" dirty="0"/>
              <a:t>/сутки </a:t>
            </a:r>
            <a:br>
              <a:rPr lang="ru-RU" dirty="0"/>
            </a:br>
            <a:r>
              <a:rPr lang="ru-RU" dirty="0"/>
              <a:t>Причины: </a:t>
            </a:r>
            <a:br>
              <a:rPr lang="ru-RU" dirty="0"/>
            </a:br>
            <a:r>
              <a:rPr lang="ru-RU" dirty="0"/>
              <a:t>= инфекции полостной системы почек (пиелонефрит) </a:t>
            </a:r>
            <a:br>
              <a:rPr lang="ru-RU" dirty="0"/>
            </a:br>
            <a:r>
              <a:rPr lang="ru-RU" dirty="0"/>
              <a:t>= инфекции нижних МВП (</a:t>
            </a:r>
            <a:r>
              <a:rPr lang="ru-RU" dirty="0">
                <a:hlinkClick r:id="rId3" tooltip="Циститы"/>
              </a:rPr>
              <a:t>циститы</a:t>
            </a:r>
            <a:r>
              <a:rPr lang="ru-RU" dirty="0"/>
              <a:t>, </a:t>
            </a:r>
            <a:r>
              <a:rPr lang="ru-RU" dirty="0">
                <a:hlinkClick r:id="rId4" tooltip="Уретрит"/>
              </a:rPr>
              <a:t>уретриты</a:t>
            </a:r>
            <a:r>
              <a:rPr lang="ru-RU" dirty="0"/>
              <a:t>, простатиты)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496078"/>
      </p:ext>
    </p:extLst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ГЕМАТУРИЯ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14901"/>
            <a:ext cx="10363200" cy="4581099"/>
          </a:xfrm>
        </p:spPr>
        <p:txBody>
          <a:bodyPr/>
          <a:lstStyle/>
          <a:p>
            <a:r>
              <a:rPr lang="ru-RU" dirty="0" smtClean="0"/>
              <a:t>Микрогематурия</a:t>
            </a:r>
            <a:r>
              <a:rPr lang="ru-RU" dirty="0"/>
              <a:t> </a:t>
            </a:r>
            <a:endParaRPr lang="en-US" dirty="0"/>
          </a:p>
          <a:p>
            <a:r>
              <a:rPr lang="ru-RU" dirty="0" smtClean="0"/>
              <a:t>Макрогематурия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В норме в ОАМ эритроцитов нет, у </a:t>
            </a:r>
            <a:r>
              <a:rPr lang="ru-RU" dirty="0" smtClean="0"/>
              <a:t>ж </a:t>
            </a:r>
            <a:r>
              <a:rPr lang="ru-RU" dirty="0"/>
              <a:t>допускается 1-2 эритроцита в 1 поле зрения, у </a:t>
            </a:r>
            <a:r>
              <a:rPr lang="ru-RU" dirty="0" smtClean="0"/>
              <a:t>м </a:t>
            </a:r>
            <a:r>
              <a:rPr lang="ru-RU" dirty="0"/>
              <a:t>1 в 2-3 полях зрения </a:t>
            </a:r>
            <a:br>
              <a:rPr lang="ru-RU" dirty="0"/>
            </a:br>
            <a:endParaRPr lang="en-US" dirty="0" smtClean="0"/>
          </a:p>
          <a:p>
            <a:r>
              <a:rPr lang="ru-RU" dirty="0" smtClean="0"/>
              <a:t>Ничипоренко </a:t>
            </a:r>
            <a:r>
              <a:rPr lang="ru-RU" dirty="0"/>
              <a:t>– 1*10</a:t>
            </a:r>
            <a:r>
              <a:rPr lang="ru-RU" baseline="30000" dirty="0"/>
              <a:t>6</a:t>
            </a:r>
            <a:r>
              <a:rPr lang="ru-RU" dirty="0"/>
              <a:t>/л </a:t>
            </a:r>
            <a:br>
              <a:rPr lang="ru-RU" dirty="0"/>
            </a:br>
            <a:r>
              <a:rPr lang="ru-RU" dirty="0"/>
              <a:t>Каковский-</a:t>
            </a:r>
            <a:r>
              <a:rPr lang="ru-RU" dirty="0" err="1"/>
              <a:t>Аддис</a:t>
            </a:r>
            <a:r>
              <a:rPr lang="ru-RU" dirty="0"/>
              <a:t> – 2*10</a:t>
            </a:r>
            <a:r>
              <a:rPr lang="ru-RU" baseline="30000" dirty="0"/>
              <a:t>6</a:t>
            </a:r>
            <a:r>
              <a:rPr lang="ru-RU" dirty="0"/>
              <a:t>/сутки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095433"/>
      </p:ext>
    </p:extLst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= </a:t>
            </a:r>
            <a:r>
              <a:rPr lang="ru-RU" dirty="0" err="1"/>
              <a:t>гломерулонефрит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= </a:t>
            </a:r>
            <a:r>
              <a:rPr lang="ru-RU" dirty="0">
                <a:hlinkClick r:id="rId2" tooltip="Мочекаменная болезнь"/>
              </a:rPr>
              <a:t>мочекаменная болезнь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= опухоли почек, МВП </a:t>
            </a:r>
            <a:br>
              <a:rPr lang="ru-RU" dirty="0"/>
            </a:br>
            <a:r>
              <a:rPr lang="ru-RU" dirty="0"/>
              <a:t>= пиелонефрит </a:t>
            </a:r>
            <a:br>
              <a:rPr lang="ru-RU" dirty="0"/>
            </a:br>
            <a:r>
              <a:rPr lang="ru-RU" dirty="0"/>
              <a:t>= </a:t>
            </a:r>
            <a:r>
              <a:rPr lang="ru-RU" dirty="0" err="1"/>
              <a:t>васкулиты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= урологическая </a:t>
            </a:r>
            <a:r>
              <a:rPr lang="ru-RU" dirty="0">
                <a:hlinkClick r:id="rId3" tooltip="Патология"/>
              </a:rPr>
              <a:t>патология</a:t>
            </a:r>
            <a:r>
              <a:rPr lang="ru-RU" dirty="0"/>
              <a:t> (</a:t>
            </a:r>
            <a:r>
              <a:rPr lang="ru-RU" dirty="0" err="1">
                <a:hlinkClick r:id="rId4" tooltip="Поликистоз почек"/>
              </a:rPr>
              <a:t>поликистоз</a:t>
            </a:r>
            <a:r>
              <a:rPr lang="ru-RU" dirty="0">
                <a:hlinkClick r:id="rId4" tooltip="Поликистоз почек"/>
              </a:rPr>
              <a:t> почек</a:t>
            </a:r>
            <a:r>
              <a:rPr lang="ru-RU" dirty="0"/>
              <a:t>, аномалии строения)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322913"/>
      </p:ext>
    </p:extLst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536812"/>
          </a:xfrm>
        </p:spPr>
        <p:txBody>
          <a:bodyPr/>
          <a:lstStyle/>
          <a:p>
            <a:r>
              <a:rPr lang="ru-RU" b="1" dirty="0"/>
              <a:t>Диагностические критерии ОГН: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928048"/>
            <a:ext cx="10363200" cy="5167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sz="2800" dirty="0" smtClean="0">
                <a:hlinkClick r:id="rId2" tooltip="Анамнез"/>
              </a:rPr>
              <a:t>Анамнез</a:t>
            </a:r>
            <a:r>
              <a:rPr lang="en-US" sz="2800" dirty="0"/>
              <a:t>-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перенеснная</a:t>
            </a:r>
            <a:r>
              <a:rPr lang="ru-RU" sz="2800" dirty="0" smtClean="0"/>
              <a:t> стрептококковая</a:t>
            </a:r>
            <a:r>
              <a:rPr lang="ru-RU" sz="2800" dirty="0"/>
              <a:t> </a:t>
            </a:r>
            <a:r>
              <a:rPr lang="ru-RU" sz="2800" dirty="0" smtClean="0"/>
              <a:t>инфекция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2. Клиника (отёки, повышение АД, боли в пояснице, макрогематурия, «мясные помои») </a:t>
            </a:r>
            <a:br>
              <a:rPr lang="ru-RU" sz="2800" dirty="0"/>
            </a:br>
            <a:r>
              <a:rPr lang="ru-RU" sz="2800" dirty="0"/>
              <a:t>3. Инструментальные исследования – увеличение размеров почек и симметричность поражения (УЗИ, РРГ , рентгенография почек) </a:t>
            </a:r>
            <a:br>
              <a:rPr lang="ru-RU" sz="2800" dirty="0"/>
            </a:br>
            <a:r>
              <a:rPr lang="ru-RU" sz="2800" dirty="0"/>
              <a:t>4. Повышение титра АСЛ-О в крови </a:t>
            </a:r>
            <a:br>
              <a:rPr lang="ru-RU" sz="2800" dirty="0"/>
            </a:br>
            <a:r>
              <a:rPr lang="ru-RU" sz="2800" dirty="0"/>
              <a:t>5. Мочевой осадок </a:t>
            </a:r>
            <a:r>
              <a:rPr lang="ru-RU" sz="2800" dirty="0" smtClean="0"/>
              <a:t>–преобладание </a:t>
            </a:r>
            <a:r>
              <a:rPr lang="ru-RU" sz="2800" dirty="0"/>
              <a:t>гематурии (макро- или микро-), изменённые эритроциты </a:t>
            </a:r>
            <a:br>
              <a:rPr lang="ru-RU" sz="2800" dirty="0"/>
            </a:br>
            <a:r>
              <a:rPr lang="ru-RU" sz="2800" dirty="0"/>
              <a:t>6. </a:t>
            </a:r>
            <a:r>
              <a:rPr lang="ru-RU" sz="2800" dirty="0" err="1"/>
              <a:t>Эритроцитарные</a:t>
            </a:r>
            <a:r>
              <a:rPr lang="ru-RU" sz="2800" dirty="0"/>
              <a:t> </a:t>
            </a:r>
            <a:r>
              <a:rPr lang="ru-RU" sz="2800" dirty="0">
                <a:hlinkClick r:id="rId3" tooltip="Цилиндр"/>
              </a:rPr>
              <a:t>цилиндры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7. Протеинурия различной степени выраженности 0.066 до 3.5 г/л и выше </a:t>
            </a:r>
            <a:br>
              <a:rPr lang="ru-RU" sz="2800" dirty="0"/>
            </a:br>
            <a:r>
              <a:rPr lang="ru-RU" sz="2800" dirty="0"/>
              <a:t>8. Гиалиновые цилиндры 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5611812"/>
      </p:ext>
    </p:extLst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Диагностические критерии ХГН: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dirty="0" smtClean="0"/>
              <a:t> </a:t>
            </a:r>
            <a:r>
              <a:rPr lang="ru-RU" dirty="0"/>
              <a:t>Анамнез (изменения в ОАМ более 15 лет) </a:t>
            </a:r>
            <a:br>
              <a:rPr lang="ru-RU" dirty="0"/>
            </a:br>
            <a:r>
              <a:rPr lang="ru-RU" dirty="0"/>
              <a:t>2.  </a:t>
            </a:r>
            <a:r>
              <a:rPr lang="ru-RU" dirty="0" smtClean="0"/>
              <a:t>Клиника </a:t>
            </a:r>
            <a:r>
              <a:rPr lang="ru-RU" dirty="0"/>
              <a:t>(отёки, повышение АД) </a:t>
            </a:r>
            <a:br>
              <a:rPr lang="ru-RU" dirty="0"/>
            </a:br>
            <a:r>
              <a:rPr lang="ru-RU" dirty="0"/>
              <a:t>3. </a:t>
            </a:r>
            <a:r>
              <a:rPr lang="ru-RU" dirty="0" smtClean="0"/>
              <a:t> </a:t>
            </a:r>
            <a:r>
              <a:rPr lang="ru-RU" dirty="0"/>
              <a:t>Мочевой осадок (как ОГН) + </a:t>
            </a:r>
            <a:r>
              <a:rPr lang="ru-RU" dirty="0" smtClean="0"/>
              <a:t>(</a:t>
            </a:r>
            <a:r>
              <a:rPr lang="ru-RU" dirty="0" err="1"/>
              <a:t>изостенурия</a:t>
            </a:r>
            <a:r>
              <a:rPr lang="ru-RU" dirty="0"/>
              <a:t>, </a:t>
            </a:r>
            <a:r>
              <a:rPr lang="ru-RU" dirty="0" err="1"/>
              <a:t>гипостенурия</a:t>
            </a:r>
            <a:r>
              <a:rPr lang="ru-RU" dirty="0"/>
              <a:t>) </a:t>
            </a:r>
            <a:br>
              <a:rPr lang="ru-RU" dirty="0"/>
            </a:br>
            <a:r>
              <a:rPr lang="ru-RU" dirty="0" smtClean="0"/>
              <a:t>4.</a:t>
            </a:r>
            <a:r>
              <a:rPr lang="ru-RU" dirty="0"/>
              <a:t> </a:t>
            </a:r>
            <a:r>
              <a:rPr lang="ru-RU" dirty="0" smtClean="0"/>
              <a:t>При </a:t>
            </a:r>
            <a:r>
              <a:rPr lang="ru-RU" dirty="0"/>
              <a:t>инструментальных методах – уменьшение размеров почек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276534"/>
      </p:ext>
    </p:extLst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Диагностические критерии амилоидоза: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/>
              <a:t>Анамнез (</a:t>
            </a:r>
            <a:r>
              <a:rPr lang="ru-RU" dirty="0" smtClean="0"/>
              <a:t>хр. </a:t>
            </a:r>
            <a:r>
              <a:rPr lang="ru-RU" dirty="0" err="1"/>
              <a:t>в</a:t>
            </a:r>
            <a:r>
              <a:rPr lang="ru-RU" dirty="0" err="1" smtClean="0"/>
              <a:t>осп</a:t>
            </a:r>
            <a:r>
              <a:rPr lang="ru-RU" dirty="0" smtClean="0"/>
              <a:t>. </a:t>
            </a:r>
            <a:r>
              <a:rPr lang="ru-RU" dirty="0"/>
              <a:t>заболевания, наследственность) </a:t>
            </a:r>
            <a:br>
              <a:rPr lang="ru-RU" dirty="0"/>
            </a:br>
            <a:r>
              <a:rPr lang="ru-RU" dirty="0" smtClean="0"/>
              <a:t>2 Клиника </a:t>
            </a:r>
            <a:r>
              <a:rPr lang="ru-RU" dirty="0"/>
              <a:t>(системность поражения, увеличение размеров печени, селезёнки, почек </a:t>
            </a:r>
            <a:br>
              <a:rPr lang="ru-RU" dirty="0"/>
            </a:br>
            <a:r>
              <a:rPr lang="ru-RU" dirty="0" smtClean="0"/>
              <a:t>3 </a:t>
            </a:r>
            <a:r>
              <a:rPr lang="ru-RU" dirty="0" smtClean="0"/>
              <a:t>Лабораторные </a:t>
            </a:r>
            <a:r>
              <a:rPr lang="ru-RU" dirty="0"/>
              <a:t>данные </a:t>
            </a:r>
            <a:r>
              <a:rPr lang="ru-RU" dirty="0" smtClean="0"/>
              <a:t>(увеличение СОЭ, </a:t>
            </a:r>
            <a:r>
              <a:rPr lang="ru-RU" dirty="0" err="1" smtClean="0"/>
              <a:t>диспротеинемия</a:t>
            </a:r>
            <a:r>
              <a:rPr lang="ru-RU" dirty="0"/>
              <a:t>) </a:t>
            </a:r>
            <a:br>
              <a:rPr lang="ru-RU" dirty="0"/>
            </a:br>
            <a:r>
              <a:rPr lang="ru-RU" dirty="0" smtClean="0"/>
              <a:t>4 Мочевой </a:t>
            </a:r>
            <a:r>
              <a:rPr lang="ru-RU" dirty="0"/>
              <a:t>осадок </a:t>
            </a:r>
            <a:r>
              <a:rPr lang="ru-RU" dirty="0" smtClean="0"/>
              <a:t> - </a:t>
            </a:r>
            <a:r>
              <a:rPr lang="ru-RU" dirty="0"/>
              <a:t>преобладание протеинурии </a:t>
            </a:r>
            <a:br>
              <a:rPr lang="ru-RU" dirty="0"/>
            </a:br>
            <a:r>
              <a:rPr lang="ru-RU" dirty="0"/>
              <a:t>- гиалиновые цилиндры </a:t>
            </a:r>
            <a:br>
              <a:rPr lang="ru-RU" dirty="0"/>
            </a:br>
            <a:r>
              <a:rPr lang="ru-RU" dirty="0"/>
              <a:t>- может быть </a:t>
            </a:r>
            <a:r>
              <a:rPr lang="ru-RU" dirty="0" err="1"/>
              <a:t>эритроцитурия</a:t>
            </a:r>
            <a:r>
              <a:rPr lang="ru-RU" dirty="0"/>
              <a:t>, </a:t>
            </a:r>
            <a:r>
              <a:rPr lang="ru-RU" dirty="0" err="1"/>
              <a:t>лейкоцитурия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845547"/>
      </p:ext>
    </p:extLst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27546"/>
            <a:ext cx="10363200" cy="1160060"/>
          </a:xfrm>
        </p:spPr>
        <p:txBody>
          <a:bodyPr/>
          <a:lstStyle/>
          <a:p>
            <a:r>
              <a:rPr lang="ru-RU" sz="3600" b="1" dirty="0"/>
              <a:t>Диагностические критерии хронического пиелонефрита: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87606"/>
            <a:ext cx="10363200" cy="4608394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dirty="0" smtClean="0"/>
              <a:t>Анамнез </a:t>
            </a:r>
            <a:r>
              <a:rPr lang="ru-RU" dirty="0"/>
              <a:t>(наличие урологической патологии) </a:t>
            </a:r>
            <a:br>
              <a:rPr lang="ru-RU" dirty="0"/>
            </a:br>
            <a:r>
              <a:rPr lang="ru-RU" dirty="0"/>
              <a:t>2. </a:t>
            </a:r>
            <a:r>
              <a:rPr lang="ru-RU" dirty="0" smtClean="0"/>
              <a:t>Клиника </a:t>
            </a:r>
            <a:r>
              <a:rPr lang="ru-RU" dirty="0"/>
              <a:t>(боли в пояснице, чаще односторонние, </a:t>
            </a:r>
            <a:r>
              <a:rPr lang="ru-RU" dirty="0" err="1"/>
              <a:t>дизурические</a:t>
            </a:r>
            <a:r>
              <a:rPr lang="ru-RU" dirty="0"/>
              <a:t> явления) </a:t>
            </a:r>
            <a:br>
              <a:rPr lang="ru-RU" dirty="0"/>
            </a:br>
            <a:r>
              <a:rPr lang="ru-RU" dirty="0"/>
              <a:t>3. </a:t>
            </a:r>
            <a:r>
              <a:rPr lang="ru-RU" dirty="0" smtClean="0"/>
              <a:t>Лабораторные </a:t>
            </a:r>
            <a:r>
              <a:rPr lang="ru-RU" dirty="0"/>
              <a:t>данные (</a:t>
            </a:r>
            <a:r>
              <a:rPr lang="ru-RU" dirty="0">
                <a:hlinkClick r:id="rId2" tooltip="Лейкоциты"/>
              </a:rPr>
              <a:t>лейкоцитоз</a:t>
            </a:r>
            <a:r>
              <a:rPr lang="ru-RU" dirty="0"/>
              <a:t>, </a:t>
            </a:r>
            <a:r>
              <a:rPr lang="ru-RU" dirty="0" err="1"/>
              <a:t>палочкоядерный</a:t>
            </a:r>
            <a:r>
              <a:rPr lang="ru-RU" dirty="0"/>
              <a:t> сдвиг влево) </a:t>
            </a:r>
            <a:br>
              <a:rPr lang="ru-RU" dirty="0"/>
            </a:br>
            <a:r>
              <a:rPr lang="ru-RU" dirty="0"/>
              <a:t>4. </a:t>
            </a:r>
            <a:r>
              <a:rPr lang="ru-RU" dirty="0" smtClean="0"/>
              <a:t>Инструментальная</a:t>
            </a:r>
            <a:r>
              <a:rPr lang="ru-RU" dirty="0"/>
              <a:t>: УЗИ, РРГ, КТ </a:t>
            </a:r>
            <a:br>
              <a:rPr lang="ru-RU" dirty="0"/>
            </a:br>
            <a:r>
              <a:rPr lang="ru-RU" dirty="0"/>
              <a:t>5.  </a:t>
            </a:r>
            <a:r>
              <a:rPr lang="ru-RU" dirty="0" smtClean="0"/>
              <a:t>Мочевой </a:t>
            </a:r>
            <a:r>
              <a:rPr lang="ru-RU" dirty="0"/>
              <a:t>синдром </a:t>
            </a:r>
            <a:r>
              <a:rPr lang="ru-RU" dirty="0" smtClean="0"/>
              <a:t>- </a:t>
            </a:r>
            <a:r>
              <a:rPr lang="ru-RU" dirty="0" err="1"/>
              <a:t>лейкоцитурия</a:t>
            </a:r>
            <a:r>
              <a:rPr lang="ru-RU" dirty="0"/>
              <a:t> (пиурия)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микропротеинурия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- бактериурия (больше 100 микробных тел в 1 мл</a:t>
            </a:r>
            <a:r>
              <a:rPr lang="ru-RU" baseline="30000" dirty="0"/>
              <a:t>3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преднизолоновый</a:t>
            </a:r>
            <a:r>
              <a:rPr lang="ru-RU" dirty="0"/>
              <a:t> тест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57246"/>
      </p:ext>
    </p:extLst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4842"/>
            <a:ext cx="10363200" cy="818865"/>
          </a:xfrm>
        </p:spPr>
        <p:txBody>
          <a:bodyPr/>
          <a:lstStyle/>
          <a:p>
            <a:r>
              <a:rPr lang="ru-RU" sz="3600" b="1" dirty="0"/>
              <a:t>ВТОРИЧНЫЕ НЕФРОПАТИИ СКВ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173707"/>
            <a:ext cx="10363200" cy="4922293"/>
          </a:xfrm>
        </p:spPr>
        <p:txBody>
          <a:bodyPr/>
          <a:lstStyle/>
          <a:p>
            <a:r>
              <a:rPr lang="ru-RU" dirty="0" smtClean="0"/>
              <a:t>1)Клиника </a:t>
            </a:r>
            <a:r>
              <a:rPr lang="ru-RU" dirty="0"/>
              <a:t>(системность поражения: </a:t>
            </a:r>
            <a:r>
              <a:rPr lang="ru-RU" dirty="0">
                <a:hlinkClick r:id="rId2" tooltip="Сердце"/>
              </a:rPr>
              <a:t>сердце</a:t>
            </a:r>
            <a:r>
              <a:rPr lang="ru-RU" dirty="0"/>
              <a:t>, </a:t>
            </a:r>
            <a:r>
              <a:rPr lang="ru-RU" dirty="0">
                <a:hlinkClick r:id="rId3" tooltip="Кожа"/>
              </a:rPr>
              <a:t>кожа</a:t>
            </a:r>
            <a:r>
              <a:rPr lang="ru-RU" dirty="0"/>
              <a:t>, лёгкие, </a:t>
            </a:r>
            <a:r>
              <a:rPr lang="ru-RU" dirty="0">
                <a:hlinkClick r:id="rId4" tooltip="Нервная система"/>
              </a:rPr>
              <a:t>нервная система</a:t>
            </a:r>
            <a:r>
              <a:rPr lang="ru-RU" dirty="0"/>
              <a:t>) </a:t>
            </a:r>
            <a:br>
              <a:rPr lang="ru-RU" dirty="0"/>
            </a:br>
            <a:r>
              <a:rPr lang="ru-RU" dirty="0" smtClean="0"/>
              <a:t>2)Лабораторные </a:t>
            </a:r>
            <a:r>
              <a:rPr lang="ru-RU" dirty="0"/>
              <a:t>данные (иммунологические изменения – LE-клетки, ANA, анти-ДНК антитела) </a:t>
            </a:r>
            <a:br>
              <a:rPr lang="ru-RU" dirty="0"/>
            </a:br>
            <a:r>
              <a:rPr lang="ru-RU" dirty="0" smtClean="0"/>
              <a:t>3)Мочевой </a:t>
            </a:r>
            <a:r>
              <a:rPr lang="ru-RU" dirty="0"/>
              <a:t>синдром </a:t>
            </a:r>
            <a:br>
              <a:rPr lang="ru-RU" dirty="0"/>
            </a:br>
            <a:r>
              <a:rPr lang="ru-RU" dirty="0"/>
              <a:t>- преобладание гематурии – </a:t>
            </a:r>
            <a:r>
              <a:rPr lang="ru-RU" dirty="0" smtClean="0"/>
              <a:t>измененные </a:t>
            </a:r>
            <a:r>
              <a:rPr lang="ru-RU" dirty="0"/>
              <a:t>эритроциты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эритроцитарные</a:t>
            </a:r>
            <a:r>
              <a:rPr lang="ru-RU" dirty="0"/>
              <a:t> цилиндры </a:t>
            </a:r>
            <a:br>
              <a:rPr lang="ru-RU" dirty="0"/>
            </a:br>
            <a:r>
              <a:rPr lang="ru-RU" dirty="0"/>
              <a:t>- протеинурия различной степени выраженности от 0.066 до 3.5 г/л </a:t>
            </a:r>
            <a:br>
              <a:rPr lang="ru-RU" dirty="0"/>
            </a:br>
            <a:r>
              <a:rPr lang="ru-RU" dirty="0"/>
              <a:t>- гиалиновые цилиндры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454093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299" y="609600"/>
            <a:ext cx="9212239" cy="567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176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2830"/>
            <a:ext cx="10363200" cy="477671"/>
          </a:xfrm>
        </p:spPr>
        <p:txBody>
          <a:bodyPr/>
          <a:lstStyle/>
          <a:p>
            <a:r>
              <a:rPr lang="ru-RU" dirty="0" smtClean="0"/>
              <a:t>Мочевой синдром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440640"/>
              </p:ext>
            </p:extLst>
          </p:nvPr>
        </p:nvGraphicFramePr>
        <p:xfrm>
          <a:off x="914400" y="818865"/>
          <a:ext cx="10363200" cy="534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  <a:gridCol w="1727200"/>
                <a:gridCol w="1727200"/>
                <a:gridCol w="1727200"/>
              </a:tblGrid>
              <a:tr h="336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Острый </a:t>
                      </a: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гломерулонефрит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Хр.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гломерулонефрит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Хр.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пиелонефрит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Амилоидоз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Люпус-нефрит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u="none" strike="noStrike" dirty="0"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Норма"/>
                        </a:rPr>
                        <a:t>Норма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повышен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u="none" strike="noStrike" dirty="0"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Норма"/>
                        </a:rPr>
                        <a:t>Норма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снижен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Норма, снижен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Белок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Эритроциты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Лейкоциты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Бактерии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--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--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+ +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--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--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рН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Кислая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Кислая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Щелочная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Кислая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Кислая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83367"/>
      </p:ext>
    </p:extLst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Дополнительные методы диагностики: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КТ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ЯМР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smtClean="0"/>
              <a:t>Ангиография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Биопсия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529639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r>
              <a:rPr lang="ru-RU" sz="2800" dirty="0"/>
              <a:t>Причины мочевого синдрома: 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263" y="961778"/>
            <a:ext cx="9866478" cy="4895850"/>
          </a:xfrm>
        </p:spPr>
        <p:txBody>
          <a:bodyPr numCol="1"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/>
              <a:t>       </a:t>
            </a:r>
            <a:r>
              <a:rPr lang="ru-RU" sz="1800" dirty="0" smtClean="0"/>
              <a:t>                               </a:t>
            </a:r>
            <a:r>
              <a:rPr lang="ru-RU" sz="1800" dirty="0"/>
              <a:t>  </a:t>
            </a:r>
            <a:r>
              <a:rPr lang="ru-RU" sz="2800" dirty="0">
                <a:hlinkClick r:id="rId3" tooltip="Заболевания почек"/>
              </a:rPr>
              <a:t>Заболевания почек</a:t>
            </a:r>
            <a:r>
              <a:rPr lang="ru-RU" sz="2800" dirty="0"/>
              <a:t> </a:t>
            </a:r>
            <a:endParaRPr lang="ru-RU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err="1" smtClean="0"/>
              <a:t>Гломерулярные</a:t>
            </a: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/>
              <a:t>гломерулонефрит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 smtClean="0"/>
              <a:t>гломерулопатии</a:t>
            </a:r>
            <a:endParaRPr lang="ru-RU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dirty="0" err="1" smtClean="0"/>
              <a:t>Тубуло</a:t>
            </a:r>
            <a:r>
              <a:rPr lang="ru-RU" sz="2800" dirty="0" smtClean="0"/>
              <a:t>-интерстициальные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- </a:t>
            </a:r>
            <a:r>
              <a:rPr lang="ru-RU" sz="2800" dirty="0">
                <a:hlinkClick r:id="rId4" tooltip="Пиелонефрит"/>
              </a:rPr>
              <a:t>пиелонефрит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- острая </a:t>
            </a:r>
            <a:r>
              <a:rPr lang="ru-RU" sz="2800" dirty="0" err="1"/>
              <a:t>уропатия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/>
              <a:t>рефлюксная</a:t>
            </a:r>
            <a:r>
              <a:rPr lang="ru-RU" sz="2800" dirty="0"/>
              <a:t> нефропатия </a:t>
            </a:r>
            <a:br>
              <a:rPr lang="ru-RU" sz="2800" dirty="0"/>
            </a:br>
            <a:r>
              <a:rPr lang="ru-RU" sz="2800" dirty="0"/>
              <a:t>- кистозная нефропатия </a:t>
            </a:r>
            <a:br>
              <a:rPr lang="ru-RU" sz="2800" dirty="0"/>
            </a:br>
            <a:r>
              <a:rPr lang="ru-RU" sz="2800" dirty="0"/>
              <a:t>- лекарственная нефропатия </a:t>
            </a:r>
            <a:br>
              <a:rPr lang="ru-RU" sz="2800" dirty="0"/>
            </a:br>
            <a:r>
              <a:rPr lang="ru-RU" sz="2800" dirty="0"/>
              <a:t>- возрастная нефропатия </a:t>
            </a:r>
            <a:br>
              <a:rPr lang="ru-RU" sz="2800" dirty="0"/>
            </a:br>
            <a:endParaRPr lang="ru-RU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/>
              <a:t>      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381174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endParaRPr 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024" y="750627"/>
            <a:ext cx="9880126" cy="577399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41696" y="2192741"/>
            <a:ext cx="8215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Интеркуррентные </a:t>
            </a:r>
            <a:r>
              <a:rPr lang="ru-RU" sz="3200" u="none" strike="noStrike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Инфекции"/>
              </a:rPr>
              <a:t>инфекции</a:t>
            </a: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 интоксикации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бактериальные инфекции любой локализации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вирусные инфекции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 </a:t>
            </a:r>
            <a:r>
              <a:rPr lang="ru-RU" sz="3200" u="none" strike="noStrike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Алкоголь"/>
              </a:rPr>
              <a:t>алкогольная</a:t>
            </a: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интоксикация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пищевая интоксикация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потребление наркотиков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2836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endParaRPr 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424862" cy="48958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4275" y="2274838"/>
            <a:ext cx="83797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           </a:t>
            </a:r>
            <a:r>
              <a:rPr lang="ru-RU" sz="24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 </a:t>
            </a: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Системные заболевания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АГ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Системный </a:t>
            </a:r>
            <a:r>
              <a:rPr lang="ru-RU" sz="3600" dirty="0" err="1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васкулит</a:t>
            </a: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СЗСТ (СКВ, </a:t>
            </a:r>
            <a:r>
              <a:rPr lang="ru-RU" sz="3600" u="none" strike="noStrike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Ревматоидный артрит"/>
              </a:rPr>
              <a:t>ревматоидный артрит</a:t>
            </a: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 Амилоидоз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 </a:t>
            </a:r>
            <a:r>
              <a:rPr lang="ru-RU" sz="3600" u="none" strike="noStrike" dirty="0" err="1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Миеломная болезнь"/>
              </a:rPr>
              <a:t>Миеломная</a:t>
            </a:r>
            <a:r>
              <a:rPr lang="ru-RU" sz="3600" u="none" strike="noStrike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Миеломная болезнь"/>
              </a:rPr>
              <a:t> болезнь</a:t>
            </a: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     Гепато-ренальный синдром </a:t>
            </a:r>
            <a:br>
              <a:rPr lang="ru-RU" sz="3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0765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FFC000"/>
                </a:solidFill>
              </a:rPr>
              <a:t>Метаболические расстройства </a:t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424862" cy="48958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400" b="1" dirty="0"/>
              <a:t>	 </a:t>
            </a:r>
            <a:endParaRPr lang="ru-RU" sz="4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dirty="0"/>
              <a:t>  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FFC000"/>
                </a:solidFill>
              </a:rPr>
              <a:t>= </a:t>
            </a:r>
            <a:r>
              <a:rPr lang="ru-RU" sz="4400" dirty="0">
                <a:solidFill>
                  <a:srgbClr val="FFC000"/>
                </a:solidFill>
              </a:rPr>
              <a:t>подагра </a:t>
            </a:r>
            <a:br>
              <a:rPr lang="ru-RU" sz="4400" dirty="0">
                <a:solidFill>
                  <a:srgbClr val="FFC000"/>
                </a:solidFill>
              </a:rPr>
            </a:br>
            <a:r>
              <a:rPr lang="ru-RU" sz="4400" dirty="0">
                <a:solidFill>
                  <a:srgbClr val="FFC000"/>
                </a:solidFill>
              </a:rPr>
              <a:t>= СД </a:t>
            </a:r>
            <a:br>
              <a:rPr lang="ru-RU" sz="4400" dirty="0">
                <a:solidFill>
                  <a:srgbClr val="FFC000"/>
                </a:solidFill>
              </a:rPr>
            </a:br>
            <a:r>
              <a:rPr lang="ru-RU" sz="4400" dirty="0">
                <a:solidFill>
                  <a:srgbClr val="FFC000"/>
                </a:solidFill>
              </a:rPr>
              <a:t>= </a:t>
            </a:r>
            <a:r>
              <a:rPr lang="ru-RU" sz="4400" dirty="0" err="1">
                <a:solidFill>
                  <a:srgbClr val="FFC000"/>
                </a:solidFill>
              </a:rPr>
              <a:t>нефрокальциноз</a:t>
            </a:r>
            <a:r>
              <a:rPr lang="ru-RU" sz="4400" dirty="0">
                <a:solidFill>
                  <a:srgbClr val="FFC000"/>
                </a:solidFill>
              </a:rPr>
              <a:t> </a:t>
            </a:r>
            <a:br>
              <a:rPr lang="ru-RU" sz="4400" dirty="0">
                <a:solidFill>
                  <a:srgbClr val="FFC000"/>
                </a:solidFill>
              </a:rPr>
            </a:br>
            <a:r>
              <a:rPr lang="ru-RU" sz="4400" dirty="0">
                <a:solidFill>
                  <a:srgbClr val="FFC000"/>
                </a:solidFill>
              </a:rPr>
              <a:t>= </a:t>
            </a:r>
            <a:r>
              <a:rPr lang="ru-RU" sz="4400" dirty="0" err="1">
                <a:solidFill>
                  <a:srgbClr val="FFC000"/>
                </a:solidFill>
              </a:rPr>
              <a:t>оксалурия</a:t>
            </a:r>
            <a:r>
              <a:rPr lang="ru-RU" sz="4400" dirty="0">
                <a:solidFill>
                  <a:srgbClr val="FFC000"/>
                </a:solidFill>
              </a:rPr>
              <a:t> </a:t>
            </a:r>
            <a:br>
              <a:rPr lang="ru-RU" sz="4400" dirty="0">
                <a:solidFill>
                  <a:srgbClr val="FFC000"/>
                </a:solidFill>
              </a:rPr>
            </a:br>
            <a:endParaRPr lang="ru-RU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10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endParaRPr 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424862" cy="48958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28048" y="2101755"/>
            <a:ext cx="81477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none" strike="noStrike" dirty="0" smtClean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Опухоли</a:t>
            </a:r>
          </a:p>
          <a:p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первичные опухоли мочевой системы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метастазы </a:t>
            </a:r>
            <a:r>
              <a:rPr lang="ru-RU" sz="3200" u="none" strike="noStrike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Опухоли"/>
              </a:rPr>
              <a:t>опухолей</a:t>
            </a: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в органы мочевой системы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200" dirty="0" err="1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паранеопластическая</a:t>
            </a: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нефропатия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8844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endParaRPr 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424862" cy="48958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28048" y="1760561"/>
            <a:ext cx="8215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 нижних мочевыводящих путей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воспалительные заболевания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ДГПЖ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инородные тела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часто: АГ, ХСН, </a:t>
            </a:r>
            <a:r>
              <a:rPr lang="ru-RU" sz="3200" u="none" strike="noStrike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Инфекционный эндокардит"/>
              </a:rPr>
              <a:t>инфекционный эндокардит</a:t>
            </a:r>
            <a: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780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878" y="609601"/>
            <a:ext cx="8931322" cy="874713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УДЕЛЬНЫЙ ВЕС МОЧИ 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норме 1010 – 1030, нарушения: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гипостенурия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снижение,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изостенурия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постоянный,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изогипостенурия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постоянное снижение 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424862" cy="48958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/>
              <a:t>	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213059"/>
              </p:ext>
            </p:extLst>
          </p:nvPr>
        </p:nvGraphicFramePr>
        <p:xfrm>
          <a:off x="1050878" y="1687487"/>
          <a:ext cx="9252329" cy="5026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2549"/>
                <a:gridCol w="5539780"/>
              </a:tblGrid>
              <a:tr h="435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Реакция мочи </a:t>
                      </a:r>
                      <a:r>
                        <a:rPr lang="ru-RU" sz="2400" dirty="0" smtClean="0">
                          <a:effectLst/>
                        </a:rPr>
                        <a:t>(рН)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Причины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Кислая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Перегрузка мясной пищей, диабетическая кома, </a:t>
                      </a:r>
                      <a:r>
                        <a:rPr lang="ru-RU" sz="2400" dirty="0" err="1">
                          <a:effectLst/>
                        </a:rPr>
                        <a:t>гломерулонефрит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Слабокислая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effectLst/>
                          <a:hlinkClick r:id="rId3" tooltip="Норма"/>
                        </a:rPr>
                        <a:t>Норма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Постоянно кислая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Выпадение </a:t>
                      </a:r>
                      <a:r>
                        <a:rPr lang="ru-RU" sz="2400" dirty="0" err="1">
                          <a:effectLst/>
                        </a:rPr>
                        <a:t>уратов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Нейтральная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Границы нормы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0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Щелочная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Овощная диета, щелочные </a:t>
                      </a:r>
                      <a:r>
                        <a:rPr lang="ru-RU" sz="2400" u="none" strike="noStrike" dirty="0">
                          <a:effectLst/>
                          <a:hlinkClick r:id="rId4" tooltip="Минеральные воды"/>
                        </a:rPr>
                        <a:t>минеральные воды</a:t>
                      </a:r>
                      <a:r>
                        <a:rPr lang="ru-RU" sz="2400" dirty="0">
                          <a:effectLst/>
                        </a:rPr>
                        <a:t>, рвота, воспалительные заболевания мочевыводящих путей, дистальный тубулярный ацидоз, </a:t>
                      </a:r>
                      <a:r>
                        <a:rPr lang="ru-RU" sz="2400" dirty="0" err="1">
                          <a:effectLst/>
                        </a:rPr>
                        <a:t>гипокалиемия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Постоянно щелочная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Фосфатные камни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0118" y="214929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84934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191</Words>
  <Application>Microsoft Office PowerPoint</Application>
  <PresentationFormat>Произвольный</PresentationFormat>
  <Paragraphs>115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1_Оформление по умолчанию</vt:lpstr>
      <vt:lpstr> Дифференциальная диагностика при мочевом синдроме </vt:lpstr>
      <vt:lpstr>Презентация PowerPoint</vt:lpstr>
      <vt:lpstr>Причины мочевого синдрома:  </vt:lpstr>
      <vt:lpstr>Презентация PowerPoint</vt:lpstr>
      <vt:lpstr>Презентация PowerPoint</vt:lpstr>
      <vt:lpstr>Метаболические расстройства  </vt:lpstr>
      <vt:lpstr>Презентация PowerPoint</vt:lpstr>
      <vt:lpstr>Презентация PowerPoint</vt:lpstr>
      <vt:lpstr>УДЕЛЬНЫЙ ВЕС МОЧИ  В норме 1010 – 1030, нарушения: гипостенурия – снижение, изостенурия – постоянный, изогипостенурия – постоянное снижение  </vt:lpstr>
      <vt:lpstr>Протеинурия</vt:lpstr>
      <vt:lpstr>Преходящая – при лихорадочных состояниях, заболеваниях головного мозга  </vt:lpstr>
      <vt:lpstr>Изолированная лейкоцитурия</vt:lpstr>
      <vt:lpstr>ГЕМАТУРИЯ </vt:lpstr>
      <vt:lpstr>Причины: </vt:lpstr>
      <vt:lpstr>Диагностические критерии ОГН:  </vt:lpstr>
      <vt:lpstr>Диагностические критерии ХГН:  </vt:lpstr>
      <vt:lpstr>Диагностические критерии амилоидоза: </vt:lpstr>
      <vt:lpstr>Диагностические критерии хронического пиелонефрита: </vt:lpstr>
      <vt:lpstr>ВТОРИЧНЫЕ НЕФРОПАТИИ СКВ </vt:lpstr>
      <vt:lpstr>Мочевой синдром</vt:lpstr>
      <vt:lpstr>Дополнительные методы диагностики: 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Дифференциальная диагностика при мочевом синдроме </dc:title>
  <dc:creator>DNA7 X86</dc:creator>
  <cp:lastModifiedBy>Пользователь</cp:lastModifiedBy>
  <cp:revision>17</cp:revision>
  <dcterms:created xsi:type="dcterms:W3CDTF">2014-06-12T09:59:22Z</dcterms:created>
  <dcterms:modified xsi:type="dcterms:W3CDTF">2016-03-17T03:19:30Z</dcterms:modified>
</cp:coreProperties>
</file>