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5" r:id="rId28"/>
    <p:sldId id="299" r:id="rId29"/>
  </p:sldIdLst>
  <p:sldSz cx="9144000" cy="6858000" type="screen4x3"/>
  <p:notesSz cx="6934200" cy="9232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E5F2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08C205B-CB36-47E3-945F-752D7E51D53F}" type="datetimeFigureOut">
              <a:rPr lang="en-GB"/>
              <a:pPr>
                <a:defRPr/>
              </a:pPr>
              <a:t>23/04/2013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3C49363-12F1-4EA0-94B5-57A4BC253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2338" eaLnBrk="1" hangingPunct="1">
              <a:spcBef>
                <a:spcPct val="0"/>
              </a:spcBef>
            </a:pPr>
            <a:r>
              <a:rPr lang="en-US" b="1" smtClean="0"/>
              <a:t>N</a:t>
            </a:r>
            <a:r>
              <a:rPr lang="ru-RU" b="1" smtClean="0"/>
              <a:t>.</a:t>
            </a:r>
            <a:r>
              <a:rPr lang="en-US" b="1" smtClean="0"/>
              <a:t>B</a:t>
            </a:r>
            <a:r>
              <a:rPr lang="ru-RU" b="1" smtClean="0"/>
              <a:t>. </a:t>
            </a:r>
            <a:r>
              <a:rPr lang="ru-RU" smtClean="0"/>
              <a:t>ДАД 90 мм рт. ст. и САД 140 мм рт. ст. считается пограничным, не является заболеванием, а лишь указывает на необходимость тщательного наблюдения за состоянием матери и плода.</a:t>
            </a:r>
          </a:p>
          <a:p>
            <a:pPr defTabSz="922338" eaLnBrk="1" hangingPunct="1">
              <a:spcBef>
                <a:spcPct val="0"/>
              </a:spcBef>
            </a:pPr>
            <a:r>
              <a:rPr lang="ru-RU" smtClean="0"/>
              <a:t> Несмотря на повышенные цифры АД, значительное число беременностей протекает нормально, указывая, что в некоторой степени гипертензия положительно воздействует на маточно-плацентарн-плодовыый кровоток в условиях повышенного сосудистого сопротивления и является компенсаторным механизмом.</a:t>
            </a:r>
          </a:p>
          <a:p>
            <a:pPr defTabSz="922338"/>
            <a:r>
              <a:rPr lang="ru-RU" smtClean="0"/>
              <a:t>из-за значительных индивидуальных колебаний уровня АД в течение беременности и, следовательно, высокой уровня ложно-положительных результатов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DB5FD0-104B-4E96-9235-68D0DCE12764}" type="slidenum">
              <a:rPr lang="ru-RU" smtClean="0">
                <a:latin typeface="Arial" charset="0"/>
                <a:cs typeface="Arial" charset="0"/>
              </a:rPr>
              <a:pPr/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  <a:cs typeface="+mn-cs"/>
              </a:rPr>
              <a:t> </a:t>
            </a:r>
          </a:p>
        </p:txBody>
      </p:sp>
      <p:pic>
        <p:nvPicPr>
          <p:cNvPr id="5" name="Billede 7" descr="WHO-EURO-EN-W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834F-3F3E-4B6F-AF44-34C103E1D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03865-2A69-4724-AE0D-1499CB32E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639F-55A6-4314-90DE-6916D9A05F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B57-1E45-487E-BDD6-3A374633C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9EEC9-AE5B-43D4-B561-C9489A1F2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52862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412875"/>
            <a:ext cx="38544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AB75-164E-4CA7-A4B3-F55B75F65C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00CE-E8B7-4F01-B0A9-F83CD8F29E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84C0-3487-4D5D-91B6-65DC438A1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7D715-CE28-4882-9D34-7B62EC959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1BCBF-5602-4E75-9F9F-3116DF08A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9C1D-735E-4E6C-9DFC-16EE6C244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72E3B5-4509-4FE2-B4FF-F59D27A15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  <a:cs typeface="+mn-cs"/>
              </a:rPr>
              <a:t> </a:t>
            </a:r>
          </a:p>
        </p:txBody>
      </p:sp>
      <p:pic>
        <p:nvPicPr>
          <p:cNvPr id="1032" name="Billede 7" descr="WHO-EURO-EN-W.eps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096000" y="6008688"/>
            <a:ext cx="2971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b="0">
                <a:solidFill>
                  <a:schemeClr val="bg1"/>
                </a:solidFill>
                <a:cs typeface="+mn-cs"/>
              </a:rPr>
              <a:t>Presentation title (change in view slide master)</a:t>
            </a:r>
            <a:r>
              <a:rPr lang="de-DE" sz="1200" b="0">
                <a:solidFill>
                  <a:schemeClr val="bg1"/>
                </a:solidFill>
                <a:cs typeface="+mn-cs"/>
              </a:rPr>
              <a:t/>
            </a:r>
            <a:br>
              <a:rPr lang="de-DE" sz="1200" b="0">
                <a:solidFill>
                  <a:schemeClr val="bg1"/>
                </a:solidFill>
                <a:cs typeface="+mn-cs"/>
              </a:rPr>
            </a:br>
            <a:endParaRPr lang="de-DE" sz="600" b="0">
              <a:solidFill>
                <a:schemeClr val="bg1"/>
              </a:solidFill>
              <a:cs typeface="+mn-cs"/>
            </a:endParaRPr>
          </a:p>
          <a:p>
            <a:pPr algn="r">
              <a:spcBef>
                <a:spcPct val="50000"/>
              </a:spcBef>
              <a:defRPr/>
            </a:pPr>
            <a:r>
              <a:rPr lang="de-DE" sz="800" b="0">
                <a:solidFill>
                  <a:schemeClr val="bg1"/>
                </a:solidFill>
                <a:cs typeface="+mn-cs"/>
              </a:rPr>
              <a:t>Date of presentation</a:t>
            </a:r>
            <a:endParaRPr lang="en-US" sz="800" b="0">
              <a:solidFill>
                <a:schemeClr val="bg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500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11188" y="1484313"/>
            <a:ext cx="7772400" cy="1470025"/>
          </a:xfrm>
        </p:spPr>
        <p:txBody>
          <a:bodyPr/>
          <a:lstStyle/>
          <a:p>
            <a:r>
              <a:rPr lang="ru-RU" smtClean="0"/>
              <a:t>Гипертензивные осложнения во время беременности</a:t>
            </a:r>
          </a:p>
        </p:txBody>
      </p:sp>
      <p:sp>
        <p:nvSpPr>
          <p:cNvPr id="1433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534AE-F786-4863-AFDC-02908A3A2C8D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434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smtClean="0"/>
              <a:t>Классификация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4841875"/>
        </p:xfrm>
        <a:graphic>
          <a:graphicData uri="http://schemas.openxmlformats.org/drawingml/2006/table">
            <a:tbl>
              <a:tblPr/>
              <a:tblGrid>
                <a:gridCol w="1328737"/>
                <a:gridCol w="3571875"/>
                <a:gridCol w="3328988"/>
              </a:tblGrid>
              <a:tr h="371475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Код МКБ 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Хроническая (существовавшая ранее) гипертензия, первичная или вторичная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Повышенное АД до беременности или до 20-й недели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ХГ с присоединившейся ПЭ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Гипертензия + протеинурия (&gt; 0.3 г/л) (ухудшение) или любой из симптомов тяжелой ПЭ (см. клиническую классификацию)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Гестационная гипертензия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Гипертензия без клинически значимой протеинурии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Преэклампсия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Гипертензия + протеинурия (&gt; 0.3 г/л) или любой из симптомов тяжелой ПЭ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Эклампсия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Судороги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Патологическое АД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504348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5100" b="1" dirty="0" smtClean="0"/>
              <a:t>90 мм </a:t>
            </a:r>
            <a:r>
              <a:rPr lang="ru-RU" sz="5100" b="1" dirty="0" err="1" smtClean="0"/>
              <a:t>рт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ст</a:t>
            </a:r>
            <a:r>
              <a:rPr lang="ru-RU" sz="5100" b="1" dirty="0" smtClean="0"/>
              <a:t> и более или САД 140 мм </a:t>
            </a:r>
            <a:r>
              <a:rPr lang="ru-RU" sz="5100" b="1" dirty="0" err="1" smtClean="0"/>
              <a:t>рт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ст</a:t>
            </a:r>
            <a:r>
              <a:rPr lang="ru-RU" sz="5100" b="1" dirty="0" smtClean="0"/>
              <a:t> и более</a:t>
            </a:r>
            <a:r>
              <a:rPr lang="ru-RU" sz="5100" dirty="0" smtClean="0"/>
              <a:t>, полученном при двукратном измерении на одной и той же руке с перерывом (не менее 4-х часов) (</a:t>
            </a:r>
            <a:r>
              <a:rPr lang="en-US" sz="5100" dirty="0" smtClean="0"/>
              <a:t>B</a:t>
            </a:r>
            <a:r>
              <a:rPr lang="ru-RU" sz="5100" dirty="0" smtClean="0"/>
              <a:t>-2</a:t>
            </a:r>
            <a:r>
              <a:rPr lang="en-US" sz="5100" dirty="0" smtClean="0"/>
              <a:t>b</a:t>
            </a:r>
            <a:r>
              <a:rPr lang="ru-RU" sz="5100" dirty="0" smtClean="0"/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ru-RU" sz="5100" dirty="0" smtClean="0"/>
              <a:t>Диагноз </a:t>
            </a:r>
            <a:r>
              <a:rPr lang="ru-RU" sz="5100" b="1" dirty="0" smtClean="0"/>
              <a:t>тяжелой гипертензии</a:t>
            </a:r>
            <a:r>
              <a:rPr lang="ru-RU" sz="5100" dirty="0" smtClean="0"/>
              <a:t> правомочен при уровне </a:t>
            </a:r>
            <a:r>
              <a:rPr lang="ru-RU" sz="5100" b="1" dirty="0" smtClean="0"/>
              <a:t>САД 160 мм </a:t>
            </a:r>
            <a:r>
              <a:rPr lang="ru-RU" sz="5100" b="1" dirty="0" err="1" smtClean="0"/>
              <a:t>рт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ст</a:t>
            </a:r>
            <a:r>
              <a:rPr lang="ru-RU" sz="5100" b="1" dirty="0" smtClean="0"/>
              <a:t> и более или ДАД 110 мм </a:t>
            </a:r>
            <a:r>
              <a:rPr lang="ru-RU" sz="5100" b="1" dirty="0" err="1" smtClean="0"/>
              <a:t>рт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ст</a:t>
            </a:r>
            <a:r>
              <a:rPr lang="ru-RU" sz="5100" b="1" dirty="0" smtClean="0"/>
              <a:t> и более</a:t>
            </a:r>
            <a:r>
              <a:rPr lang="ru-RU" sz="5100" dirty="0" smtClean="0"/>
              <a:t> (</a:t>
            </a:r>
            <a:r>
              <a:rPr lang="en-US" sz="5100" dirty="0" smtClean="0"/>
              <a:t>B</a:t>
            </a:r>
            <a:r>
              <a:rPr lang="ru-RU" sz="5100" dirty="0" smtClean="0"/>
              <a:t>-2</a:t>
            </a:r>
            <a:r>
              <a:rPr lang="en-US" sz="5100" dirty="0" smtClean="0"/>
              <a:t>b</a:t>
            </a:r>
            <a:r>
              <a:rPr lang="ru-RU" sz="5100" dirty="0" smtClean="0"/>
              <a:t>) зафиксированным при серийном измерении (периодичность измерения – не реже, чем 1 раз за 15 мин.) </a:t>
            </a:r>
          </a:p>
          <a:p>
            <a:pPr>
              <a:lnSpc>
                <a:spcPct val="120000"/>
              </a:lnSpc>
              <a:defRPr/>
            </a:pPr>
            <a:r>
              <a:rPr lang="ru-RU" sz="5100" dirty="0" smtClean="0"/>
              <a:t>Относительное повышение АД (на 30 мм </a:t>
            </a:r>
            <a:r>
              <a:rPr lang="ru-RU" sz="5100" dirty="0" err="1" smtClean="0"/>
              <a:t>рт</a:t>
            </a:r>
            <a:r>
              <a:rPr lang="ru-RU" sz="5100" dirty="0" smtClean="0"/>
              <a:t> </a:t>
            </a:r>
            <a:r>
              <a:rPr lang="ru-RU" sz="5100" dirty="0" err="1" smtClean="0"/>
              <a:t>ст</a:t>
            </a:r>
            <a:r>
              <a:rPr lang="ru-RU" sz="5100" dirty="0" smtClean="0"/>
              <a:t> от начального САД и на 15 мм </a:t>
            </a:r>
            <a:r>
              <a:rPr lang="ru-RU" sz="5100" dirty="0" err="1" smtClean="0"/>
              <a:t>рт</a:t>
            </a:r>
            <a:r>
              <a:rPr lang="ru-RU" sz="5100" dirty="0" smtClean="0"/>
              <a:t> </a:t>
            </a:r>
            <a:r>
              <a:rPr lang="ru-RU" sz="5100" dirty="0" err="1" smtClean="0"/>
              <a:t>ст</a:t>
            </a:r>
            <a:r>
              <a:rPr lang="ru-RU" sz="5100" dirty="0" smtClean="0"/>
              <a:t> ДАД) имеет небольшую прогностическую ценность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Brown MA, Mangos G, Davis G, Homer C. The natural history of white coat hypertension during pregnancy. BJOG 2005;112:601-6.</a:t>
            </a:r>
            <a:endParaRPr lang="ru-RU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Martin JN </a:t>
            </a:r>
            <a:r>
              <a:rPr lang="en-US" dirty="0" err="1" smtClean="0"/>
              <a:t>Jr</a:t>
            </a:r>
            <a:r>
              <a:rPr lang="en-US" dirty="0" smtClean="0"/>
              <a:t>, Thigpen BD, Moore RC, Rose CH, Cushman J, May W. Stroke and severe preeclampsia and </a:t>
            </a:r>
            <a:r>
              <a:rPr lang="en-US" dirty="0" err="1" smtClean="0"/>
              <a:t>eclampsia</a:t>
            </a:r>
            <a:r>
              <a:rPr lang="en-US" dirty="0" smtClean="0"/>
              <a:t>: a paradigm shift focusing on</a:t>
            </a:r>
            <a:r>
              <a:rPr lang="ru-RU" dirty="0" smtClean="0"/>
              <a:t> </a:t>
            </a:r>
            <a:r>
              <a:rPr lang="en-US" dirty="0" smtClean="0"/>
              <a:t>systolic blood pressure. </a:t>
            </a:r>
            <a:r>
              <a:rPr lang="en-US" dirty="0" err="1" smtClean="0"/>
              <a:t>Obstet</a:t>
            </a:r>
            <a:r>
              <a:rPr lang="en-US" dirty="0" smtClean="0"/>
              <a:t> </a:t>
            </a:r>
            <a:r>
              <a:rPr lang="en-US" dirty="0" err="1" smtClean="0"/>
              <a:t>Gynecol</a:t>
            </a:r>
            <a:r>
              <a:rPr lang="en-US" dirty="0" smtClean="0"/>
              <a:t> 2005;105:246-54.</a:t>
            </a:r>
            <a:endParaRPr lang="ru-RU" dirty="0" smtClean="0"/>
          </a:p>
          <a:p>
            <a:pPr>
              <a:lnSpc>
                <a:spcPct val="120000"/>
              </a:lnSpc>
              <a:defRPr/>
            </a:pPr>
            <a:r>
              <a:rPr lang="en-US" dirty="0" err="1" smtClean="0"/>
              <a:t>Cnossen</a:t>
            </a:r>
            <a:r>
              <a:rPr lang="en-US" dirty="0" smtClean="0"/>
              <a:t> JS, </a:t>
            </a:r>
            <a:r>
              <a:rPr lang="en-US" dirty="0" err="1" smtClean="0"/>
              <a:t>Vollebregt</a:t>
            </a:r>
            <a:r>
              <a:rPr lang="en-US" dirty="0" smtClean="0"/>
              <a:t> KC, de </a:t>
            </a:r>
            <a:r>
              <a:rPr lang="en-US" dirty="0" err="1" smtClean="0"/>
              <a:t>Vrieze</a:t>
            </a:r>
            <a:r>
              <a:rPr lang="en-US" dirty="0" smtClean="0"/>
              <a:t> N, et al. Accuracy of mean arterial pressure and blood pressure measurements in predicting pre-</a:t>
            </a:r>
            <a:r>
              <a:rPr lang="en-US" dirty="0" err="1" smtClean="0"/>
              <a:t>eclampsia</a:t>
            </a:r>
            <a:r>
              <a:rPr lang="en-US" dirty="0" smtClean="0"/>
              <a:t>: systematic review and meta-analysis. </a:t>
            </a:r>
            <a:r>
              <a:rPr lang="en-US" i="1" dirty="0" smtClean="0"/>
              <a:t>BMJ </a:t>
            </a:r>
            <a:r>
              <a:rPr lang="en-US" dirty="0" smtClean="0"/>
              <a:t>2008; 336: 1117–20. </a:t>
            </a:r>
            <a:endParaRPr lang="ru-RU" dirty="0" smtClean="0"/>
          </a:p>
          <a:p>
            <a:pPr>
              <a:defRPr/>
            </a:pPr>
            <a:endParaRPr lang="ru-RU" sz="3000" dirty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Патологическая протеинурия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9006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dirty="0" smtClean="0"/>
              <a:t>Высшая граница нормы: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Суточной потери белка во время беременности определена как 0.3 г/л (В-2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При использовании тест-полоски (белок) -  показатель </a:t>
            </a:r>
            <a:r>
              <a:rPr lang="en-GB" dirty="0" smtClean="0"/>
              <a:t>1</a:t>
            </a:r>
            <a:r>
              <a:rPr lang="ru-RU" dirty="0" smtClean="0"/>
              <a:t>+ (</a:t>
            </a:r>
            <a:r>
              <a:rPr lang="en-US" dirty="0" smtClean="0"/>
              <a:t>B</a:t>
            </a:r>
            <a:r>
              <a:rPr lang="ru-RU" dirty="0" smtClean="0"/>
              <a:t>-2</a:t>
            </a:r>
            <a:r>
              <a:rPr lang="en-US" dirty="0" smtClean="0"/>
              <a:t>a</a:t>
            </a:r>
            <a:r>
              <a:rPr lang="ru-RU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При использовании отношения протеин/</a:t>
            </a:r>
            <a:r>
              <a:rPr lang="ru-RU" dirty="0" err="1" smtClean="0"/>
              <a:t>креатинин</a:t>
            </a:r>
            <a:r>
              <a:rPr lang="ru-RU" dirty="0" smtClean="0"/>
              <a:t> – 30 мг/</a:t>
            </a:r>
            <a:r>
              <a:rPr lang="ru-RU" dirty="0" err="1" smtClean="0"/>
              <a:t>мМоль</a:t>
            </a: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ru-RU" dirty="0" smtClean="0"/>
              <a:t>Золотой стандарт для диагностики протеинурии – количественное определение белка в суточной порции</a:t>
            </a:r>
          </a:p>
          <a:p>
            <a:pPr>
              <a:defRPr/>
            </a:pPr>
            <a:r>
              <a:rPr lang="en-US" sz="1400" dirty="0" err="1" smtClean="0"/>
              <a:t>BrownMA</a:t>
            </a:r>
            <a:r>
              <a:rPr lang="en-US" sz="1400" dirty="0" smtClean="0"/>
              <a:t>, </a:t>
            </a:r>
            <a:r>
              <a:rPr lang="en-US" sz="1400" dirty="0" err="1" smtClean="0"/>
              <a:t>LindheimerMD</a:t>
            </a:r>
            <a:r>
              <a:rPr lang="en-US" sz="1400" dirty="0" smtClean="0"/>
              <a:t>, de </a:t>
            </a:r>
            <a:r>
              <a:rPr lang="en-US" sz="1400" dirty="0" err="1" smtClean="0"/>
              <a:t>Swiet</a:t>
            </a:r>
            <a:r>
              <a:rPr lang="en-US" sz="1400" dirty="0" smtClean="0"/>
              <a:t> M, Van </a:t>
            </a:r>
            <a:r>
              <a:rPr lang="en-US" sz="1400" dirty="0" err="1" smtClean="0"/>
              <a:t>Assche</a:t>
            </a:r>
            <a:r>
              <a:rPr lang="en-US" sz="1400" dirty="0" smtClean="0"/>
              <a:t> A, </a:t>
            </a:r>
            <a:r>
              <a:rPr lang="en-US" sz="1400" dirty="0" err="1" smtClean="0"/>
              <a:t>Moutquin</a:t>
            </a:r>
            <a:r>
              <a:rPr lang="en-US" sz="1400" dirty="0" smtClean="0"/>
              <a:t> JM. The classification and diagnosis of the hypertensive disorders of pregnancy: statement from the International Society for the Study of Hypertension in Pregnancy (ISSHP). </a:t>
            </a:r>
            <a:r>
              <a:rPr lang="en-US" sz="1400" dirty="0" err="1" smtClean="0"/>
              <a:t>Hypertens</a:t>
            </a:r>
            <a:r>
              <a:rPr lang="en-US" sz="1400" dirty="0" smtClean="0"/>
              <a:t> Pregnancy 2001;20:IX-XIV. </a:t>
            </a:r>
            <a:endParaRPr lang="ru-RU" sz="1400" dirty="0" smtClean="0"/>
          </a:p>
          <a:p>
            <a:pPr>
              <a:defRPr/>
            </a:pPr>
            <a:r>
              <a:rPr lang="en-US" sz="1400" dirty="0" err="1" smtClean="0"/>
              <a:t>Côté</a:t>
            </a:r>
            <a:r>
              <a:rPr lang="en-US" sz="1400" dirty="0" smtClean="0"/>
              <a:t> AM, Lam E, von </a:t>
            </a:r>
            <a:r>
              <a:rPr lang="en-US" sz="1400" dirty="0" err="1" smtClean="0"/>
              <a:t>Dadelszen</a:t>
            </a:r>
            <a:r>
              <a:rPr lang="en-US" sz="1400" dirty="0" smtClean="0"/>
              <a:t> P, Magee LA. Accuracy of the 24hr urine collection in hypertensive women. </a:t>
            </a:r>
            <a:r>
              <a:rPr lang="en-US" sz="1400" dirty="0" err="1" smtClean="0"/>
              <a:t>Hypertens</a:t>
            </a:r>
            <a:r>
              <a:rPr lang="en-US" sz="1400" dirty="0" smtClean="0"/>
              <a:t> Pregnancy 2006;25:230. </a:t>
            </a:r>
            <a:endParaRPr lang="ru-RU" sz="14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EE401-4CAB-4E06-B8DC-7DD656494D3B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Отеки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147050" cy="47132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2400" smtClean="0"/>
              <a:t>Умеренные отеки наблюдаются у 50—80% беременных с физиологически протекающей беременностью. </a:t>
            </a:r>
          </a:p>
          <a:p>
            <a:pPr>
              <a:lnSpc>
                <a:spcPct val="110000"/>
              </a:lnSpc>
            </a:pPr>
            <a:r>
              <a:rPr lang="ru-RU" sz="2400" smtClean="0"/>
              <a:t>ПЭ, протекающая без отеков, признана более опасной для матери и плода, чем преэклампсия с отеками. </a:t>
            </a:r>
          </a:p>
          <a:p>
            <a:pPr>
              <a:lnSpc>
                <a:spcPct val="110000"/>
              </a:lnSpc>
            </a:pPr>
            <a:r>
              <a:rPr lang="ru-RU" sz="2400" smtClean="0"/>
              <a:t>Быстро нарастающие генерализованные отеки, особенно в области поясницы, являются плохим прогностическим признаком, свидетельствующим о тяжести ПЭ.</a:t>
            </a:r>
          </a:p>
          <a:p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214313"/>
          <a:ext cx="8229600" cy="634365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риска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 (95% ДИ)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Первая беременность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2·91 (1·28–6·61)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Повторнородящие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ПЭ в анамнезе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7·19 (5·85–8·83)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Перерыв после последних родов 10 лет и более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Возраст 40 лет и более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Первобеременные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1·68 (1·23–2·29)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Повторнородящие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1·96 (1·34–2·87)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ИМТ 35 и 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1·55 (1·28–1·88)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Семейный анамнез (ПЭ у матери или сестры)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2·90 (1·70–4·93)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ДАД 80 мм рт ст и 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Протеинурия при постановке на учет по беременности (≥+ тест-полоска (двухкратное тестирование)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≥300 mg/24 h)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Многоплодие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2·93 (2·04–4·21)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ЭГЗ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Заболевания почек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повышен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Диабет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3·56 (2·54–4·99)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АФС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9·72 (4·34–21·75)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87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2578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6800" b="1" dirty="0" smtClean="0"/>
              <a:t>Беременные группы высокого риска развития ПЭ:</a:t>
            </a:r>
            <a:endParaRPr lang="ru-RU" sz="6800" dirty="0" smtClean="0"/>
          </a:p>
          <a:p>
            <a:pPr>
              <a:lnSpc>
                <a:spcPct val="120000"/>
              </a:lnSpc>
              <a:defRPr/>
            </a:pPr>
            <a:r>
              <a:rPr lang="ru-RU" sz="6800" b="1" dirty="0" smtClean="0"/>
              <a:t> Эффективно </a:t>
            </a:r>
            <a:endParaRPr lang="ru-RU" sz="68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6800" dirty="0" smtClean="0"/>
              <a:t>Низкие дозы аспирина (75 мг в день), начиная с 12 </a:t>
            </a:r>
            <a:r>
              <a:rPr lang="ru-RU" sz="6800" dirty="0" err="1" smtClean="0"/>
              <a:t>нед</a:t>
            </a:r>
            <a:r>
              <a:rPr lang="ru-RU" sz="6800" dirty="0" smtClean="0"/>
              <a:t>. до родов (</a:t>
            </a:r>
            <a:r>
              <a:rPr lang="en-US" sz="6800" dirty="0" smtClean="0"/>
              <a:t>A</a:t>
            </a:r>
            <a:r>
              <a:rPr lang="ru-RU" sz="6800" dirty="0" smtClean="0"/>
              <a:t>-1</a:t>
            </a:r>
            <a:r>
              <a:rPr lang="en-US" sz="6800" dirty="0" smtClean="0"/>
              <a:t>a</a:t>
            </a:r>
            <a:r>
              <a:rPr lang="ru-RU" sz="6800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6800" dirty="0" smtClean="0"/>
              <a:t>Беременным с низким потреблением </a:t>
            </a:r>
            <a:r>
              <a:rPr lang="ru-RU" sz="6800" dirty="0" err="1" smtClean="0"/>
              <a:t>Са</a:t>
            </a:r>
            <a:r>
              <a:rPr lang="ru-RU" sz="6800" dirty="0" smtClean="0"/>
              <a:t> (&lt; 600 мг в день) - назначение в виде пищевых добавок препаратов </a:t>
            </a:r>
            <a:r>
              <a:rPr lang="ru-RU" sz="6800" dirty="0" err="1" smtClean="0"/>
              <a:t>Са</a:t>
            </a:r>
            <a:r>
              <a:rPr lang="ru-RU" sz="6800" dirty="0" smtClean="0"/>
              <a:t> – не менее 1 г в день (</a:t>
            </a:r>
            <a:r>
              <a:rPr lang="en-US" sz="6800" dirty="0" smtClean="0"/>
              <a:t>A</a:t>
            </a:r>
            <a:r>
              <a:rPr lang="ru-RU" sz="6800" dirty="0" smtClean="0"/>
              <a:t>-1</a:t>
            </a:r>
            <a:r>
              <a:rPr lang="en-US" sz="6800" dirty="0" smtClean="0"/>
              <a:t>a</a:t>
            </a:r>
            <a:r>
              <a:rPr lang="ru-RU" sz="6800" dirty="0" smtClean="0"/>
              <a:t>)</a:t>
            </a:r>
            <a:r>
              <a:rPr lang="en-US" sz="6800" dirty="0" smtClean="0"/>
              <a:t> </a:t>
            </a:r>
            <a:endParaRPr lang="ru-RU" sz="6800" dirty="0" smtClean="0"/>
          </a:p>
          <a:p>
            <a:pPr>
              <a:defRPr/>
            </a:pPr>
            <a:r>
              <a:rPr lang="ru-RU" dirty="0" smtClean="0"/>
              <a:t> </a:t>
            </a:r>
            <a:r>
              <a:rPr lang="en-US" dirty="0" err="1" smtClean="0"/>
              <a:t>Duley</a:t>
            </a:r>
            <a:r>
              <a:rPr lang="en-US" dirty="0" smtClean="0"/>
              <a:t> L, Henderson-Smart DJ, Knight M, King JF. </a:t>
            </a:r>
            <a:r>
              <a:rPr lang="en-US" dirty="0" err="1" smtClean="0"/>
              <a:t>Antiplatelet</a:t>
            </a:r>
            <a:r>
              <a:rPr lang="en-US" dirty="0" smtClean="0"/>
              <a:t> agents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 and its complications. Cochrane Database </a:t>
            </a:r>
            <a:r>
              <a:rPr lang="en-US" dirty="0" err="1" smtClean="0"/>
              <a:t>Syst</a:t>
            </a:r>
            <a:r>
              <a:rPr lang="en-US" dirty="0" smtClean="0"/>
              <a:t> Rev 2004;CD004659.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Atallah</a:t>
            </a:r>
            <a:r>
              <a:rPr lang="en-US" dirty="0" smtClean="0"/>
              <a:t> AN, </a:t>
            </a:r>
            <a:r>
              <a:rPr lang="en-US" dirty="0" err="1" smtClean="0"/>
              <a:t>Hofmeyr</a:t>
            </a:r>
            <a:r>
              <a:rPr lang="en-US" dirty="0" smtClean="0"/>
              <a:t> GJ, and </a:t>
            </a:r>
            <a:r>
              <a:rPr lang="en-US" dirty="0" err="1" smtClean="0"/>
              <a:t>Duley</a:t>
            </a:r>
            <a:r>
              <a:rPr lang="en-US" dirty="0" smtClean="0"/>
              <a:t> L. Calcium supplementation during pregnancy for preventing hypertensive disorders and related problems. (Cochrane Review). In: Cochrane Database of Systematic Reviews, Issue 1, 2006. </a:t>
            </a:r>
            <a:r>
              <a:rPr lang="en-US" dirty="0" err="1" smtClean="0"/>
              <a:t>Chichester</a:t>
            </a:r>
            <a:r>
              <a:rPr lang="en-US" dirty="0" smtClean="0"/>
              <a:t>: Wiley </a:t>
            </a:r>
            <a:r>
              <a:rPr lang="en-US" dirty="0" err="1" smtClean="0"/>
              <a:t>Interscience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Meher</a:t>
            </a:r>
            <a:r>
              <a:rPr lang="en-US" dirty="0" smtClean="0"/>
              <a:t> S and </a:t>
            </a:r>
            <a:r>
              <a:rPr lang="en-US" dirty="0" err="1" smtClean="0"/>
              <a:t>Duley</a:t>
            </a:r>
            <a:r>
              <a:rPr lang="en-US" dirty="0" smtClean="0"/>
              <a:t> L. Nitric oxide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 and its complications. Cochrane Database of Systematic Reviews 2007;(2)CD006490.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Meher</a:t>
            </a:r>
            <a:r>
              <a:rPr lang="en-US" dirty="0" smtClean="0"/>
              <a:t> S and </a:t>
            </a:r>
            <a:r>
              <a:rPr lang="en-US" dirty="0" err="1" smtClean="0"/>
              <a:t>Duley</a:t>
            </a:r>
            <a:r>
              <a:rPr lang="en-US" dirty="0" smtClean="0"/>
              <a:t> L. Progesterone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 and its complications. Cochrane Database of Systematic Reviews 2006;(4)CD006175</a:t>
            </a:r>
            <a:endParaRPr lang="ru-RU" dirty="0" smtClean="0"/>
          </a:p>
          <a:p>
            <a:pPr>
              <a:defRPr/>
            </a:pPr>
            <a:r>
              <a:rPr lang="en-US" dirty="0" smtClean="0"/>
              <a:t>Churchill D, </a:t>
            </a:r>
            <a:r>
              <a:rPr lang="en-US" dirty="0" err="1" smtClean="0"/>
              <a:t>Beevers</a:t>
            </a:r>
            <a:r>
              <a:rPr lang="en-US" dirty="0" smtClean="0"/>
              <a:t> GD, </a:t>
            </a:r>
            <a:r>
              <a:rPr lang="en-US" dirty="0" err="1" smtClean="0"/>
              <a:t>Meher</a:t>
            </a:r>
            <a:r>
              <a:rPr lang="en-US" dirty="0" smtClean="0"/>
              <a:t> S et al. Diuretics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. Cochrane Database of Systematic Reviews 2007;(1)CD004451</a:t>
            </a:r>
            <a:endParaRPr lang="ru-RU" dirty="0" smtClean="0"/>
          </a:p>
          <a:p>
            <a:pPr>
              <a:defRPr/>
            </a:pPr>
            <a:r>
              <a:rPr lang="en-US" dirty="0" smtClean="0"/>
              <a:t>Mello G, </a:t>
            </a:r>
            <a:r>
              <a:rPr lang="en-US" dirty="0" err="1" smtClean="0"/>
              <a:t>Parretti</a:t>
            </a:r>
            <a:r>
              <a:rPr lang="en-US" dirty="0" smtClean="0"/>
              <a:t> E, </a:t>
            </a:r>
            <a:r>
              <a:rPr lang="en-US" dirty="0" err="1" smtClean="0"/>
              <a:t>Fatini</a:t>
            </a:r>
            <a:r>
              <a:rPr lang="en-US" dirty="0" smtClean="0"/>
              <a:t> C et al. Low-molecular-weight heparin lowers the recurrence rate of preeclampsia and restores the physiological vascular changes in </a:t>
            </a:r>
            <a:r>
              <a:rPr lang="en-US" dirty="0" err="1" smtClean="0"/>
              <a:t>angiotensin</a:t>
            </a:r>
            <a:r>
              <a:rPr lang="en-US" dirty="0" smtClean="0"/>
              <a:t>-converting enzyme DD women. Hypertension 2005; 45:(1)86-91.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Rumbold</a:t>
            </a:r>
            <a:r>
              <a:rPr lang="en-US" dirty="0" smtClean="0"/>
              <a:t> A, </a:t>
            </a:r>
            <a:r>
              <a:rPr lang="en-US" dirty="0" err="1" smtClean="0"/>
              <a:t>Duley</a:t>
            </a:r>
            <a:r>
              <a:rPr lang="en-US" dirty="0" smtClean="0"/>
              <a:t> L, </a:t>
            </a:r>
            <a:r>
              <a:rPr lang="en-US" dirty="0" err="1" smtClean="0"/>
              <a:t>Crowther</a:t>
            </a:r>
            <a:r>
              <a:rPr lang="en-US" dirty="0" smtClean="0"/>
              <a:t> CA et al. Antioxidants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. Cochrane Database of Systematic Reviews 2008;(1)CD004227.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Wen</a:t>
            </a:r>
            <a:r>
              <a:rPr lang="en-US" dirty="0" smtClean="0"/>
              <a:t> SW, Chen XK, Rodger M et al. Folic acid supplementation in early second trimester and the risk of preeclampsia. American Journal of Obstetrics and Gynecology 2008; 198:(1)45-7. 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Makrides</a:t>
            </a:r>
            <a:r>
              <a:rPr lang="en-US" dirty="0" smtClean="0"/>
              <a:t> M, </a:t>
            </a:r>
            <a:r>
              <a:rPr lang="en-US" dirty="0" err="1" smtClean="0"/>
              <a:t>Duley</a:t>
            </a:r>
            <a:r>
              <a:rPr lang="en-US" dirty="0" smtClean="0"/>
              <a:t> L, and Olsen SF. Marine oil, and other prostaglandin precursor, supplementation for pregnancy uncomplicated by pre-</a:t>
            </a:r>
            <a:r>
              <a:rPr lang="en-US" dirty="0" err="1" smtClean="0"/>
              <a:t>eclampsia</a:t>
            </a:r>
            <a:r>
              <a:rPr lang="en-US" dirty="0" smtClean="0"/>
              <a:t> or intrauterine growth restriction. Cochrane Database of Systematic Reviews 2006; 3:CD003402.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Meher</a:t>
            </a:r>
            <a:r>
              <a:rPr lang="en-US" dirty="0" smtClean="0"/>
              <a:t> S and </a:t>
            </a:r>
            <a:r>
              <a:rPr lang="en-US" dirty="0" err="1" smtClean="0"/>
              <a:t>Duley</a:t>
            </a:r>
            <a:r>
              <a:rPr lang="en-US" dirty="0" smtClean="0"/>
              <a:t> L. Garlic for preventing pre-</a:t>
            </a:r>
            <a:r>
              <a:rPr lang="en-US" dirty="0" err="1" smtClean="0"/>
              <a:t>eclampsia</a:t>
            </a:r>
            <a:r>
              <a:rPr lang="en-US" dirty="0" smtClean="0"/>
              <a:t> and its complications. Cochrane Database of Systematic Reviews 2006; 3:CD006065.</a:t>
            </a:r>
            <a:endParaRPr lang="ru-RU" dirty="0" smtClean="0"/>
          </a:p>
          <a:p>
            <a:pPr>
              <a:defRPr/>
            </a:pPr>
            <a:r>
              <a:rPr lang="en-US" dirty="0" err="1" smtClean="0"/>
              <a:t>Knuist</a:t>
            </a:r>
            <a:r>
              <a:rPr lang="en-US" dirty="0" smtClean="0"/>
              <a:t> M, </a:t>
            </a:r>
            <a:r>
              <a:rPr lang="en-US" dirty="0" err="1" smtClean="0"/>
              <a:t>Bonsel</a:t>
            </a:r>
            <a:r>
              <a:rPr lang="en-US" dirty="0" smtClean="0"/>
              <a:t> GJ, </a:t>
            </a:r>
            <a:r>
              <a:rPr lang="en-US" dirty="0" err="1" smtClean="0"/>
              <a:t>Zondervan</a:t>
            </a:r>
            <a:r>
              <a:rPr lang="en-US" dirty="0" smtClean="0"/>
              <a:t> HA et al. Low sodium diet and pregnancy-induced hypertension: a multi-centre randomized controlled trial. British Journal of Obstetrics and </a:t>
            </a:r>
            <a:r>
              <a:rPr lang="en-US" dirty="0" err="1" smtClean="0"/>
              <a:t>Gynaecology</a:t>
            </a:r>
            <a:r>
              <a:rPr lang="en-US" dirty="0" smtClean="0"/>
              <a:t> 1998; 105:(4)430-4.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2200" b="1" dirty="0" smtClean="0"/>
              <a:t>Неэффективно: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Назначение доноров оксида азота (нитроглицерин) (</a:t>
            </a:r>
            <a:r>
              <a:rPr lang="en-US" sz="2200" dirty="0" smtClean="0"/>
              <a:t>A</a:t>
            </a:r>
            <a:r>
              <a:rPr lang="ru-RU" sz="2200" dirty="0" smtClean="0"/>
              <a:t>-1</a:t>
            </a:r>
            <a:r>
              <a:rPr lang="en-US" sz="2200" dirty="0" smtClean="0"/>
              <a:t>b</a:t>
            </a:r>
            <a:r>
              <a:rPr lang="ru-RU" sz="2200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Назначение прогестерона </a:t>
            </a:r>
            <a:r>
              <a:rPr lang="en-US" sz="2200" dirty="0" smtClean="0"/>
              <a:t>(A-1b)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Использование </a:t>
            </a:r>
            <a:r>
              <a:rPr lang="ru-RU" sz="2200" dirty="0" err="1" smtClean="0"/>
              <a:t>диуретиков</a:t>
            </a:r>
            <a:r>
              <a:rPr lang="ru-RU" sz="2200" dirty="0" smtClean="0"/>
              <a:t> (</a:t>
            </a:r>
            <a:r>
              <a:rPr lang="en-US" sz="2200" dirty="0" smtClean="0"/>
              <a:t>A</a:t>
            </a:r>
            <a:r>
              <a:rPr lang="ru-RU" sz="2200" dirty="0" smtClean="0"/>
              <a:t>-</a:t>
            </a:r>
            <a:r>
              <a:rPr lang="en-US" sz="2200" dirty="0" smtClean="0"/>
              <a:t>1b)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 Назначение низкомолекулярного гепарина (</a:t>
            </a:r>
            <a:r>
              <a:rPr lang="en-US" sz="2200" dirty="0" smtClean="0"/>
              <a:t>A</a:t>
            </a:r>
            <a:r>
              <a:rPr lang="ru-RU" sz="2200" dirty="0" smtClean="0"/>
              <a:t>-1</a:t>
            </a:r>
            <a:r>
              <a:rPr lang="en-US" sz="2200" dirty="0" smtClean="0"/>
              <a:t>b</a:t>
            </a:r>
            <a:r>
              <a:rPr lang="ru-RU" sz="2200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Назначение антиоксидантов вит. Е и С (</a:t>
            </a:r>
            <a:r>
              <a:rPr lang="en-US" sz="2200" dirty="0" smtClean="0"/>
              <a:t>A</a:t>
            </a:r>
            <a:r>
              <a:rPr lang="ru-RU" sz="2200" dirty="0" smtClean="0"/>
              <a:t>-1</a:t>
            </a:r>
            <a:r>
              <a:rPr lang="en-US" sz="2200" dirty="0" smtClean="0"/>
              <a:t>a</a:t>
            </a:r>
            <a:r>
              <a:rPr lang="ru-RU" sz="2200" dirty="0" smtClean="0"/>
              <a:t>)</a:t>
            </a:r>
            <a:r>
              <a:rPr lang="en-US" sz="2200" dirty="0" smtClean="0"/>
              <a:t> 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err="1" smtClean="0"/>
              <a:t>Фолиевой</a:t>
            </a:r>
            <a:r>
              <a:rPr lang="ru-RU" sz="2200" dirty="0" smtClean="0"/>
              <a:t> кислоты </a:t>
            </a:r>
            <a:r>
              <a:rPr lang="en-US" sz="2200" dirty="0" smtClean="0"/>
              <a:t>(B-2b)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Рыбьего жира</a:t>
            </a:r>
            <a:r>
              <a:rPr lang="en-US" sz="2200" dirty="0" smtClean="0"/>
              <a:t> (A-1a)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Чеснока (в таблетках) (</a:t>
            </a:r>
            <a:r>
              <a:rPr lang="en-US" sz="2200" dirty="0" smtClean="0"/>
              <a:t>A</a:t>
            </a:r>
            <a:r>
              <a:rPr lang="ru-RU" sz="2200" dirty="0" smtClean="0"/>
              <a:t>-1</a:t>
            </a:r>
            <a:r>
              <a:rPr lang="en-US" sz="2200" dirty="0" smtClean="0"/>
              <a:t>b</a:t>
            </a:r>
            <a:r>
              <a:rPr lang="ru-RU" sz="2200" dirty="0" smtClean="0"/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Ограничение соли </a:t>
            </a:r>
            <a:r>
              <a:rPr lang="en-US" sz="2200" dirty="0" smtClean="0"/>
              <a:t>(A-1a)</a:t>
            </a:r>
            <a:endParaRPr lang="ru-RU" sz="2200" dirty="0" smtClean="0"/>
          </a:p>
          <a:p>
            <a:pPr>
              <a:lnSpc>
                <a:spcPct val="120000"/>
              </a:lnSpc>
              <a:defRPr/>
            </a:pPr>
            <a:r>
              <a:rPr lang="ru-RU" sz="2200" dirty="0" smtClean="0"/>
              <a:t> </a:t>
            </a:r>
            <a:r>
              <a:rPr lang="ru-RU" sz="2200" b="1" dirty="0" smtClean="0"/>
              <a:t>Нет доказательств эффективности: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Магния</a:t>
            </a:r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Изменений диеты: потребления углеводов и белков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dirty="0" smtClean="0"/>
              <a:t>”bed rest”</a:t>
            </a:r>
            <a:endParaRPr lang="ru-RU" sz="2200" dirty="0" smtClean="0"/>
          </a:p>
          <a:p>
            <a:pPr lvl="1">
              <a:lnSpc>
                <a:spcPct val="120000"/>
              </a:lnSpc>
              <a:defRPr/>
            </a:pPr>
            <a:r>
              <a:rPr lang="ru-RU" sz="2200" dirty="0" smtClean="0"/>
              <a:t>Ограничение рабочей нагрузки больше, чем для беременных низкого риска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86800" cy="1143000"/>
          </a:xfrm>
        </p:spPr>
        <p:txBody>
          <a:bodyPr/>
          <a:lstStyle/>
          <a:p>
            <a:r>
              <a:rPr lang="ru-RU" sz="2800" smtClean="0"/>
              <a:t>Клиническое определение тяжелой ПЭ: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0061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/>
              <a:t>Тяжелая гипертензия + протеинурия +/- отеки </a:t>
            </a:r>
          </a:p>
          <a:p>
            <a:pPr>
              <a:defRPr/>
            </a:pPr>
            <a:r>
              <a:rPr lang="ru-RU" dirty="0" smtClean="0"/>
              <a:t>Любые признаки гипертензивного осложнения беременности + один из ухудшающих симптомов:</a:t>
            </a:r>
          </a:p>
          <a:p>
            <a:pPr lvl="1">
              <a:defRPr/>
            </a:pPr>
            <a:r>
              <a:rPr lang="ru-RU" dirty="0" smtClean="0"/>
              <a:t>церебральные симптомы (головная боль, расстройство зрения);</a:t>
            </a:r>
          </a:p>
          <a:p>
            <a:pPr lvl="1">
              <a:defRPr/>
            </a:pPr>
            <a:r>
              <a:rPr lang="ru-RU" dirty="0" err="1" smtClean="0"/>
              <a:t>олигурия</a:t>
            </a:r>
            <a:r>
              <a:rPr lang="ru-RU" dirty="0" smtClean="0"/>
              <a:t> (менее 30 мл/ч);</a:t>
            </a:r>
          </a:p>
          <a:p>
            <a:pPr lvl="1">
              <a:defRPr/>
            </a:pPr>
            <a:r>
              <a:rPr lang="ru-RU" dirty="0" smtClean="0"/>
              <a:t>боль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области;</a:t>
            </a:r>
          </a:p>
          <a:p>
            <a:pPr lvl="1">
              <a:defRPr/>
            </a:pPr>
            <a:r>
              <a:rPr lang="ru-RU" dirty="0" smtClean="0"/>
              <a:t>рвота;</a:t>
            </a:r>
          </a:p>
          <a:p>
            <a:pPr lvl="1">
              <a:defRPr/>
            </a:pPr>
            <a:r>
              <a:rPr lang="ru-RU" dirty="0" err="1" smtClean="0"/>
              <a:t>генерализованные</a:t>
            </a:r>
            <a:r>
              <a:rPr lang="ru-RU" dirty="0" smtClean="0"/>
              <a:t> отеки (особенно внезапно появившиеся);</a:t>
            </a:r>
          </a:p>
          <a:p>
            <a:pPr lvl="1">
              <a:defRPr/>
            </a:pPr>
            <a:r>
              <a:rPr lang="ru-RU" dirty="0" smtClean="0"/>
              <a:t>количество тромбоцитов менее 100 тыс. × 109/л;</a:t>
            </a:r>
          </a:p>
          <a:p>
            <a:pPr lvl="1">
              <a:defRPr/>
            </a:pPr>
            <a:r>
              <a:rPr lang="ru-RU" dirty="0" smtClean="0"/>
              <a:t>нарушение функции печени;</a:t>
            </a:r>
          </a:p>
          <a:p>
            <a:pPr lvl="1">
              <a:defRPr/>
            </a:pPr>
            <a:r>
              <a:rPr lang="ru-RU" dirty="0" smtClean="0"/>
              <a:t>отек легких;</a:t>
            </a:r>
          </a:p>
          <a:p>
            <a:pPr lvl="1">
              <a:defRPr/>
            </a:pPr>
            <a:r>
              <a:rPr lang="ru-RU" dirty="0" smtClean="0"/>
              <a:t>ЗВУР</a:t>
            </a:r>
          </a:p>
          <a:p>
            <a:pPr lvl="1">
              <a:defRPr/>
            </a:pPr>
            <a:r>
              <a:rPr lang="ru-RU" dirty="0" smtClean="0"/>
              <a:t>Антенатальная гибель плода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ОСНОВНЫЕ ПРИНЦИПЫ ВЕДЕНИЯ БЕРЕМЕННОСТИ высокого риска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006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dirty="0" smtClean="0"/>
              <a:t>Проконсультировать о повышенном риске развития ПЭ, тревожных симптомах ПЭ, предоставить контактную информацию для обращения в экстренных ситуациях</a:t>
            </a:r>
          </a:p>
          <a:p>
            <a:pPr>
              <a:lnSpc>
                <a:spcPct val="120000"/>
              </a:lnSpc>
              <a:defRPr/>
            </a:pPr>
            <a:r>
              <a:rPr lang="ru-RU" dirty="0" smtClean="0"/>
              <a:t>Назначить с целью профилактики ПЭ аспирин, согласно рекомендациям</a:t>
            </a:r>
          </a:p>
          <a:p>
            <a:pPr>
              <a:lnSpc>
                <a:spcPct val="120000"/>
              </a:lnSpc>
              <a:defRPr/>
            </a:pPr>
            <a:r>
              <a:rPr lang="ru-RU" dirty="0" smtClean="0"/>
              <a:t>При необходимости назначить пищевые добавки кальция</a:t>
            </a:r>
          </a:p>
          <a:p>
            <a:pPr>
              <a:lnSpc>
                <a:spcPct val="120000"/>
              </a:lnSpc>
              <a:defRPr/>
            </a:pPr>
            <a:r>
              <a:rPr lang="ru-RU" dirty="0" smtClean="0"/>
              <a:t>Проводить дополнительное обследование в стационаре одного дня по алгоритму прогнозирования, принятому в учреждении</a:t>
            </a:r>
          </a:p>
          <a:p>
            <a:pPr>
              <a:lnSpc>
                <a:spcPct val="120000"/>
              </a:lnSpc>
              <a:defRPr/>
            </a:pPr>
            <a:r>
              <a:rPr lang="ru-RU" dirty="0" smtClean="0"/>
              <a:t>При любом подозрении на ПЭ, обследовать дополнительно в условиях стационара </a:t>
            </a:r>
            <a:r>
              <a:rPr lang="en-US" dirty="0" smtClean="0"/>
              <a:t>II</a:t>
            </a:r>
            <a:r>
              <a:rPr lang="ru-RU" dirty="0" smtClean="0"/>
              <a:t> или </a:t>
            </a:r>
            <a:r>
              <a:rPr lang="en-US" dirty="0" smtClean="0"/>
              <a:t>III</a:t>
            </a:r>
            <a:r>
              <a:rPr lang="ru-RU" dirty="0" smtClean="0"/>
              <a:t> (при </a:t>
            </a:r>
            <a:r>
              <a:rPr lang="ru-RU" dirty="0" err="1" smtClean="0"/>
              <a:t>гестационном</a:t>
            </a:r>
            <a:r>
              <a:rPr lang="ru-RU" dirty="0" smtClean="0"/>
              <a:t> сроке &lt; 34 </a:t>
            </a:r>
            <a:r>
              <a:rPr lang="ru-RU" dirty="0" err="1" smtClean="0"/>
              <a:t>нед</a:t>
            </a:r>
            <a:r>
              <a:rPr lang="ru-RU" dirty="0" smtClean="0"/>
              <a:t>.) уровне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2400" smtClean="0"/>
              <a:t>ВЕДЕНИЕ ГЕСТАЦИОННОЙ ГИПЕРТЕНЗИИ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214937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7200" dirty="0" smtClean="0"/>
              <a:t>Проконсультировать о тревожных признаках (симптомах ухудшения состояния/тяжелой ПЭ)</a:t>
            </a:r>
          </a:p>
          <a:p>
            <a:pPr>
              <a:defRPr/>
            </a:pPr>
            <a:r>
              <a:rPr lang="en-US" sz="7200" dirty="0" smtClean="0"/>
              <a:t>I</a:t>
            </a:r>
            <a:r>
              <a:rPr lang="ru-RU" sz="7200" dirty="0" smtClean="0"/>
              <a:t> уровень – обеспечить консультацию у специалиста </a:t>
            </a:r>
            <a:r>
              <a:rPr lang="en-US" sz="7200" dirty="0" smtClean="0"/>
              <a:t>II</a:t>
            </a:r>
            <a:r>
              <a:rPr lang="ru-RU" sz="7200" dirty="0" smtClean="0"/>
              <a:t> или </a:t>
            </a:r>
            <a:r>
              <a:rPr lang="en-US" sz="7200" dirty="0" smtClean="0"/>
              <a:t>III</a:t>
            </a:r>
            <a:r>
              <a:rPr lang="ru-RU" sz="7200" dirty="0" smtClean="0"/>
              <a:t> уровня</a:t>
            </a:r>
          </a:p>
          <a:p>
            <a:pPr lvl="1">
              <a:defRPr/>
            </a:pPr>
            <a:r>
              <a:rPr lang="ru-RU" sz="7200" dirty="0" smtClean="0"/>
              <a:t>Госпитализация показана для углубленного обследования и по социальным показаниям (отдаленное место жительства)</a:t>
            </a:r>
          </a:p>
          <a:p>
            <a:pPr>
              <a:defRPr/>
            </a:pPr>
            <a:r>
              <a:rPr lang="en-US" sz="7200" dirty="0" smtClean="0"/>
              <a:t>II</a:t>
            </a:r>
            <a:r>
              <a:rPr lang="ru-RU" sz="7200" dirty="0" smtClean="0"/>
              <a:t>-</a:t>
            </a:r>
            <a:r>
              <a:rPr lang="en-US" sz="7200" dirty="0" smtClean="0"/>
              <a:t>III</a:t>
            </a:r>
            <a:r>
              <a:rPr lang="ru-RU" sz="7200" dirty="0" smtClean="0"/>
              <a:t> уровень – возможно амбулаторное ведение (при обеспечении круглосуточной доступности экстренной помощи) с изменением частоты посещений ЖК (не реже 1 раза в 3 дня)  и расширением объема обследования (АД, анализ мочи на белок, мониторинг состояния плода: УЗИ, </a:t>
            </a:r>
            <a:r>
              <a:rPr lang="ru-RU" sz="7200" dirty="0" err="1" smtClean="0"/>
              <a:t>допплерометрия</a:t>
            </a:r>
            <a:r>
              <a:rPr lang="ru-RU" sz="7200" dirty="0" smtClean="0"/>
              <a:t>) </a:t>
            </a:r>
          </a:p>
          <a:p>
            <a:pPr>
              <a:defRPr/>
            </a:pPr>
            <a:r>
              <a:rPr lang="ru-RU" sz="7200" b="1" dirty="0" smtClean="0"/>
              <a:t>Сроки </a:t>
            </a:r>
            <a:r>
              <a:rPr lang="ru-RU" sz="7200" b="1" dirty="0" err="1" smtClean="0"/>
              <a:t>родоразрешения</a:t>
            </a:r>
            <a:r>
              <a:rPr lang="ru-RU" sz="7200" dirty="0" smtClean="0"/>
              <a:t> :</a:t>
            </a:r>
          </a:p>
          <a:p>
            <a:pPr lvl="1">
              <a:defRPr/>
            </a:pPr>
            <a:r>
              <a:rPr lang="ru-RU" sz="7200" dirty="0" smtClean="0"/>
              <a:t>Нет оснований для досрочного (до 37 </a:t>
            </a:r>
            <a:r>
              <a:rPr lang="ru-RU" sz="7200" dirty="0" err="1" smtClean="0"/>
              <a:t>нед</a:t>
            </a:r>
            <a:r>
              <a:rPr lang="ru-RU" sz="7200" dirty="0" smtClean="0"/>
              <a:t>. </a:t>
            </a:r>
            <a:r>
              <a:rPr lang="ru-RU" sz="7200" dirty="0" err="1" smtClean="0"/>
              <a:t>гестации</a:t>
            </a:r>
            <a:r>
              <a:rPr lang="ru-RU" sz="7200" dirty="0" smtClean="0"/>
              <a:t>) </a:t>
            </a:r>
            <a:r>
              <a:rPr lang="ru-RU" sz="7200" dirty="0" err="1" smtClean="0"/>
              <a:t>родоразрешения</a:t>
            </a:r>
            <a:endParaRPr lang="ru-RU" sz="7200" dirty="0" smtClean="0"/>
          </a:p>
          <a:p>
            <a:pPr lvl="1">
              <a:defRPr/>
            </a:pPr>
            <a:r>
              <a:rPr lang="ru-RU" sz="7200" dirty="0" smtClean="0"/>
              <a:t>При сроке &gt; 37 </a:t>
            </a:r>
            <a:r>
              <a:rPr lang="ru-RU" sz="7200" dirty="0" err="1" smtClean="0"/>
              <a:t>нед</a:t>
            </a:r>
            <a:r>
              <a:rPr lang="ru-RU" sz="7200" dirty="0" smtClean="0"/>
              <a:t>. при АД &lt; 160/110 мм </a:t>
            </a:r>
            <a:r>
              <a:rPr lang="ru-RU" sz="7200" dirty="0" err="1" smtClean="0"/>
              <a:t>рт</a:t>
            </a:r>
            <a:r>
              <a:rPr lang="ru-RU" sz="7200" dirty="0" smtClean="0"/>
              <a:t> </a:t>
            </a:r>
            <a:r>
              <a:rPr lang="ru-RU" sz="7200" dirty="0" err="1" smtClean="0"/>
              <a:t>ст</a:t>
            </a:r>
            <a:r>
              <a:rPr lang="ru-RU" sz="7200" dirty="0" smtClean="0"/>
              <a:t> </a:t>
            </a:r>
            <a:r>
              <a:rPr lang="ru-RU" sz="7200" dirty="0" err="1" smtClean="0"/>
              <a:t>родоразрешение</a:t>
            </a:r>
            <a:r>
              <a:rPr lang="ru-RU" sz="7200" dirty="0" smtClean="0"/>
              <a:t> должно проводиться с учетом состояния плода, матери и ее пожеланий (</a:t>
            </a:r>
            <a:r>
              <a:rPr lang="en-US" sz="7200" dirty="0" smtClean="0"/>
              <a:t>A</a:t>
            </a:r>
            <a:r>
              <a:rPr lang="ru-RU" sz="7200" dirty="0" smtClean="0"/>
              <a:t>-1</a:t>
            </a:r>
            <a:r>
              <a:rPr lang="en-US" sz="7200" dirty="0" smtClean="0"/>
              <a:t>a</a:t>
            </a:r>
            <a:r>
              <a:rPr lang="ru-RU" sz="7200" dirty="0" smtClean="0"/>
              <a:t>) </a:t>
            </a:r>
          </a:p>
          <a:p>
            <a:pPr>
              <a:defRPr/>
            </a:pPr>
            <a:r>
              <a:rPr lang="en-US" dirty="0" err="1" smtClean="0"/>
              <a:t>Crowther</a:t>
            </a:r>
            <a:r>
              <a:rPr lang="en-US" dirty="0" smtClean="0"/>
              <a:t> CA, </a:t>
            </a:r>
            <a:r>
              <a:rPr lang="en-US" dirty="0" err="1" smtClean="0"/>
              <a:t>Bouwmeester</a:t>
            </a:r>
            <a:r>
              <a:rPr lang="en-US" dirty="0" smtClean="0"/>
              <a:t> AM, </a:t>
            </a:r>
            <a:r>
              <a:rPr lang="en-US" dirty="0" err="1" smtClean="0"/>
              <a:t>Ashurst</a:t>
            </a:r>
            <a:r>
              <a:rPr lang="en-US" dirty="0" smtClean="0"/>
              <a:t> HM. Does admission to hospital for bed rest prevent disease progression or improve fetal outcome in pregnancy complicated by non-</a:t>
            </a:r>
            <a:r>
              <a:rPr lang="en-US" dirty="0" err="1" smtClean="0"/>
              <a:t>proteinuric</a:t>
            </a:r>
            <a:r>
              <a:rPr lang="en-US" dirty="0" smtClean="0"/>
              <a:t> hypertension? Br J </a:t>
            </a:r>
            <a:r>
              <a:rPr lang="en-US" dirty="0" err="1" smtClean="0"/>
              <a:t>Obstet</a:t>
            </a:r>
            <a:r>
              <a:rPr lang="en-US" dirty="0" smtClean="0"/>
              <a:t> </a:t>
            </a:r>
            <a:r>
              <a:rPr lang="en-US" dirty="0" err="1" smtClean="0"/>
              <a:t>Gynaecol</a:t>
            </a:r>
            <a:r>
              <a:rPr lang="en-US" dirty="0" smtClean="0"/>
              <a:t> 1992;99:13-7.</a:t>
            </a:r>
            <a:endParaRPr lang="ru-RU" sz="3600" dirty="0" smtClean="0"/>
          </a:p>
          <a:p>
            <a:pPr>
              <a:defRPr/>
            </a:pPr>
            <a:r>
              <a:rPr lang="en-US" dirty="0" smtClean="0"/>
              <a:t>Leung KY, Sum TK, </a:t>
            </a:r>
            <a:r>
              <a:rPr lang="en-US" dirty="0" err="1" smtClean="0"/>
              <a:t>Tse</a:t>
            </a:r>
            <a:r>
              <a:rPr lang="en-US" dirty="0" smtClean="0"/>
              <a:t> CY, Law KW, Chan MY. Is in-patient management of diastolic blood pressure between 90 and 100 mm Hg during pregnancy necessary? Hong Kong Med J 1998;4:211-7. </a:t>
            </a:r>
            <a:endParaRPr lang="ru-RU" sz="3600" dirty="0" smtClean="0"/>
          </a:p>
          <a:p>
            <a:pPr>
              <a:defRPr/>
            </a:pPr>
            <a:r>
              <a:rPr lang="en-US" dirty="0" smtClean="0"/>
              <a:t>Koopmans CM, </a:t>
            </a:r>
            <a:r>
              <a:rPr lang="en-US" dirty="0" err="1" smtClean="0"/>
              <a:t>Bijlenga</a:t>
            </a:r>
            <a:r>
              <a:rPr lang="en-US" dirty="0" smtClean="0"/>
              <a:t> D, </a:t>
            </a:r>
            <a:r>
              <a:rPr lang="en-US" dirty="0" err="1" smtClean="0"/>
              <a:t>Groen</a:t>
            </a:r>
            <a:r>
              <a:rPr lang="en-US" dirty="0" smtClean="0"/>
              <a:t> H et al. Induction of </a:t>
            </a:r>
            <a:r>
              <a:rPr lang="en-US" dirty="0" err="1" smtClean="0"/>
              <a:t>labour</a:t>
            </a:r>
            <a:r>
              <a:rPr lang="en-US" dirty="0" smtClean="0"/>
              <a:t> versus expectant monitoring for gestational hypertension or mild pre-</a:t>
            </a:r>
            <a:r>
              <a:rPr lang="en-US" dirty="0" err="1" smtClean="0"/>
              <a:t>eclampsia</a:t>
            </a:r>
            <a:r>
              <a:rPr lang="en-US" dirty="0" smtClean="0"/>
              <a:t> after 36 weeks' gestation (HYPITAT): a multicentre, open-label </a:t>
            </a:r>
            <a:r>
              <a:rPr lang="en-US" dirty="0" err="1" smtClean="0"/>
              <a:t>randomised</a:t>
            </a:r>
            <a:r>
              <a:rPr lang="en-US" dirty="0" smtClean="0"/>
              <a:t> controlled trial. The Lancet 2009;374:(9694)979-88.</a:t>
            </a:r>
            <a:endParaRPr lang="ru-RU" sz="3600" dirty="0" smtClean="0"/>
          </a:p>
          <a:p>
            <a:pPr>
              <a:defRPr/>
            </a:pPr>
            <a:r>
              <a:rPr lang="en-US" dirty="0" smtClean="0"/>
              <a:t>National Collaborating Centre for Chronic Conditions. Hypertension. Management of adults in primary care: pharmacological update. 2006. London, RCP.</a:t>
            </a:r>
            <a:endParaRPr lang="ru-RU" sz="3600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 1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До поступления не наблюдалась</a:t>
            </a:r>
          </a:p>
          <a:p>
            <a:r>
              <a:rPr lang="ru-RU" sz="2400" smtClean="0"/>
              <a:t>Жалоб нет </a:t>
            </a:r>
          </a:p>
          <a:p>
            <a:r>
              <a:rPr lang="ru-RU" sz="2400" smtClean="0"/>
              <a:t>АД в ЖК 30 минут назад 150/90 мм рт ст</a:t>
            </a:r>
          </a:p>
          <a:p>
            <a:r>
              <a:rPr lang="ru-RU" sz="2400" smtClean="0"/>
              <a:t>АД при поступлении 150/90 мм рт ст</a:t>
            </a:r>
          </a:p>
          <a:p>
            <a:r>
              <a:rPr lang="ru-RU" sz="2400" smtClean="0"/>
              <a:t>Отеки на голенях</a:t>
            </a:r>
          </a:p>
          <a:p>
            <a:r>
              <a:rPr lang="ru-RU" sz="2400" smtClean="0"/>
              <a:t>Белок в моче 0,066 г/л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7DF0D-B819-49B7-A5AE-51D9675E09B3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536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ВЕДЕНИЕ ПРЕЭКЛАМПСИИ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z="4000" b="1" smtClean="0">
                <a:solidFill>
                  <a:srgbClr val="FF0000"/>
                </a:solidFill>
              </a:rPr>
              <a:t>ПЭ – не только гипертензия!</a:t>
            </a:r>
          </a:p>
          <a:p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F56FA-C8AB-4A80-91EE-8B05BC2A683E}" type="slidenum">
              <a:rPr lang="ru-RU" smtClean="0">
                <a:cs typeface="Arial" charset="0"/>
              </a:rPr>
              <a:pPr/>
              <a:t>20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 smtClean="0"/>
              <a:t>Родоразрешение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является </a:t>
            </a:r>
            <a:br>
              <a:rPr lang="ru-RU" dirty="0" smtClean="0"/>
            </a:br>
            <a:r>
              <a:rPr lang="ru-RU" b="1" dirty="0" smtClean="0"/>
              <a:t>единственным эффективным </a:t>
            </a:r>
            <a:r>
              <a:rPr lang="ru-RU" dirty="0" smtClean="0"/>
              <a:t>методом лечения тяжелой ПЭ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Симптоматическая терапия </a:t>
            </a:r>
          </a:p>
        </p:txBody>
      </p:sp>
      <p:sp>
        <p:nvSpPr>
          <p:cNvPr id="3686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4686C-3A90-4DDC-9FF0-1BB9EBEF1655}" type="slidenum">
              <a:rPr lang="ru-RU" smtClean="0">
                <a:cs typeface="Arial" charset="0"/>
              </a:rPr>
              <a:pPr/>
              <a:t>22</a:t>
            </a:fld>
            <a:endParaRPr lang="ru-RU" smtClean="0">
              <a:cs typeface="Arial" charset="0"/>
            </a:endParaRPr>
          </a:p>
        </p:txBody>
      </p:sp>
      <p:sp>
        <p:nvSpPr>
          <p:cNvPr id="36868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Лечение гипертензии: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r>
              <a:rPr lang="ru-RU" smtClean="0"/>
              <a:t> </a:t>
            </a:r>
            <a:r>
              <a:rPr lang="ru-RU" sz="2400" smtClean="0"/>
              <a:t>Обязательно назначение антигипертензивных препаратов при АД &gt; 160/110 мм рт ст (тяжелая гипертензия). Цель терапии – уровень АД &lt; 150/80-100 мм рт ст</a:t>
            </a:r>
          </a:p>
          <a:p>
            <a:r>
              <a:rPr lang="ru-RU" sz="2400" smtClean="0"/>
              <a:t>При АД в пределах 150-160/100-110 мм рт ст (умеренная гипертензия) решение о назначении антигипертензивной терапии принимается в индивидуальном порядке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Лечение гипертензии: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3487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2900" dirty="0" err="1" smtClean="0"/>
              <a:t>Антигипертензивные</a:t>
            </a:r>
            <a:r>
              <a:rPr lang="ru-RU" sz="2900" dirty="0" smtClean="0"/>
              <a:t> препараты быстрого действия:</a:t>
            </a:r>
          </a:p>
          <a:p>
            <a:pPr lvl="1">
              <a:defRPr/>
            </a:pPr>
            <a:r>
              <a:rPr lang="ru-RU" sz="2900" dirty="0" smtClean="0"/>
              <a:t>Нет убедительных доказательств преимуществ какого-либо препарата для снижения АД при тяжелой гипертензии при беременности. Выбор препарата должен быть основан на опыте применения в конкретном учреждении </a:t>
            </a:r>
          </a:p>
          <a:p>
            <a:pPr lvl="1">
              <a:defRPr/>
            </a:pPr>
            <a:r>
              <a:rPr lang="ru-RU" sz="2900" dirty="0" smtClean="0"/>
              <a:t>Наиболее часто в мире применяются </a:t>
            </a:r>
            <a:r>
              <a:rPr lang="ru-RU" sz="2900" dirty="0" err="1" smtClean="0"/>
              <a:t>гидралазин</a:t>
            </a:r>
            <a:r>
              <a:rPr lang="ru-RU" sz="2900" dirty="0" smtClean="0"/>
              <a:t> и </a:t>
            </a:r>
            <a:r>
              <a:rPr lang="ru-RU" sz="2900" dirty="0" err="1" smtClean="0"/>
              <a:t>лабеталол</a:t>
            </a:r>
            <a:r>
              <a:rPr lang="ru-RU" sz="2900" dirty="0" smtClean="0"/>
              <a:t> (формы для парентерального введения)</a:t>
            </a:r>
          </a:p>
          <a:p>
            <a:pPr lvl="1">
              <a:defRPr/>
            </a:pPr>
            <a:r>
              <a:rPr lang="ru-RU" sz="2900" dirty="0" err="1" smtClean="0"/>
              <a:t>Нифедипин</a:t>
            </a:r>
            <a:r>
              <a:rPr lang="ru-RU" sz="2900" dirty="0" smtClean="0"/>
              <a:t> – возможная схема применения - начальная доза 10 мг, повторно через 30 мин. трехкратно (максимальная суточная доза 60 мг). При неэффективности сменить препарат </a:t>
            </a:r>
          </a:p>
          <a:p>
            <a:pPr lvl="1">
              <a:defRPr/>
            </a:pPr>
            <a:r>
              <a:rPr lang="ru-RU" sz="2900" dirty="0" smtClean="0"/>
              <a:t>Нет противопоказаний для совместного применения с </a:t>
            </a:r>
            <a:r>
              <a:rPr lang="en-US" sz="2900" dirty="0" err="1" smtClean="0"/>
              <a:t>MagSO</a:t>
            </a:r>
            <a:r>
              <a:rPr lang="ru-RU" sz="2900" baseline="-25000" dirty="0" smtClean="0"/>
              <a:t>4 </a:t>
            </a:r>
            <a:endParaRPr lang="ru-RU" sz="2900" dirty="0" smtClean="0"/>
          </a:p>
          <a:p>
            <a:pPr>
              <a:defRPr/>
            </a:pPr>
            <a:r>
              <a:rPr lang="ru-RU" sz="2900" dirty="0" err="1" smtClean="0"/>
              <a:t>Антигипертензивные</a:t>
            </a:r>
            <a:r>
              <a:rPr lang="ru-RU" sz="2900" dirty="0" smtClean="0"/>
              <a:t> препараты более медленного действия:</a:t>
            </a:r>
          </a:p>
          <a:p>
            <a:pPr lvl="1">
              <a:defRPr/>
            </a:pPr>
            <a:r>
              <a:rPr lang="ru-RU" sz="2900" dirty="0" err="1" smtClean="0"/>
              <a:t>Метилдопа</a:t>
            </a:r>
            <a:r>
              <a:rPr lang="ru-RU" sz="2900" dirty="0" smtClean="0"/>
              <a:t> начальная доза 250 мг/</a:t>
            </a:r>
            <a:r>
              <a:rPr lang="ru-RU" sz="2900" dirty="0" err="1" smtClean="0"/>
              <a:t>сут</a:t>
            </a:r>
            <a:r>
              <a:rPr lang="ru-RU" sz="2900" dirty="0" smtClean="0"/>
              <a:t>, каждые 2 дня дозу увеличивают на 250 мг/</a:t>
            </a:r>
            <a:r>
              <a:rPr lang="ru-RU" sz="2900" dirty="0" err="1" smtClean="0"/>
              <a:t>сут</a:t>
            </a:r>
            <a:r>
              <a:rPr lang="ru-RU" sz="2900" dirty="0" smtClean="0"/>
              <a:t>. Максимальная суточная доза — 2,5 г.</a:t>
            </a:r>
          </a:p>
          <a:p>
            <a:pPr>
              <a:defRPr/>
            </a:pPr>
            <a:r>
              <a:rPr lang="en-US" sz="1800" dirty="0" smtClean="0"/>
              <a:t>Magee LA, </a:t>
            </a:r>
            <a:r>
              <a:rPr lang="en-US" sz="1800" dirty="0" err="1" smtClean="0"/>
              <a:t>Miremadi</a:t>
            </a:r>
            <a:r>
              <a:rPr lang="en-US" sz="1800" dirty="0" smtClean="0"/>
              <a:t> S, Li J, et al. Therapy with both magnesium sulfate and </a:t>
            </a:r>
            <a:r>
              <a:rPr lang="en-US" sz="1800" dirty="0" err="1" smtClean="0"/>
              <a:t>nifedipine</a:t>
            </a:r>
            <a:r>
              <a:rPr lang="en-US" sz="1800" dirty="0" smtClean="0"/>
              <a:t> does not increase the risk of serious magnesium-related maternal side </a:t>
            </a:r>
            <a:r>
              <a:rPr lang="en-US" sz="1800" dirty="0" err="1" smtClean="0"/>
              <a:t>eff</a:t>
            </a:r>
            <a:r>
              <a:rPr lang="en-US" sz="1800" dirty="0" smtClean="0"/>
              <a:t> </a:t>
            </a:r>
            <a:r>
              <a:rPr lang="en-US" sz="1800" dirty="0" err="1" smtClean="0"/>
              <a:t>ects</a:t>
            </a:r>
            <a:r>
              <a:rPr lang="en-US" sz="1800" dirty="0" smtClean="0"/>
              <a:t> in women with preeclampsia. </a:t>
            </a:r>
            <a:r>
              <a:rPr lang="en-US" sz="1800" i="1" dirty="0" smtClean="0"/>
              <a:t>Am J </a:t>
            </a:r>
            <a:r>
              <a:rPr lang="en-US" sz="1800" i="1" dirty="0" err="1" smtClean="0"/>
              <a:t>Obstet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Gynecol</a:t>
            </a:r>
            <a:r>
              <a:rPr lang="en-US" sz="1800" i="1" dirty="0" smtClean="0"/>
              <a:t> </a:t>
            </a:r>
            <a:r>
              <a:rPr lang="en-US" sz="1800" dirty="0" smtClean="0"/>
              <a:t>2005; 193: 153–63</a:t>
            </a:r>
            <a:endParaRPr lang="ru-RU" sz="1800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Противосудорожная терапия: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5143500"/>
          </a:xfrm>
        </p:spPr>
        <p:txBody>
          <a:bodyPr/>
          <a:lstStyle/>
          <a:p>
            <a:r>
              <a:rPr lang="en-US" sz="2400" smtClean="0"/>
              <a:t>MgSO</a:t>
            </a:r>
            <a:r>
              <a:rPr lang="ru-RU" sz="2400" baseline="-25000" smtClean="0"/>
              <a:t>4</a:t>
            </a:r>
            <a:r>
              <a:rPr lang="ru-RU" sz="2400" smtClean="0"/>
              <a:t>  - препарат выбора для профилактики судорог (</a:t>
            </a:r>
            <a:r>
              <a:rPr lang="en-US" sz="2400" smtClean="0"/>
              <a:t>A</a:t>
            </a:r>
            <a:r>
              <a:rPr lang="ru-RU" sz="2400" smtClean="0"/>
              <a:t>-1</a:t>
            </a:r>
            <a:r>
              <a:rPr lang="en-US" sz="2400" smtClean="0"/>
              <a:t>a</a:t>
            </a:r>
            <a:r>
              <a:rPr lang="ru-RU" sz="2400" smtClean="0"/>
              <a:t>)</a:t>
            </a:r>
          </a:p>
          <a:p>
            <a:r>
              <a:rPr lang="ru-RU" sz="2400" smtClean="0"/>
              <a:t>Противосудорожная терапия показана при тяжелой ПЭ (</a:t>
            </a:r>
            <a:r>
              <a:rPr lang="en-US" sz="2400" smtClean="0"/>
              <a:t>A</a:t>
            </a:r>
            <a:r>
              <a:rPr lang="ru-RU" sz="2400" smtClean="0"/>
              <a:t>-1</a:t>
            </a:r>
            <a:r>
              <a:rPr lang="en-US" sz="2400" smtClean="0"/>
              <a:t>a</a:t>
            </a:r>
            <a:r>
              <a:rPr lang="ru-RU" sz="2400" smtClean="0"/>
              <a:t>)</a:t>
            </a:r>
          </a:p>
          <a:p>
            <a:r>
              <a:rPr lang="ru-RU" sz="2400" smtClean="0"/>
              <a:t>При легкой ПЭ – в особых случаях по решению консилиума, так как повышает риск КС и имеет побочные эффекты</a:t>
            </a:r>
          </a:p>
          <a:p>
            <a:r>
              <a:rPr lang="ru-RU" sz="2400" smtClean="0"/>
              <a:t>Бензодиазепины и фенитоин не должны использоваться для профилактики судорог кроме случаев неэффективности </a:t>
            </a:r>
            <a:r>
              <a:rPr lang="en-US" sz="2400" smtClean="0"/>
              <a:t>MgSO</a:t>
            </a:r>
            <a:r>
              <a:rPr lang="ru-RU" sz="2400" baseline="-25000" smtClean="0"/>
              <a:t>4</a:t>
            </a:r>
            <a:r>
              <a:rPr lang="en-US" sz="2400" smtClean="0"/>
              <a:t> </a:t>
            </a:r>
            <a:r>
              <a:rPr lang="ru-RU" sz="2400" smtClean="0"/>
              <a:t>(</a:t>
            </a:r>
            <a:r>
              <a:rPr lang="en-US" sz="2400" smtClean="0"/>
              <a:t>A</a:t>
            </a:r>
            <a:r>
              <a:rPr lang="ru-RU" sz="2400" smtClean="0"/>
              <a:t>-1</a:t>
            </a:r>
            <a:r>
              <a:rPr lang="en-US" sz="2400" smtClean="0"/>
              <a:t>a</a:t>
            </a:r>
            <a:r>
              <a:rPr lang="ru-RU" sz="2400" smtClean="0"/>
              <a:t>) </a:t>
            </a:r>
          </a:p>
          <a:p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Противосудорожная терапия: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143500"/>
          </a:xfrm>
        </p:spPr>
        <p:txBody>
          <a:bodyPr/>
          <a:lstStyle/>
          <a:p>
            <a:r>
              <a:rPr lang="ru-RU" sz="2000" smtClean="0"/>
              <a:t>Режим дозирования </a:t>
            </a:r>
            <a:r>
              <a:rPr lang="en-US" sz="2000" smtClean="0"/>
              <a:t>MgSO</a:t>
            </a:r>
            <a:r>
              <a:rPr lang="ru-RU" sz="2000" baseline="-25000" smtClean="0"/>
              <a:t>4 </a:t>
            </a:r>
            <a:r>
              <a:rPr lang="ru-RU" sz="2000" smtClean="0"/>
              <a:t> - только внутривенно, желательно с использованием насоса:</a:t>
            </a:r>
          </a:p>
          <a:p>
            <a:pPr lvl="1"/>
            <a:r>
              <a:rPr lang="ru-RU" sz="2000" smtClean="0"/>
              <a:t>Нагрузочная – 4-6 г сухого вещества (возможная схема – 20 мл 25% р-ра – 5 г сухого вещества) в течение 5-10 минут</a:t>
            </a:r>
          </a:p>
          <a:p>
            <a:pPr lvl="1"/>
            <a:r>
              <a:rPr lang="ru-RU" sz="2000" smtClean="0"/>
              <a:t>Поддерживающая – 1-2 г сухого вещества в час </a:t>
            </a:r>
          </a:p>
          <a:p>
            <a:r>
              <a:rPr lang="ru-RU" sz="2000" smtClean="0"/>
              <a:t>Симптомы передозировки</a:t>
            </a:r>
            <a:r>
              <a:rPr lang="en-US" sz="2000" smtClean="0"/>
              <a:t> MgSO</a:t>
            </a:r>
            <a:r>
              <a:rPr lang="ru-RU" sz="2000" baseline="-25000" smtClean="0"/>
              <a:t>4</a:t>
            </a:r>
            <a:r>
              <a:rPr lang="ru-RU" sz="2000" smtClean="0"/>
              <a:t>:</a:t>
            </a:r>
          </a:p>
          <a:p>
            <a:pPr lvl="1"/>
            <a:r>
              <a:rPr lang="ru-RU" sz="2000" smtClean="0"/>
              <a:t>Снижение или исчезновение коленного рефлекса</a:t>
            </a:r>
          </a:p>
          <a:p>
            <a:pPr lvl="1"/>
            <a:r>
              <a:rPr lang="ru-RU" sz="2000" smtClean="0"/>
              <a:t>ЧДД </a:t>
            </a:r>
            <a:r>
              <a:rPr lang="en-US" sz="2000" smtClean="0"/>
              <a:t>&lt; 12 </a:t>
            </a:r>
            <a:r>
              <a:rPr lang="ru-RU" sz="2000" smtClean="0"/>
              <a:t>в минуту</a:t>
            </a:r>
          </a:p>
          <a:p>
            <a:pPr lvl="1"/>
            <a:r>
              <a:rPr lang="ru-RU" sz="2000" smtClean="0"/>
              <a:t>Олигурия </a:t>
            </a:r>
            <a:r>
              <a:rPr lang="en-US" sz="2000" smtClean="0"/>
              <a:t>&lt; </a:t>
            </a:r>
            <a:r>
              <a:rPr lang="ru-RU" sz="2000" smtClean="0"/>
              <a:t>менее 30 мл/ч</a:t>
            </a:r>
          </a:p>
          <a:p>
            <a:r>
              <a:rPr lang="ru-RU" sz="2000" smtClean="0"/>
              <a:t>При передозировке сульфата магния — прекратить введение препарата и ввести 10 мл 10% раствора глюконата Са в/в в течение 10 мин.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Алгоритм ведения ПЭ в зависимости от срока гестации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94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Срок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гестации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Тяжелая ПЭ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Легкая ПЭ</a:t>
                      </a:r>
                      <a:endParaRPr lang="ru-RU" sz="2400" dirty="0"/>
                    </a:p>
                  </a:txBody>
                  <a:tcPr/>
                </a:tc>
              </a:tr>
              <a:tr h="20092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 34 </a:t>
                      </a:r>
                      <a:r>
                        <a:rPr lang="ru-RU" sz="2400" dirty="0" err="1" smtClean="0"/>
                        <a:t>нед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Профилактика СДР</a:t>
                      </a:r>
                    </a:p>
                    <a:p>
                      <a:r>
                        <a:rPr lang="ru-RU" sz="2400" dirty="0" smtClean="0"/>
                        <a:t>Перевод в учреждение </a:t>
                      </a:r>
                      <a:r>
                        <a:rPr lang="en-US" sz="2400" dirty="0" smtClean="0"/>
                        <a:t>III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уровня </a:t>
                      </a:r>
                    </a:p>
                    <a:p>
                      <a:r>
                        <a:rPr lang="ru-RU" sz="2400" baseline="0" dirty="0" err="1" smtClean="0"/>
                        <a:t>Родоразрешение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Наблюдение </a:t>
                      </a:r>
                    </a:p>
                    <a:p>
                      <a:r>
                        <a:rPr lang="ru-RU" sz="2400" dirty="0" smtClean="0"/>
                        <a:t>Возможно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амублаторно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113290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34-37 </a:t>
                      </a:r>
                      <a:r>
                        <a:rPr lang="ru-RU" sz="2400" dirty="0" err="1" smtClean="0"/>
                        <a:t>нед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Родоразрешение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Наблюдение </a:t>
                      </a:r>
                    </a:p>
                    <a:p>
                      <a:r>
                        <a:rPr lang="ru-RU" sz="2400" dirty="0" smtClean="0"/>
                        <a:t>Или </a:t>
                      </a:r>
                    </a:p>
                    <a:p>
                      <a:r>
                        <a:rPr lang="ru-RU" sz="2400" dirty="0" err="1" smtClean="0"/>
                        <a:t>Родоразрешение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4594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Более 37 </a:t>
                      </a:r>
                      <a:r>
                        <a:rPr lang="ru-RU" sz="2400" dirty="0" err="1" smtClean="0"/>
                        <a:t>нед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Родоразрешение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Родоразрешение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ЭКЛАМПСИЯ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85875"/>
            <a:ext cx="8435975" cy="437515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dirty="0" smtClean="0"/>
              <a:t>Защитите пациентку от повреждений, но не удерживайте ее активно.</a:t>
            </a:r>
          </a:p>
          <a:p>
            <a:pPr>
              <a:defRPr/>
            </a:pPr>
            <a:r>
              <a:rPr lang="ru-RU" dirty="0" smtClean="0"/>
              <a:t>Подготовьте оборудование (воздуховоды, отсос, маску и мешок, кислород) и дайте кислород со скоростью 4—6 л в минуту.</a:t>
            </a:r>
          </a:p>
          <a:p>
            <a:pPr>
              <a:defRPr/>
            </a:pPr>
            <a:r>
              <a:rPr lang="ru-RU" dirty="0" smtClean="0"/>
              <a:t>Уложите женщину на левый бок для уменьшения риска аспирации желудочного содержимого, рвотных масс и крови.</a:t>
            </a:r>
          </a:p>
          <a:p>
            <a:pPr>
              <a:defRPr/>
            </a:pPr>
            <a:r>
              <a:rPr lang="ru-RU" dirty="0" smtClean="0"/>
              <a:t>После судорог при необходимости очистите отсосом ротовую полость и гортань.</a:t>
            </a:r>
          </a:p>
          <a:p>
            <a:pPr>
              <a:defRPr/>
            </a:pPr>
            <a:r>
              <a:rPr lang="ru-RU" dirty="0" smtClean="0"/>
              <a:t>После приступа немедленно начать магнезиальную терапию:</a:t>
            </a:r>
          </a:p>
          <a:p>
            <a:pPr lvl="1">
              <a:defRPr/>
            </a:pPr>
            <a:r>
              <a:rPr lang="ru-RU" dirty="0" smtClean="0"/>
              <a:t>начальная доза — 4—6 г сухого вещества (20 мл 25% раствора)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течение 5—10 мин;</a:t>
            </a:r>
          </a:p>
          <a:p>
            <a:pPr lvl="1">
              <a:defRPr/>
            </a:pPr>
            <a:r>
              <a:rPr lang="ru-RU" dirty="0" smtClean="0"/>
              <a:t>если судороги повторились — ввести 2 г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течение 5 мин;</a:t>
            </a:r>
          </a:p>
          <a:p>
            <a:pPr lvl="1">
              <a:defRPr/>
            </a:pPr>
            <a:r>
              <a:rPr lang="ru-RU" dirty="0" smtClean="0"/>
              <a:t>поддерживающая доза — 1—2 г/ч в/</a:t>
            </a:r>
            <a:r>
              <a:rPr lang="ru-RU" dirty="0" err="1" smtClean="0"/>
              <a:t>в</a:t>
            </a:r>
            <a:r>
              <a:rPr lang="ru-RU" dirty="0" smtClean="0"/>
              <a:t> (предпочтительнее </a:t>
            </a:r>
            <a:r>
              <a:rPr lang="ru-RU" dirty="0" err="1" smtClean="0"/>
              <a:t>инфузоматом</a:t>
            </a:r>
            <a:r>
              <a:rPr lang="ru-RU" dirty="0" smtClean="0"/>
              <a:t>) или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 2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До поступления не наблюдалась</a:t>
            </a:r>
          </a:p>
          <a:p>
            <a:r>
              <a:rPr lang="ru-RU" sz="2400" smtClean="0"/>
              <a:t>Жалоб нет </a:t>
            </a:r>
          </a:p>
          <a:p>
            <a:r>
              <a:rPr lang="ru-RU" sz="2400" smtClean="0"/>
              <a:t>АД в ЖК 30 минут назад 150/90 мм рт ст</a:t>
            </a:r>
          </a:p>
          <a:p>
            <a:r>
              <a:rPr lang="ru-RU" sz="2400" smtClean="0"/>
              <a:t>АД при поступлении 150/90 мм рт ст</a:t>
            </a:r>
          </a:p>
          <a:p>
            <a:r>
              <a:rPr lang="ru-RU" sz="2400" smtClean="0"/>
              <a:t>Отеки на голенях</a:t>
            </a:r>
          </a:p>
          <a:p>
            <a:r>
              <a:rPr lang="ru-RU" sz="2400" smtClean="0"/>
              <a:t>Белок в моче 0,066 г/л</a:t>
            </a:r>
          </a:p>
          <a:p>
            <a:endParaRPr lang="ru-RU" sz="2400" smtClean="0"/>
          </a:p>
          <a:p>
            <a:r>
              <a:rPr lang="ru-RU" sz="2400" smtClean="0"/>
              <a:t>Через  4 часа АД 135/85 мм рт ст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5218F-DC14-4CDA-A6B1-EF855A084F79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638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 3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Жалоб нет </a:t>
            </a:r>
          </a:p>
          <a:p>
            <a:r>
              <a:rPr lang="ru-RU" sz="2400" smtClean="0"/>
              <a:t>АД при поступлении 140/90 мм рт ст</a:t>
            </a:r>
          </a:p>
          <a:p>
            <a:r>
              <a:rPr lang="ru-RU" sz="2400" smtClean="0"/>
              <a:t>Отеки на голенях</a:t>
            </a:r>
          </a:p>
          <a:p>
            <a:r>
              <a:rPr lang="ru-RU" sz="2400" smtClean="0"/>
              <a:t>Белок в моче 0,066 г/л</a:t>
            </a:r>
          </a:p>
          <a:p>
            <a:endParaRPr lang="ru-RU" sz="2400" smtClean="0"/>
          </a:p>
          <a:p>
            <a:r>
              <a:rPr lang="ru-RU" sz="2400" smtClean="0"/>
              <a:t>Через  4 часа АД 140/90 мм рт ст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F154D-8606-46E0-A999-AF7703DF9C57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1741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 4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Жалоб нет </a:t>
            </a:r>
          </a:p>
          <a:p>
            <a:r>
              <a:rPr lang="ru-RU" sz="2400" smtClean="0"/>
              <a:t>АД при поступлении 170/110 мм рт ст</a:t>
            </a:r>
          </a:p>
          <a:p>
            <a:r>
              <a:rPr lang="ru-RU" sz="2400" smtClean="0"/>
              <a:t>Отеки на голенях</a:t>
            </a:r>
          </a:p>
          <a:p>
            <a:r>
              <a:rPr lang="ru-RU" sz="2400" smtClean="0"/>
              <a:t>Белок в моче 1.0 г/л</a:t>
            </a:r>
          </a:p>
          <a:p>
            <a:endParaRPr lang="ru-RU" sz="2400" smtClean="0"/>
          </a:p>
          <a:p>
            <a:r>
              <a:rPr lang="ru-RU" sz="2400" smtClean="0"/>
              <a:t>Через  4 часа АД 140/90 мм рт ст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3AC844-A32C-4F34-BD6E-0C08767AC5FB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843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 5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Жалоб на головные боли в лобной области, мелькание мушек перед</a:t>
            </a:r>
            <a:r>
              <a:rPr lang="en-US" smtClean="0"/>
              <a:t> </a:t>
            </a:r>
            <a:r>
              <a:rPr lang="ru-RU" smtClean="0"/>
              <a:t>глазами</a:t>
            </a:r>
          </a:p>
          <a:p>
            <a:r>
              <a:rPr lang="ru-RU" smtClean="0"/>
              <a:t>АД при поступлении 140/100 мм рт ст</a:t>
            </a:r>
          </a:p>
          <a:p>
            <a:r>
              <a:rPr lang="ru-RU" smtClean="0"/>
              <a:t>Отеки на голенях</a:t>
            </a:r>
          </a:p>
          <a:p>
            <a:r>
              <a:rPr lang="ru-RU" smtClean="0"/>
              <a:t>Белок в моче 1.0 г/л</a:t>
            </a:r>
          </a:p>
          <a:p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3DD3B1-1DCD-4A2A-BC54-0E5B78A643FF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1946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Эпидемиология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8291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2600" dirty="0" smtClean="0"/>
              <a:t>Гипертензивные расстройства во время беременности  и ПЭ встречается в 2-8-10 % беременностей</a:t>
            </a:r>
            <a:endParaRPr lang="en-US" sz="2600" dirty="0" smtClean="0"/>
          </a:p>
          <a:p>
            <a:pPr>
              <a:lnSpc>
                <a:spcPct val="120000"/>
              </a:lnSpc>
              <a:defRPr/>
            </a:pPr>
            <a:r>
              <a:rPr lang="ru-RU" sz="2600" dirty="0" smtClean="0"/>
              <a:t>В некоторых развитых странах рост частоты ПЭ. Причины: диабет, ожирение, хроническая АГ</a:t>
            </a:r>
          </a:p>
          <a:p>
            <a:pPr>
              <a:lnSpc>
                <a:spcPct val="120000"/>
              </a:lnSpc>
              <a:defRPr/>
            </a:pPr>
            <a:r>
              <a:rPr lang="ru-RU" sz="2600" dirty="0" smtClean="0"/>
              <a:t>Тяжелая ПЭ является причиной тяжелой заболеваемости: инсульт и разрыв печени у матери и недоношенность и ЗВУР у ребенка</a:t>
            </a:r>
          </a:p>
          <a:p>
            <a:pPr>
              <a:lnSpc>
                <a:spcPct val="120000"/>
              </a:lnSpc>
              <a:defRPr/>
            </a:pPr>
            <a:r>
              <a:rPr lang="ru-RU" sz="2600" dirty="0" smtClean="0"/>
              <a:t>Доказана связь между перенесенной ПЭ и развитием АГ в последующем </a:t>
            </a:r>
          </a:p>
          <a:p>
            <a:pPr>
              <a:defRPr/>
            </a:pPr>
            <a:r>
              <a:rPr lang="en-US" sz="1300" dirty="0" smtClean="0"/>
              <a:t>Wallis AB, </a:t>
            </a:r>
            <a:r>
              <a:rPr lang="en-US" sz="1300" dirty="0" err="1" smtClean="0"/>
              <a:t>Saftlas</a:t>
            </a:r>
            <a:r>
              <a:rPr lang="en-US" sz="1300" dirty="0" smtClean="0"/>
              <a:t> AF, Hsia J, </a:t>
            </a:r>
            <a:r>
              <a:rPr lang="en-US" sz="1300" dirty="0" err="1" smtClean="0"/>
              <a:t>Atrash</a:t>
            </a:r>
            <a:r>
              <a:rPr lang="en-US" sz="1300" dirty="0" smtClean="0"/>
              <a:t> HK. Secular trends in the rates of preeclampsia, </a:t>
            </a:r>
            <a:r>
              <a:rPr lang="en-US" sz="1300" dirty="0" err="1" smtClean="0"/>
              <a:t>eclampsia</a:t>
            </a:r>
            <a:r>
              <a:rPr lang="en-US" sz="1300" dirty="0" smtClean="0"/>
              <a:t>, and gestational hypertension, United States, 1987–2004. </a:t>
            </a:r>
            <a:r>
              <a:rPr lang="en-US" sz="1300" i="1" dirty="0" smtClean="0"/>
              <a:t>Am J </a:t>
            </a:r>
            <a:r>
              <a:rPr lang="en-US" sz="1300" i="1" dirty="0" err="1" smtClean="0"/>
              <a:t>Hypertens</a:t>
            </a:r>
            <a:r>
              <a:rPr lang="en-US" sz="1300" i="1" dirty="0" smtClean="0"/>
              <a:t> </a:t>
            </a:r>
            <a:r>
              <a:rPr lang="en-US" sz="1300" dirty="0" smtClean="0"/>
              <a:t>2008; 21: 521–26</a:t>
            </a:r>
            <a:endParaRPr lang="ru-RU" sz="1300" dirty="0" smtClean="0"/>
          </a:p>
          <a:p>
            <a:pPr>
              <a:defRPr/>
            </a:pPr>
            <a:r>
              <a:rPr lang="en-US" sz="1300" dirty="0" smtClean="0"/>
              <a:t>Berg CJ, Mackay AP, Qin C, Callaghan WM. Overview of maternal morbidity during hospitalization for labor and delivery in the United States: 1993–1997 and 2001–2005. </a:t>
            </a:r>
            <a:r>
              <a:rPr lang="en-US" sz="1300" i="1" dirty="0" err="1" smtClean="0"/>
              <a:t>Obstet</a:t>
            </a:r>
            <a:r>
              <a:rPr lang="en-US" sz="1300" i="1" dirty="0" smtClean="0"/>
              <a:t> </a:t>
            </a:r>
            <a:r>
              <a:rPr lang="en-US" sz="1300" i="1" dirty="0" err="1" smtClean="0"/>
              <a:t>Gynecol</a:t>
            </a:r>
            <a:r>
              <a:rPr lang="en-US" sz="1300" i="1" dirty="0" smtClean="0"/>
              <a:t> </a:t>
            </a:r>
            <a:r>
              <a:rPr lang="en-US" sz="1300" dirty="0" smtClean="0"/>
              <a:t>2009; 113: 1075–81.</a:t>
            </a:r>
            <a:endParaRPr lang="ru-RU" sz="1300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ПАТОГЕНЕЗ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47132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2400" smtClean="0"/>
              <a:t>Все попытки (до сегодняшнего дня) объяснить причины возникновения преэклампсии не дали каких-либо результатов. Известно более 30 теорий развития этого осложнения. </a:t>
            </a:r>
          </a:p>
          <a:p>
            <a:pPr>
              <a:lnSpc>
                <a:spcPct val="110000"/>
              </a:lnSpc>
            </a:pPr>
            <a:r>
              <a:rPr lang="ru-RU" sz="2400" smtClean="0"/>
              <a:t>Наиболее признанной гипотезой является нарушение функции формирования плаценты в самые ранние сроки гестации. При этом нарушение ремоделирования спиральных артерий рассматривается как ранний, но не всегда первичный дефект, вызывающий развитие ПЭ.   </a:t>
            </a:r>
          </a:p>
          <a:p>
            <a:r>
              <a:rPr lang="en-US" sz="1100" i="1" smtClean="0"/>
              <a:t>Eric A P Steegers, Peter von Dadelszen, Johannes J Duvekot, Robert Pijnenborg </a:t>
            </a:r>
            <a:r>
              <a:rPr lang="en-US" sz="1100" smtClean="0"/>
              <a:t>Pre-eclampsia </a:t>
            </a:r>
            <a:r>
              <a:rPr lang="en-US" sz="1100" i="1" smtClean="0"/>
              <a:t>Lancet </a:t>
            </a:r>
            <a:r>
              <a:rPr lang="en-US" sz="1100" smtClean="0"/>
              <a:t>2010; 376: 631–44</a:t>
            </a:r>
            <a:endParaRPr lang="ru-RU" sz="1100" smtClean="0"/>
          </a:p>
          <a:p>
            <a:endParaRPr lang="ru-RU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b="1" smtClean="0"/>
              <a:t>Правила измерения АД 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286375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7200" dirty="0" smtClean="0"/>
              <a:t>Для измерения могут быть использованы:  ртутный сфигмоманометр (наиболее точные показания), </a:t>
            </a:r>
            <a:r>
              <a:rPr lang="ru-RU" sz="7200" dirty="0" err="1" smtClean="0"/>
              <a:t>анероидный</a:t>
            </a:r>
            <a:r>
              <a:rPr lang="ru-RU" sz="7200" dirty="0" smtClean="0"/>
              <a:t> тонометр, автоматический аппарат для измерения АД (наименее точные показания) (</a:t>
            </a:r>
            <a:r>
              <a:rPr lang="en-US" sz="7200" dirty="0" smtClean="0"/>
              <a:t>B</a:t>
            </a:r>
            <a:r>
              <a:rPr lang="ru-RU" sz="7200" dirty="0" smtClean="0"/>
              <a:t>-2</a:t>
            </a:r>
            <a:r>
              <a:rPr lang="en-US" sz="7200" dirty="0" smtClean="0"/>
              <a:t>a</a:t>
            </a:r>
            <a:r>
              <a:rPr lang="ru-RU" sz="7200" dirty="0" smtClean="0"/>
              <a:t>)</a:t>
            </a:r>
          </a:p>
          <a:p>
            <a:pPr>
              <a:defRPr/>
            </a:pPr>
            <a:r>
              <a:rPr lang="ru-RU" sz="7200" dirty="0" smtClean="0"/>
              <a:t>Пациентка должна быть расслаблена, желательно после отдыха (не менее 5 мин).</a:t>
            </a:r>
          </a:p>
          <a:p>
            <a:pPr lvl="1">
              <a:defRPr/>
            </a:pPr>
            <a:r>
              <a:rPr lang="ru-RU" sz="7200" dirty="0" smtClean="0"/>
              <a:t>Суточное </a:t>
            </a:r>
            <a:r>
              <a:rPr lang="ru-RU" sz="7200" dirty="0" err="1" smtClean="0"/>
              <a:t>мониторирование</a:t>
            </a:r>
            <a:r>
              <a:rPr lang="ru-RU" sz="7200" dirty="0" smtClean="0"/>
              <a:t> АД может быть использовано  при подозрении на гипертензию «белого халата» </a:t>
            </a:r>
            <a:r>
              <a:rPr lang="en-US" sz="7200" dirty="0" smtClean="0"/>
              <a:t>(B-2b)</a:t>
            </a:r>
            <a:endParaRPr lang="ru-RU" sz="7200" dirty="0" smtClean="0"/>
          </a:p>
          <a:p>
            <a:pPr>
              <a:defRPr/>
            </a:pPr>
            <a:r>
              <a:rPr lang="ru-RU" sz="7200" dirty="0" smtClean="0"/>
              <a:t>Положение пациентки - сидя с упором спины и поддержкой руки, на которой проводится измерение, манжета должна располагаться на уровне сердца(В-2</a:t>
            </a:r>
            <a:r>
              <a:rPr lang="en-US" sz="7200" dirty="0" smtClean="0"/>
              <a:t>a</a:t>
            </a:r>
            <a:r>
              <a:rPr lang="ru-RU" sz="7200" dirty="0" smtClean="0"/>
              <a:t>).</a:t>
            </a:r>
          </a:p>
          <a:p>
            <a:pPr lvl="1">
              <a:defRPr/>
            </a:pPr>
            <a:r>
              <a:rPr lang="en-US" sz="7200" b="1" dirty="0" smtClean="0"/>
              <a:t>N</a:t>
            </a:r>
            <a:r>
              <a:rPr lang="ru-RU" sz="7200" b="1" dirty="0" smtClean="0"/>
              <a:t>.</a:t>
            </a:r>
            <a:r>
              <a:rPr lang="en-US" sz="7200" b="1" dirty="0" smtClean="0"/>
              <a:t>B</a:t>
            </a:r>
            <a:r>
              <a:rPr lang="ru-RU" sz="7200" b="1" dirty="0" smtClean="0"/>
              <a:t>.</a:t>
            </a:r>
            <a:r>
              <a:rPr lang="ru-RU" sz="7200" dirty="0" smtClean="0"/>
              <a:t> Положение на спине может вызвать гипотензию, в положение на левом боку фиксируется наиболее низкое АД, так как правая рука, на которой проводится измерение чаще всего расположена выше уровня сердца</a:t>
            </a:r>
          </a:p>
          <a:p>
            <a:pPr>
              <a:defRPr/>
            </a:pPr>
            <a:r>
              <a:rPr lang="ru-RU" sz="7200" dirty="0" smtClean="0"/>
              <a:t>Манжета аппарата для измерения давления должна соответствовать окружности плеча пациентки (не менее 1.5 раз длиннее окружности плеча) (</a:t>
            </a:r>
            <a:r>
              <a:rPr lang="en-US" sz="7200" dirty="0" smtClean="0"/>
              <a:t>B</a:t>
            </a:r>
            <a:r>
              <a:rPr lang="ru-RU" sz="7200" dirty="0" smtClean="0"/>
              <a:t>-2</a:t>
            </a:r>
            <a:r>
              <a:rPr lang="en-US" sz="7200" dirty="0" smtClean="0"/>
              <a:t>a</a:t>
            </a:r>
            <a:r>
              <a:rPr lang="ru-RU" sz="7200" dirty="0" smtClean="0"/>
              <a:t>) .</a:t>
            </a:r>
          </a:p>
          <a:p>
            <a:pPr>
              <a:defRPr/>
            </a:pPr>
            <a:r>
              <a:rPr lang="ru-RU" sz="7200" dirty="0" smtClean="0"/>
              <a:t>Манжета не должна располагаться на одежде пациентки  </a:t>
            </a:r>
          </a:p>
          <a:p>
            <a:pPr>
              <a:defRPr/>
            </a:pPr>
            <a:r>
              <a:rPr lang="ru-RU" sz="7200" dirty="0" smtClean="0"/>
              <a:t>Достаточно измерения на одной руке.</a:t>
            </a:r>
          </a:p>
          <a:p>
            <a:pPr>
              <a:defRPr/>
            </a:pPr>
            <a:r>
              <a:rPr lang="ru-RU" sz="7200" dirty="0" smtClean="0"/>
              <a:t>Уровень систолического давления оценивается по I тону Короткова, а </a:t>
            </a:r>
            <a:r>
              <a:rPr lang="ru-RU" sz="7200" dirty="0" err="1" smtClean="0"/>
              <a:t>диастолического</a:t>
            </a:r>
            <a:r>
              <a:rPr lang="ru-RU" sz="7200" dirty="0" smtClean="0"/>
              <a:t> — по V (прекращение) (</a:t>
            </a:r>
            <a:r>
              <a:rPr lang="en-US" sz="7200" dirty="0" smtClean="0"/>
              <a:t>A</a:t>
            </a:r>
            <a:r>
              <a:rPr lang="ru-RU" sz="7200" dirty="0" smtClean="0"/>
              <a:t>-1</a:t>
            </a:r>
            <a:r>
              <a:rPr lang="en-US" sz="7200" dirty="0" smtClean="0"/>
              <a:t>a</a:t>
            </a:r>
            <a:r>
              <a:rPr lang="ru-RU" sz="7200" dirty="0" smtClean="0"/>
              <a:t>).</a:t>
            </a:r>
          </a:p>
          <a:p>
            <a:pPr>
              <a:defRPr/>
            </a:pPr>
            <a:r>
              <a:rPr lang="ru-RU" sz="7200" dirty="0" smtClean="0"/>
              <a:t> Показатели должны быть зафиксированы с точностью до 2 мм </a:t>
            </a:r>
            <a:r>
              <a:rPr lang="ru-RU" sz="7200" dirty="0" err="1" smtClean="0"/>
              <a:t>рт</a:t>
            </a:r>
            <a:r>
              <a:rPr lang="ru-RU" sz="7200" dirty="0" smtClean="0"/>
              <a:t>. ст.</a:t>
            </a:r>
          </a:p>
          <a:p>
            <a:pPr>
              <a:defRPr/>
            </a:pPr>
            <a:r>
              <a:rPr lang="en-US" sz="2500" dirty="0" smtClean="0"/>
              <a:t>Diagnosis, Evaluation, and Management of the</a:t>
            </a:r>
            <a:r>
              <a:rPr lang="ru-RU" sz="2500" dirty="0" smtClean="0"/>
              <a:t> </a:t>
            </a:r>
            <a:r>
              <a:rPr lang="en-US" sz="2500" dirty="0" smtClean="0"/>
              <a:t>Hypertensive Disorders of Pregnancy, SOGC CLINICAL PRACTICE GUIDELINE, No. 206 March 2008 </a:t>
            </a:r>
            <a:endParaRPr lang="ru-RU" sz="25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E30BC7-FC79-4D41-8115-62F1CE048406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2253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cs typeface="Arial" charset="0"/>
              </a:rPr>
              <a:t>Современный антентальный уход. ИЗС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2285</Words>
  <Application>Microsoft Office PowerPoint</Application>
  <PresentationFormat>Экран (4:3)</PresentationFormat>
  <Paragraphs>274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Default Design</vt:lpstr>
      <vt:lpstr>Default Design</vt:lpstr>
      <vt:lpstr>Гипертензивные осложнения во время беременности</vt:lpstr>
      <vt:lpstr>Задача № 1</vt:lpstr>
      <vt:lpstr>Задача № 2</vt:lpstr>
      <vt:lpstr>Задача № 3</vt:lpstr>
      <vt:lpstr>Задача № 4</vt:lpstr>
      <vt:lpstr>Задача № 5</vt:lpstr>
      <vt:lpstr>Эпидемиология </vt:lpstr>
      <vt:lpstr>ПАТОГЕНЕЗ</vt:lpstr>
      <vt:lpstr>Правила измерения АД :</vt:lpstr>
      <vt:lpstr>Классификация </vt:lpstr>
      <vt:lpstr>Патологическое АД</vt:lpstr>
      <vt:lpstr>Патологическая протеинурия</vt:lpstr>
      <vt:lpstr>Отеки</vt:lpstr>
      <vt:lpstr>Слайд 14</vt:lpstr>
      <vt:lpstr>ПРОФИЛАКТИКА</vt:lpstr>
      <vt:lpstr>ПРОФИЛАКТИКА</vt:lpstr>
      <vt:lpstr>Клиническое определение тяжелой ПЭ:</vt:lpstr>
      <vt:lpstr>ОСНОВНЫЕ ПРИНЦИПЫ ВЕДЕНИЯ БЕРЕМЕННОСТИ высокого риска</vt:lpstr>
      <vt:lpstr>ВЕДЕНИЕ ГЕСТАЦИОННОЙ ГИПЕРТЕНЗИИ</vt:lpstr>
      <vt:lpstr>ВЕДЕНИЕ ПРЕЭКЛАМПСИИ </vt:lpstr>
      <vt:lpstr>Родоразрешение  является  единственным эффективным методом лечения тяжелой ПЭ </vt:lpstr>
      <vt:lpstr>Симптоматическая терапия </vt:lpstr>
      <vt:lpstr>Лечение гипертензии:</vt:lpstr>
      <vt:lpstr>Лечение гипертензии:</vt:lpstr>
      <vt:lpstr>Противосудорожная терапия:</vt:lpstr>
      <vt:lpstr>Противосудорожная терапия:</vt:lpstr>
      <vt:lpstr>Алгоритм ведения ПЭ в зависимости от срока гестации </vt:lpstr>
      <vt:lpstr>ЭКЛАМПСИЯ</vt:lpstr>
    </vt:vector>
  </TitlesOfParts>
  <Company>World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dbr</dc:creator>
  <cp:lastModifiedBy>User</cp:lastModifiedBy>
  <cp:revision>88</cp:revision>
  <dcterms:created xsi:type="dcterms:W3CDTF">2010-09-01T13:00:06Z</dcterms:created>
  <dcterms:modified xsi:type="dcterms:W3CDTF">2013-04-23T16:17:23Z</dcterms:modified>
</cp:coreProperties>
</file>