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331" r:id="rId4"/>
    <p:sldId id="333" r:id="rId5"/>
    <p:sldId id="259" r:id="rId6"/>
    <p:sldId id="260" r:id="rId7"/>
    <p:sldId id="261" r:id="rId8"/>
    <p:sldId id="263" r:id="rId9"/>
    <p:sldId id="335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34" r:id="rId26"/>
    <p:sldId id="336" r:id="rId27"/>
    <p:sldId id="281" r:id="rId28"/>
    <p:sldId id="291" r:id="rId29"/>
    <p:sldId id="352" r:id="rId30"/>
    <p:sldId id="353" r:id="rId31"/>
    <p:sldId id="354" r:id="rId32"/>
    <p:sldId id="328" r:id="rId33"/>
    <p:sldId id="355" r:id="rId34"/>
  </p:sldIdLst>
  <p:sldSz cx="9144000" cy="6858000" type="screen4x3"/>
  <p:notesSz cx="6934200" cy="92329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E5F2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D35861C-FAE3-4605-9CC4-8E084B171F28}" type="datetimeFigureOut">
              <a:rPr lang="en-GB"/>
              <a:pPr>
                <a:defRPr/>
              </a:pPr>
              <a:t>09/04/2013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4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05360D8-FB65-44BD-BA57-92898D4393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929080" y="8771866"/>
            <a:ext cx="3005120" cy="46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55" tIns="47328" rIns="94655" bIns="47328" anchor="b"/>
          <a:lstStyle/>
          <a:p>
            <a:pPr algn="r" defTabSz="946660"/>
            <a:fld id="{E7F7D9D0-D8CE-4604-8C99-574473814A0B}" type="slidenum">
              <a:rPr lang="en-GB" sz="1200"/>
              <a:pPr algn="r" defTabSz="946660"/>
              <a:t>2</a:t>
            </a:fld>
            <a:endParaRPr lang="en-GB" sz="1200" dirty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2150"/>
            <a:ext cx="4613275" cy="346075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929080" y="8771866"/>
            <a:ext cx="3005120" cy="46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55" tIns="47328" rIns="94655" bIns="47328" anchor="b"/>
          <a:lstStyle/>
          <a:p>
            <a:pPr algn="r" defTabSz="946660"/>
            <a:fld id="{E7F7D9D0-D8CE-4604-8C99-574473814A0B}" type="slidenum">
              <a:rPr lang="en-GB" sz="1200"/>
              <a:pPr algn="r" defTabSz="946660"/>
              <a:t>3</a:t>
            </a:fld>
            <a:endParaRPr lang="en-GB" sz="1200" dirty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2150"/>
            <a:ext cx="4613275" cy="346075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929080" y="8771866"/>
            <a:ext cx="3005120" cy="46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55" tIns="47328" rIns="94655" bIns="47328" anchor="b"/>
          <a:lstStyle/>
          <a:p>
            <a:pPr algn="r" defTabSz="946660"/>
            <a:fld id="{D33EE298-653A-4FC8-9966-33CAC6FB75BC}" type="slidenum">
              <a:rPr lang="en-GB" sz="1200"/>
              <a:pPr algn="r" defTabSz="946660"/>
              <a:t>5</a:t>
            </a:fld>
            <a:endParaRPr lang="en-GB" sz="1200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3275" cy="346075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929080" y="8771866"/>
            <a:ext cx="3005120" cy="46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55" tIns="47328" rIns="94655" bIns="47328" anchor="b"/>
          <a:lstStyle/>
          <a:p>
            <a:pPr algn="r" defTabSz="946660"/>
            <a:fld id="{EB1C9664-70D2-4D47-990A-BE3AF205BB6E}" type="slidenum">
              <a:rPr lang="en-GB" sz="1200"/>
              <a:pPr algn="r" defTabSz="946660"/>
              <a:t>7</a:t>
            </a:fld>
            <a:endParaRPr lang="en-GB" sz="1200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2150"/>
            <a:ext cx="4613275" cy="346075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8460" indent="-218460">
              <a:spcBef>
                <a:spcPts val="478"/>
              </a:spcBef>
              <a:spcAft>
                <a:spcPts val="478"/>
              </a:spcAft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929080" y="8771866"/>
            <a:ext cx="3005120" cy="46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55" tIns="47328" rIns="94655" bIns="47328" anchor="b"/>
          <a:lstStyle/>
          <a:p>
            <a:pPr algn="r" defTabSz="946660"/>
            <a:fld id="{A56F3756-68CD-4875-8163-665A9EDF3DE5}" type="slidenum">
              <a:rPr lang="en-GB" sz="1200"/>
              <a:pPr algn="r" defTabSz="946660"/>
              <a:t>8</a:t>
            </a:fld>
            <a:endParaRPr lang="en-GB" sz="1200" dirty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2150"/>
            <a:ext cx="4613275" cy="346075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929080" y="8771866"/>
            <a:ext cx="3005120" cy="46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55" tIns="47328" rIns="94655" bIns="47328" anchor="b"/>
          <a:lstStyle/>
          <a:p>
            <a:pPr algn="r" defTabSz="946660"/>
            <a:fld id="{EEA22B23-CFB2-42B1-8901-BD154E118A56}" type="slidenum">
              <a:rPr lang="en-GB" sz="1200"/>
              <a:pPr algn="r" defTabSz="946660"/>
              <a:t>27</a:t>
            </a:fld>
            <a:endParaRPr lang="en-GB" sz="1200" dirty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2150"/>
            <a:ext cx="4613275" cy="3460750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929080" y="8771866"/>
            <a:ext cx="3005120" cy="46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55" tIns="47328" rIns="94655" bIns="47328" anchor="b"/>
          <a:lstStyle/>
          <a:p>
            <a:pPr algn="r" defTabSz="946660"/>
            <a:fld id="{4CFA54BF-2A6A-42AA-9593-3428DCDBA746}" type="slidenum">
              <a:rPr lang="en-GB" sz="1200"/>
              <a:pPr algn="r" defTabSz="946660"/>
              <a:t>28</a:t>
            </a:fld>
            <a:endParaRPr lang="en-GB" sz="1200" dirty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2150"/>
            <a:ext cx="4613275" cy="3460750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929080" y="8771866"/>
            <a:ext cx="3005120" cy="46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55" tIns="47328" rIns="94655" bIns="47328" anchor="b"/>
          <a:lstStyle/>
          <a:p>
            <a:pPr algn="r" defTabSz="946660"/>
            <a:fld id="{4CFA54BF-2A6A-42AA-9593-3428DCDBA746}" type="slidenum">
              <a:rPr lang="en-GB" sz="1200"/>
              <a:pPr algn="r" defTabSz="946660"/>
              <a:t>29</a:t>
            </a:fld>
            <a:endParaRPr lang="en-GB" sz="1200" dirty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2150"/>
            <a:ext cx="4613275" cy="3460750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929080" y="8771866"/>
            <a:ext cx="3005120" cy="46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55" tIns="47328" rIns="94655" bIns="47328" anchor="b"/>
          <a:lstStyle/>
          <a:p>
            <a:pPr algn="r" defTabSz="946660"/>
            <a:fld id="{4CFA54BF-2A6A-42AA-9593-3428DCDBA746}" type="slidenum">
              <a:rPr lang="en-GB" sz="1200"/>
              <a:pPr algn="r" defTabSz="946660"/>
              <a:t>30</a:t>
            </a:fld>
            <a:endParaRPr lang="en-GB" sz="1200" dirty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2150"/>
            <a:ext cx="4613275" cy="3460750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6"/>
          <p:cNvSpPr>
            <a:spLocks noChangeArrowheads="1"/>
          </p:cNvSpPr>
          <p:nvPr userDrawn="1"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rgbClr val="006A9C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b="0">
                <a:solidFill>
                  <a:schemeClr val="lt1"/>
                </a:solidFill>
                <a:latin typeface="+mn-lt"/>
              </a:rPr>
              <a:t> </a:t>
            </a:r>
          </a:p>
        </p:txBody>
      </p:sp>
      <p:pic>
        <p:nvPicPr>
          <p:cNvPr id="5" name="Billede 7" descr="WHO-EURO-EN-W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03925"/>
            <a:ext cx="1755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09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CBDD2-1F8E-47E8-B37F-9F3D7A2B11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12A7A-1135-4E00-8C3B-1D8C9A75DF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E7511-245C-4C4E-B861-60029F2991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AE76-08CD-44F6-8D7D-1DCAFD350D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F62B1-2589-448F-9CA2-0EC56618CA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412875"/>
            <a:ext cx="3852862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412875"/>
            <a:ext cx="38544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594BB-527A-4992-9D17-2EC105C4B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20587-C4B9-48EC-A0D0-04FA214165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5A349-C4C1-4779-AF4C-80FEB6FD4A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31ECA-411C-4C02-8725-05CF0B3BD0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E5E72-B153-4A98-BA03-4C18C7CAD9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B62C8-15AB-4F35-80FD-68E5310CC5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412875"/>
            <a:ext cx="7859712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46282155-9A0B-48AC-8014-65819EA841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ktangel 6"/>
          <p:cNvSpPr>
            <a:spLocks noChangeArrowheads="1"/>
          </p:cNvSpPr>
          <p:nvPr userDrawn="1"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rgbClr val="006A9C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b="0">
                <a:solidFill>
                  <a:schemeClr val="lt1"/>
                </a:solidFill>
                <a:latin typeface="+mn-lt"/>
              </a:rPr>
              <a:t> </a:t>
            </a:r>
          </a:p>
        </p:txBody>
      </p:sp>
      <p:pic>
        <p:nvPicPr>
          <p:cNvPr id="1032" name="Billede 7" descr="WHO-EURO-EN-W.eps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003925"/>
            <a:ext cx="1755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6096000" y="6008688"/>
            <a:ext cx="29718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200" b="0">
                <a:solidFill>
                  <a:schemeClr val="bg1"/>
                </a:solidFill>
              </a:rPr>
              <a:t>Presentation title (change in view slide master)</a:t>
            </a:r>
            <a:r>
              <a:rPr lang="de-DE" sz="1200" b="0">
                <a:solidFill>
                  <a:schemeClr val="bg1"/>
                </a:solidFill>
              </a:rPr>
              <a:t/>
            </a:r>
            <a:br>
              <a:rPr lang="de-DE" sz="1200" b="0">
                <a:solidFill>
                  <a:schemeClr val="bg1"/>
                </a:solidFill>
              </a:rPr>
            </a:br>
            <a:endParaRPr lang="de-DE" sz="600" b="0">
              <a:solidFill>
                <a:schemeClr val="bg1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de-DE" sz="800" b="0">
                <a:solidFill>
                  <a:schemeClr val="bg1"/>
                </a:solidFill>
              </a:rPr>
              <a:t>Date of presentation</a:t>
            </a:r>
            <a:endParaRPr lang="en-US" sz="8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99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1500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1500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15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15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15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640763" cy="1470025"/>
          </a:xfrm>
        </p:spPr>
        <p:txBody>
          <a:bodyPr/>
          <a:lstStyle/>
          <a:p>
            <a:r>
              <a:rPr lang="ru-RU" dirty="0" smtClean="0"/>
              <a:t>Инфекции во время беременности </a:t>
            </a:r>
            <a:endParaRPr lang="en-US" dirty="0" smtClean="0"/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51520" y="3140968"/>
            <a:ext cx="8424862" cy="1752600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Гепатит С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859712" cy="4713288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Нет эффективных методов профилактики и лечения, поэтому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скрининг не рекомендуется (3a)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Возможно, более целесообразно исследовать только группу риска (потребители в/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наркотиков, переливание крови и ее компонентов в анамнезе, асоциальное поведение и т. д.)</a:t>
            </a:r>
          </a:p>
          <a:p>
            <a:pPr lvl="1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Но, при большой распространенности гепатита С в популяции и финансовых возможностях региона рутинный скрининг может проводиться по решению местных властей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Пациентки не представляют опасности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быту для персонала и других женщин, для своих детей, поэтому не должны изолироваться в антенатальном и послеродовом периодах</a:t>
            </a:r>
            <a:endParaRPr lang="en-GB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Бактериальный вагиноз (БВ)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859712" cy="4353248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Бессимптомное течение наблюдается у 50% беременных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Проведение скрининга и лечение здоровых беременных (не предъявляющих жалоб по поводу БВ) не снижает риск преждевременных родов или преждевременного разрыва плодных оболочек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(1a);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женщин с наличием в анамнезе преждевременных родов лечение снижает риск преждевременного разрыва плодных оболочек и вероятность рождения ребенка с низкой массой тела</a:t>
            </a:r>
          </a:p>
          <a:p>
            <a:endParaRPr lang="en-GB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Бактериальный вагиноз (БВ)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992888" cy="4713288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Критерии постановки диагноза (наличие 3 или 4-х признаков):</a:t>
            </a:r>
          </a:p>
          <a:p>
            <a:pPr lvl="1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негустые белые гомогенные выделения</a:t>
            </a:r>
          </a:p>
          <a:p>
            <a:pPr lvl="1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наличие ключевых клеток в мазке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вагинального секрета &gt; 4,5</a:t>
            </a:r>
          </a:p>
          <a:p>
            <a:pPr lvl="1"/>
            <a:r>
              <a:rPr lang="ru-RU" sz="2000" dirty="0" smtClean="0">
                <a:ea typeface="+mn-ea"/>
                <a:cs typeface="+mn-cs"/>
              </a:rPr>
              <a:t>н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аличие «рыбного» запаха при добавлении щелочи в вагинальный секрет (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аминный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тест);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Показания лечения являются наличие клинической симптоматики, прежде всего жалобы женщины на зуд, жжение, покраснение в области вульвы, обильные выделения с неприятным запахом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Лечение -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метронидазол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течение 7 дней (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или местно), однако безопасность для плода не доказана при сроке до 13 нед беременности</a:t>
            </a:r>
            <a:endParaRPr lang="en-GB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ВИЧ (1)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992888" cy="4713288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Риск вертикальной трансмиссии зависит от уровня вирусной нагрузки беременной и состояния иммунитета</a:t>
            </a:r>
          </a:p>
          <a:p>
            <a:pPr lvl="1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Риск без проведения профилактики в развитых странах составляет 15—25%;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Трехэтапная профилактика снижает риск вертикальной трансмиссии ВИЧ-инфекции до 1%:</a:t>
            </a:r>
          </a:p>
          <a:p>
            <a:pPr lvl="1"/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химиопрофилактика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 время беременности и родов</a:t>
            </a:r>
          </a:p>
          <a:p>
            <a:pPr lvl="1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элективное кесарево сечение до начала родовой деятельности, при безводном периоде &lt; 4 ч</a:t>
            </a:r>
          </a:p>
          <a:p>
            <a:pPr lvl="1"/>
            <a:r>
              <a:rPr lang="ru-RU" sz="2000" dirty="0" smtClean="0">
                <a:ea typeface="+mn-ea"/>
                <a:cs typeface="+mn-cs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отказ от грудного вскармливания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Скрининг на ВИЧ 2 раза в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течение беременности (при постановке на учет и в 34 нед.)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</a:t>
            </a:r>
            <a:r>
              <a:rPr lang="en-GB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ВИЧ (2)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992888" cy="4713288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Учреждения родовспоможения должны иметь экспресс-тесты для обследования беременных с неизвестным ВИЧ-статусом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Ведение беременных с положительным ВИЧ-статусом осуществляется совместно со специалистом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Основные задачи медицинского работника:</a:t>
            </a:r>
          </a:p>
          <a:p>
            <a:pPr lvl="1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помогать формированию приверженности к лечению</a:t>
            </a:r>
          </a:p>
          <a:p>
            <a:pPr lvl="1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социальная поддержка (вопросы домашнего насилия, алкоголизма, наркомании и т.д.)</a:t>
            </a:r>
          </a:p>
          <a:p>
            <a:pPr lvl="1"/>
            <a:endParaRPr lang="ru-RU" sz="2000" dirty="0" smtClean="0">
              <a:ea typeface="+mn-ea"/>
              <a:cs typeface="+mn-cs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Пациентки не представляют опасности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быту для персонала и других женщин, также как и для своих детей, поэтому не должны изолироваться в антенатальном и послеродовом периодах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Краснуха (1)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992888" cy="4713288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Заболевание не представляет опасности для матери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Имеется риск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дефектов развития у плода, если у матери возникают симптомы инфекции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 16-й недели беременности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Скрининг необходимо предлагать всем беременным во время первого посещения, не имеющим документального подтверждения о вакцинации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(2a);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Краснуха (2)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992888" cy="4713288"/>
          </a:xfrm>
        </p:spPr>
        <p:txBody>
          <a:bodyPr/>
          <a:lstStyle/>
          <a:p>
            <a:endParaRPr lang="ru-RU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Случайная вакцинация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женщин, в последующем оказавшихся беременными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является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показанием для прерывания беременности, так как живая вакцина безопасна для плода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Женщины с подозрением на краснуху должны быть изолированы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 других беременных (или потенциально беременных), но после исчезновения клинических признаков инфекции опасности для других не представляют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профилактики наиболее эффективна государственная программа универсальной всеобщей вакцинации детей первого года жизни и девочек-подростков, а также женщин в послеродовом периоде</a:t>
            </a:r>
          </a:p>
          <a:p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Хламидиоз (1)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992888" cy="4425256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Наиболее распространенная ИППП в европейском регионе;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Увеличивает риск преждевременных родов, задержки внутриутробного роста, неонатальной смертности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Передача от матери к ребенку приводит к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неонатальным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конъюнктивитам и пневмонии в 30—40% случаев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Профилактика конъюнктивита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 время родов (в течение первого часа после рождения) - закладывание тетрациклиновой или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эритромициновой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мази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Хламидиоз (2)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992888" cy="471328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Скрининг на бессимптомный хламидиоз не должен предлагаться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так как нет достоверных доказательств его эффективности и рентабельности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(3a);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ПЦР – «золотой стандарт» диагностики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хламидиоза</a:t>
            </a:r>
            <a:r>
              <a:rPr lang="ru-RU" sz="2000" dirty="0" smtClean="0"/>
              <a:t>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Лечение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неосложненнго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хламидиоза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 беременности (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амбулаторно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</a:t>
            </a:r>
          </a:p>
          <a:p>
            <a:pPr lvl="1"/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эритромицин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500 мг четыре раза в день в течение 7 дней, или</a:t>
            </a:r>
          </a:p>
          <a:p>
            <a:pPr lvl="1"/>
            <a:r>
              <a:rPr lang="ru-RU" sz="2000" dirty="0" err="1" smtClean="0">
                <a:ea typeface="+mn-ea"/>
                <a:cs typeface="+mn-cs"/>
              </a:rPr>
              <a:t>а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моксициллин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500 мг три раза в день в течение 7 дней, или</a:t>
            </a:r>
          </a:p>
          <a:p>
            <a:pPr lvl="1"/>
            <a:r>
              <a:rPr lang="ru-RU" sz="2000" dirty="0" smtClean="0"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азитромицин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или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клиндамицин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err="1" smtClean="0"/>
              <a:t>Цитомегаловирусная</a:t>
            </a:r>
            <a:r>
              <a:rPr lang="ru-RU" dirty="0" smtClean="0"/>
              <a:t> инфекция (1)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992888" cy="4713288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Наиболее частая причина врожденных вирусных инфекций в популяции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Риск передачи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ЦМВ-инфекции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почти исключительно связан с первичным инфицированием (1-4% всех женщин)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Риск осложнений у женщин, которые были инфицированы как минимум за 6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мес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оплодотворения, не превышает 1%;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Рутинный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скрининг не должен предлагаться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всем беременным из-за невозможности практически доказать наличие первичной инфекции, отсутствия эффективного лечения, трудности диагностики поражения плода </a:t>
            </a:r>
            <a:r>
              <a:rPr lang="en-GB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(2a)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8675" y="1268413"/>
            <a:ext cx="7775575" cy="48958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dirty="0" smtClean="0"/>
              <a:t>Инфекции при беременности делятся на 2 группы</a:t>
            </a:r>
            <a:r>
              <a:rPr lang="en-GB" dirty="0" smtClean="0"/>
              <a:t>:</a:t>
            </a:r>
            <a:r>
              <a:rPr lang="en-GB" sz="2000" dirty="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dirty="0" smtClean="0"/>
              <a:t>Инфекции, </a:t>
            </a:r>
            <a:r>
              <a:rPr lang="ru-RU" b="1" dirty="0" smtClean="0"/>
              <a:t>влияющие на течение </a:t>
            </a:r>
            <a:r>
              <a:rPr lang="ru-RU" dirty="0" smtClean="0"/>
              <a:t>беременности, некоторые из них могут быть катастрофическими для матери и плода 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dirty="0" smtClean="0"/>
              <a:t>Инфекции, </a:t>
            </a:r>
            <a:r>
              <a:rPr lang="ru-RU" b="1" dirty="0" smtClean="0"/>
              <a:t>не влияющие </a:t>
            </a:r>
            <a:r>
              <a:rPr lang="ru-RU" dirty="0" smtClean="0"/>
              <a:t>на течение беременности</a:t>
            </a:r>
            <a:endParaRPr lang="en-GB" dirty="0" smtClean="0"/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buFontTx/>
              <a:buNone/>
              <a:defRPr/>
            </a:pPr>
            <a:endParaRPr lang="en-GB" dirty="0" smtClean="0"/>
          </a:p>
        </p:txBody>
      </p:sp>
      <p:sp>
        <p:nvSpPr>
          <p:cNvPr id="72704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Проблема</a:t>
            </a:r>
            <a:endParaRPr lang="en-GB" sz="2800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516688" y="6237288"/>
            <a:ext cx="177323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0"/>
              </a:spcBef>
              <a:defRPr/>
            </a:pPr>
            <a:r>
              <a:rPr lang="en-GB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WHO EURO, 2001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690B-8C0A-4125-B6CD-59B00BEC2C1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err="1" smtClean="0"/>
              <a:t>Цитомегаловирусная</a:t>
            </a:r>
            <a:r>
              <a:rPr lang="ru-RU" dirty="0" smtClean="0"/>
              <a:t> инфекция (2)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992888" cy="4569272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Прерывание беременности до 22 нед возможно в крайне редких случаях при:</a:t>
            </a:r>
          </a:p>
          <a:p>
            <a:pPr lvl="1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подтвержденной первичной инфекции матери</a:t>
            </a:r>
          </a:p>
          <a:p>
            <a:pPr lvl="1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позитивных результатах </a:t>
            </a:r>
            <a:r>
              <a:rPr lang="ru-RU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амниоцентеза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неспецифичных ультразвуковых данных (аномалии плода, задержка развития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Два варианта течения врожденной </a:t>
            </a:r>
            <a:r>
              <a:rPr lang="ru-RU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ЦМВ-инфекции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ru-RU" sz="1800" dirty="0" err="1" smtClean="0">
                <a:solidFill>
                  <a:schemeClr val="tx1"/>
                </a:solidFill>
                <a:latin typeface="+mn-lt"/>
              </a:rPr>
              <a:t>генерализованная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 инфекция (10—15%) – от умеренного увеличения печени и селезенки (с желтухой) до гибели. От 80 до 90% выживших имеют осложнения: потеря слуха, ухудшение зрения и разная степень задержки умственного развития</a:t>
            </a:r>
          </a:p>
          <a:p>
            <a:pPr lvl="1"/>
            <a:r>
              <a:rPr lang="ru-RU" sz="1800" dirty="0" smtClean="0">
                <a:solidFill>
                  <a:schemeClr val="tx1"/>
                </a:solidFill>
                <a:latin typeface="+mn-lt"/>
              </a:rPr>
              <a:t> бессимптомная форма (90%)  - в 5 - 10% развиваются слуховые, умственные или координационные проблемы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Токсоплазмоз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992888" cy="4569272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Рутинный скрининг не предлагается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риски превышают возможные преимущества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</a:t>
            </a:r>
            <a:r>
              <a:rPr lang="en-GB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</a:t>
            </a:r>
            <a:endParaRPr lang="ru-RU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Путь передачи от матери к ребенку —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трансплацентарный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Может вызвать внутриутробную гибель, ЗВУР, задержку умственного развития, дефекты слуха и слепоту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Риск передачи в основном связан с первичной инфекцией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Риск инфекции плода зависит от гестационного срока:</a:t>
            </a:r>
          </a:p>
          <a:p>
            <a:pPr lvl="1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самый низкий (10—25%), когда мать инфицируется в I триместре - тяжелые поражения до 14% случаев</a:t>
            </a:r>
          </a:p>
          <a:p>
            <a:pPr lvl="1"/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самый высокий (60—90%), когда мать инфицируется в III триместре  тяжелые поражения практически не встречаются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Токсоплазмоз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992888" cy="4281240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Лечение (отсутствуют достоверные доказательства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эффек-тивности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лечения в предупреждении врожденных инфекций и поражений):</a:t>
            </a:r>
          </a:p>
          <a:p>
            <a:pPr lvl="1"/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Спирамицин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Пириметамин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(не рекомендуется до 18-й недели беременности)</a:t>
            </a:r>
          </a:p>
          <a:p>
            <a:pPr lvl="1"/>
            <a:endParaRPr lang="ru-RU" sz="2000" dirty="0" smtClean="0">
              <a:ea typeface="+mn-ea"/>
              <a:cs typeface="+mn-cs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Пациентки, перенесшие токсоплазмоз, не представляют опасности для персонала и других женщин, равно как и для своих детей, поэтому не должны изолироваться в антенатальном и послеродовом периодах</a:t>
            </a:r>
          </a:p>
          <a:p>
            <a:pPr lvl="1"/>
            <a:endParaRPr lang="ru-RU" sz="20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Токсоплазмоз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992888" cy="475252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первом посещении медицинского специалиста должна быть предоставлена информация о профилактике токсоплазмоза (и других инфекций, передающихся с пищей):</a:t>
            </a:r>
          </a:p>
          <a:p>
            <a:pPr lvl="1"/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есть сырое и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непрожаренное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мясо</a:t>
            </a:r>
          </a:p>
          <a:p>
            <a:pPr lvl="1"/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тщательно чистить и мыть овощи и фрукты перед едой</a:t>
            </a:r>
          </a:p>
          <a:p>
            <a:pPr lvl="1"/>
            <a:r>
              <a:rPr lang="ru-RU" sz="1600" dirty="0" smtClean="0">
                <a:ea typeface="+mn-ea"/>
                <a:cs typeface="+mn-cs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мыть руки и кухонные поверхности, посуду после контакта с сырым мясом, овощами и фруктами, морскими продуктами, домашней птицей</a:t>
            </a:r>
          </a:p>
          <a:p>
            <a:pPr lvl="1"/>
            <a:r>
              <a:rPr lang="ru-RU" sz="1600" dirty="0" smtClean="0">
                <a:ea typeface="+mn-ea"/>
                <a:cs typeface="+mn-cs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одевать перчатки во время садоводства или контакта с землей, которые могут быть заражены фекалиями кошек. После работы необходимо тщательно вымыть руки</a:t>
            </a:r>
          </a:p>
          <a:p>
            <a:pPr lvl="1"/>
            <a:r>
              <a:rPr lang="ru-RU" sz="1600" dirty="0" smtClean="0">
                <a:ea typeface="+mn-ea"/>
                <a:cs typeface="+mn-cs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есть возможность, избегать прикосновения с миской или туалетом кошек; если нет помощника, всегда делать это в перчатках</a:t>
            </a:r>
          </a:p>
          <a:p>
            <a:pPr lvl="1"/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выпускать кошек из дома, не брать в дом во время беременности бездомных кошек, не рекомендуется давать кошкам сырое или недостаточно обработанное мясо;</a:t>
            </a:r>
            <a:endParaRPr lang="ru-RU" sz="16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Генитальный герпес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472608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Скрининг не рекомендуется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так как результаты не меняют тактику ведения 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(2a);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Поражение плода варьирует в широких пределах - от бессимптомного течения до поражения только кожи, в тяжелых случаях — поражение глаз, нервной системы, генерализованные формы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Риск заражения новорожденного высок в случае первичного заражения матери непосредственно перед родами (до 2 нед) (риск до 30—50%) - необходимо предложить родоразрешение путем КС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рецидивах инфекции риск очень низкий (&lt; 1—3%) - рекомендовано родоразрешение через естественные родовые пути</a:t>
            </a:r>
          </a:p>
          <a:p>
            <a:r>
              <a:rPr lang="ru-RU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Герпетическая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инфекция не является показанием для госпитализации женщин.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Женщины, у которых обнаруживается активная форма во время родов, должны </a:t>
            </a:r>
            <a:r>
              <a:rPr lang="ru-RU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соблюдать личную гигиену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контакте с ребенком и </a:t>
            </a:r>
            <a:r>
              <a:rPr lang="ru-RU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должны брать в руки другого ребенка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Изоляция не требуется.</a:t>
            </a:r>
            <a:endParaRPr lang="ru-RU" sz="18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Сифилис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859712" cy="471328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Скрининг предлагается всем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женщинам дважды в течение беременности (при постановке на учет и в 30 недель)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(2a);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Больные сифилисом пациентки имеют высокий риск наличия других И ППП, поэтому им должно быть предложено дополнительное обследование;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Осложнения:</a:t>
            </a:r>
          </a:p>
          <a:p>
            <a:pPr lvl="1"/>
            <a:r>
              <a:rPr lang="ru-RU" sz="2000" dirty="0" smtClean="0">
                <a:ea typeface="+mn-ea"/>
                <a:cs typeface="+mn-cs"/>
              </a:rPr>
              <a:t>Врожденный сифилис, перинатальная смертность, преждевременные роды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Лечение — пенициллин (2.4.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млн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однократно), может быть проведено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амбулаторно</a:t>
            </a:r>
            <a:endParaRPr lang="ru-RU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Женщина, прошедшая адекватный курс лечения сифилиса,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нуждается в изоляции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других женщин и не представляет риска для своего ребенка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Гонорея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7859712" cy="4713288"/>
          </a:xfrm>
        </p:spPr>
        <p:txBody>
          <a:bodyPr/>
          <a:lstStyle/>
          <a:p>
            <a:pPr eaLnBrk="1" hangingPunct="1">
              <a:spcBef>
                <a:spcPct val="5000"/>
              </a:spcBef>
              <a:defRPr/>
            </a:pPr>
            <a:r>
              <a:rPr lang="ru-RU" sz="2000" dirty="0" smtClean="0"/>
              <a:t>Вертикальная трансмиссия происходит</a:t>
            </a:r>
            <a:r>
              <a:rPr lang="en-GB" sz="2000" dirty="0" smtClean="0"/>
              <a:t> </a:t>
            </a:r>
            <a:r>
              <a:rPr lang="ru-RU" sz="2000" dirty="0" smtClean="0"/>
              <a:t>во время родов через влагалищные выделения матери</a:t>
            </a:r>
            <a:endParaRPr lang="en-GB" sz="2000" dirty="0" smtClean="0"/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000" b="1" dirty="0" smtClean="0"/>
              <a:t>Скрининг может быть эффективным </a:t>
            </a:r>
            <a:r>
              <a:rPr lang="ru-RU" sz="2000" dirty="0" smtClean="0"/>
              <a:t>в регионах с высоким распространённостью гонореи</a:t>
            </a:r>
            <a:r>
              <a:rPr lang="en-GB" sz="2000" dirty="0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000" dirty="0" smtClean="0"/>
              <a:t>Диагностика проводится путём бактериологического исследования влагалищных выделений</a:t>
            </a:r>
            <a:r>
              <a:rPr lang="en-GB" sz="2000" dirty="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000" b="1" dirty="0" smtClean="0"/>
              <a:t>Микроскопия влагалищных мазков</a:t>
            </a:r>
            <a:r>
              <a:rPr lang="ru-RU" sz="2000" dirty="0" smtClean="0"/>
              <a:t>, окрашенных по </a:t>
            </a:r>
            <a:r>
              <a:rPr lang="ru-RU" sz="2000" dirty="0" err="1" smtClean="0"/>
              <a:t>Граму</a:t>
            </a:r>
            <a:r>
              <a:rPr lang="ru-RU" sz="2000" dirty="0" smtClean="0"/>
              <a:t>, </a:t>
            </a:r>
            <a:r>
              <a:rPr lang="ru-RU" sz="2000" b="1" dirty="0" smtClean="0"/>
              <a:t>не эффективна и не рекомендуется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000" dirty="0" smtClean="0"/>
              <a:t>Лечение будет зависеть от чувствительности возбудителя к антибиотикам в данном регионе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000" dirty="0" smtClean="0"/>
              <a:t>Женщина не нуждается в госпитализации и изоляции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Стрептококк группы В</a:t>
            </a:r>
            <a:endParaRPr lang="en-GB" dirty="0"/>
          </a:p>
        </p:txBody>
      </p:sp>
      <p:sp>
        <p:nvSpPr>
          <p:cNvPr id="749572" name="Rectangle 4"/>
          <p:cNvSpPr>
            <a:spLocks noGrp="1" noChangeArrowheads="1"/>
          </p:cNvSpPr>
          <p:nvPr>
            <p:ph idx="1"/>
          </p:nvPr>
        </p:nvSpPr>
        <p:spPr>
          <a:xfrm>
            <a:off x="827584" y="1124744"/>
            <a:ext cx="7859712" cy="4713288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ru-RU" sz="2000" dirty="0" smtClean="0">
                <a:cs typeface="Tahoma" pitchFamily="34" charset="0"/>
              </a:rPr>
              <a:t>Распространенность - 10-</a:t>
            </a:r>
            <a:r>
              <a:rPr lang="ru-RU" sz="2000" dirty="0" smtClean="0"/>
              <a:t>30%</a:t>
            </a:r>
          </a:p>
          <a:p>
            <a:pPr>
              <a:lnSpc>
                <a:spcPct val="95000"/>
              </a:lnSpc>
              <a:spcBef>
                <a:spcPct val="5000"/>
              </a:spcBef>
              <a:defRPr/>
            </a:pPr>
            <a:r>
              <a:rPr lang="ru-RU" sz="2000" dirty="0" smtClean="0"/>
              <a:t>Вертикальная трансмиссия происходит:</a:t>
            </a:r>
          </a:p>
          <a:p>
            <a:pPr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ru-RU" sz="2000" dirty="0" smtClean="0"/>
              <a:t>Через плаценту</a:t>
            </a:r>
            <a:r>
              <a:rPr lang="en-GB" sz="2000" dirty="0" smtClean="0"/>
              <a:t> (</a:t>
            </a:r>
            <a:r>
              <a:rPr lang="ru-RU" sz="2000" dirty="0" smtClean="0"/>
              <a:t>редко</a:t>
            </a:r>
            <a:r>
              <a:rPr lang="en-GB" sz="2000" dirty="0" smtClean="0"/>
              <a:t>) </a:t>
            </a:r>
          </a:p>
          <a:p>
            <a:pPr lvl="1">
              <a:lnSpc>
                <a:spcPct val="95000"/>
              </a:lnSpc>
              <a:spcBef>
                <a:spcPct val="5000"/>
              </a:spcBef>
              <a:defRPr/>
            </a:pPr>
            <a:r>
              <a:rPr lang="ru-RU" sz="2000" dirty="0" smtClean="0"/>
              <a:t>При прохождении по родовым путям</a:t>
            </a:r>
            <a:endParaRPr lang="en-GB" sz="2000" dirty="0" smtClean="0"/>
          </a:p>
          <a:p>
            <a:pPr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ru-RU" sz="2000" dirty="0" smtClean="0"/>
              <a:t>Может быть причиной:</a:t>
            </a:r>
            <a:endParaRPr lang="en-GB" sz="2000" dirty="0" smtClean="0"/>
          </a:p>
          <a:p>
            <a:pPr lvl="1"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ru-RU" sz="2000" dirty="0" smtClean="0"/>
              <a:t>Инфекции мочевыводящих путей </a:t>
            </a:r>
            <a:r>
              <a:rPr lang="en-GB" sz="2000" dirty="0" smtClean="0"/>
              <a:t>(</a:t>
            </a:r>
            <a:r>
              <a:rPr lang="ru-RU" sz="2000" dirty="0" smtClean="0"/>
              <a:t>бессимптомная бактериурия</a:t>
            </a:r>
            <a:r>
              <a:rPr lang="en-GB" sz="2000" dirty="0" smtClean="0"/>
              <a:t>)</a:t>
            </a:r>
          </a:p>
          <a:p>
            <a:pPr lvl="1"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ru-RU" sz="2000" dirty="0" err="1" smtClean="0"/>
              <a:t>Хориоамнионита</a:t>
            </a:r>
            <a:endParaRPr lang="en-GB" sz="2000" dirty="0" smtClean="0"/>
          </a:p>
          <a:p>
            <a:pPr lvl="1"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ru-RU" sz="2000" dirty="0" smtClean="0"/>
              <a:t>Послеродового эндометрита</a:t>
            </a:r>
          </a:p>
          <a:p>
            <a:pPr lvl="1"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ru-RU" sz="2000" dirty="0" err="1" smtClean="0"/>
              <a:t>Неонатального</a:t>
            </a:r>
            <a:r>
              <a:rPr lang="ru-RU" sz="2000" dirty="0" smtClean="0"/>
              <a:t> сепсиса</a:t>
            </a:r>
          </a:p>
          <a:p>
            <a:pPr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ru-RU" sz="2000" dirty="0" smtClean="0"/>
              <a:t>Два подхода:</a:t>
            </a:r>
          </a:p>
          <a:p>
            <a:pPr lvl="1"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ru-RU" sz="2000" dirty="0" smtClean="0"/>
              <a:t>Скрининг в 36 нед. и профилактика во время родов </a:t>
            </a:r>
          </a:p>
          <a:p>
            <a:pPr lvl="1" eaLnBrk="1" hangingPunct="1">
              <a:lnSpc>
                <a:spcPct val="95000"/>
              </a:lnSpc>
              <a:spcBef>
                <a:spcPct val="5000"/>
              </a:spcBef>
              <a:defRPr/>
            </a:pPr>
            <a:r>
              <a:rPr lang="ru-RU" sz="2000" dirty="0" smtClean="0"/>
              <a:t>АБ профилактика в группах риска без скрининга </a:t>
            </a:r>
            <a:endParaRPr lang="en-GB" sz="2000" dirty="0" smtClean="0"/>
          </a:p>
        </p:txBody>
      </p:sp>
      <p:sp>
        <p:nvSpPr>
          <p:cNvPr id="561156" name="Rectangle 4"/>
          <p:cNvSpPr>
            <a:spLocks noChangeArrowheads="1"/>
          </p:cNvSpPr>
          <p:nvPr/>
        </p:nvSpPr>
        <p:spPr bwMode="auto">
          <a:xfrm>
            <a:off x="1131888" y="115888"/>
            <a:ext cx="7543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ru-RU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Туберкулёз</a:t>
            </a:r>
            <a:r>
              <a:rPr lang="en-GB" dirty="0" smtClean="0"/>
              <a:t> (TB)</a:t>
            </a:r>
            <a:endParaRPr lang="ru-RU" dirty="0" smtClean="0"/>
          </a:p>
        </p:txBody>
      </p:sp>
      <p:sp>
        <p:nvSpPr>
          <p:cNvPr id="79053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0738" y="1125538"/>
            <a:ext cx="7783512" cy="5732462"/>
          </a:xfrm>
        </p:spPr>
        <p:txBody>
          <a:bodyPr/>
          <a:lstStyle/>
          <a:p>
            <a:pPr eaLnBrk="1" hangingPunct="1">
              <a:spcBef>
                <a:spcPct val="5000"/>
              </a:spcBef>
              <a:defRPr/>
            </a:pPr>
            <a:r>
              <a:rPr lang="ru-RU" sz="2000" dirty="0" smtClean="0"/>
              <a:t>Вертикальная трансмиссия происходит</a:t>
            </a:r>
            <a:endParaRPr lang="en-GB" sz="2000" dirty="0" smtClean="0"/>
          </a:p>
          <a:p>
            <a:pPr lvl="1" eaLnBrk="1" hangingPunct="1">
              <a:spcBef>
                <a:spcPct val="5000"/>
              </a:spcBef>
              <a:defRPr/>
            </a:pPr>
            <a:r>
              <a:rPr lang="ru-RU" sz="2000" dirty="0" smtClean="0"/>
              <a:t>Через плаценту и околоплодные воды</a:t>
            </a:r>
            <a:r>
              <a:rPr lang="en-GB" sz="2000" dirty="0" smtClean="0"/>
              <a:t>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ru-RU" sz="2000" dirty="0" smtClean="0"/>
              <a:t>Во время родов в результате аспирации инфицированных околоплодных вод</a:t>
            </a:r>
          </a:p>
          <a:p>
            <a:pPr eaLnBrk="1" hangingPunct="1">
              <a:spcBef>
                <a:spcPct val="5000"/>
              </a:spcBef>
              <a:defRPr/>
            </a:pPr>
            <a:r>
              <a:rPr lang="ru-RU" sz="2000" dirty="0" smtClean="0"/>
              <a:t>Может быть причиной</a:t>
            </a:r>
            <a:endParaRPr lang="en-GB" sz="2000" dirty="0" smtClean="0"/>
          </a:p>
          <a:p>
            <a:pPr lvl="1" eaLnBrk="1" hangingPunct="1">
              <a:spcBef>
                <a:spcPct val="5000"/>
              </a:spcBef>
              <a:defRPr/>
            </a:pPr>
            <a:r>
              <a:rPr lang="ru-RU" sz="2000" dirty="0" smtClean="0"/>
              <a:t>Преждевременных родов</a:t>
            </a:r>
            <a:endParaRPr lang="en-GB" sz="2000" dirty="0" smtClean="0"/>
          </a:p>
          <a:p>
            <a:pPr lvl="1" eaLnBrk="1" hangingPunct="1">
              <a:spcBef>
                <a:spcPct val="5000"/>
              </a:spcBef>
              <a:defRPr/>
            </a:pPr>
            <a:r>
              <a:rPr lang="ru-RU" sz="2000" dirty="0" smtClean="0"/>
              <a:t>Низкой массы тела при рождении</a:t>
            </a:r>
            <a:endParaRPr lang="en-GB" sz="2000" dirty="0" smtClean="0"/>
          </a:p>
          <a:p>
            <a:pPr lvl="1" eaLnBrk="1" hangingPunct="1">
              <a:spcBef>
                <a:spcPct val="5000"/>
              </a:spcBef>
              <a:defRPr/>
            </a:pPr>
            <a:r>
              <a:rPr lang="ru-RU" sz="2000" dirty="0" smtClean="0"/>
              <a:t>Врождённого туберкулёза</a:t>
            </a:r>
            <a:endParaRPr lang="en-GB" sz="2000" dirty="0" smtClean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7019925" y="6381750"/>
            <a:ext cx="1222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endParaRPr lang="en-US" sz="1400">
              <a:solidFill>
                <a:schemeClr val="bg2"/>
              </a:solidFill>
              <a:effectLst/>
            </a:endParaRP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6659563" y="6381750"/>
            <a:ext cx="15859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spcBef>
                <a:spcPct val="0"/>
              </a:spcBef>
              <a:defRPr/>
            </a:pPr>
            <a:r>
              <a:rPr lang="en-US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AAP, ACOG, 2002</a:t>
            </a:r>
            <a:endParaRPr lang="ru-RU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690B-8C0A-4125-B6CD-59B00BEC2C1E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Современный антентальный уход. ИЗС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Туберкулёз</a:t>
            </a:r>
            <a:r>
              <a:rPr lang="en-GB" dirty="0" smtClean="0"/>
              <a:t> (TB)</a:t>
            </a:r>
            <a:r>
              <a:rPr lang="ru-RU" dirty="0" smtClean="0"/>
              <a:t> (2)</a:t>
            </a:r>
          </a:p>
        </p:txBody>
      </p:sp>
      <p:sp>
        <p:nvSpPr>
          <p:cNvPr id="79053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125538"/>
            <a:ext cx="8064698" cy="5732462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ru-RU" sz="2000" b="1" dirty="0" smtClean="0"/>
              <a:t>Всем беременным с высоким риском </a:t>
            </a:r>
            <a:r>
              <a:rPr lang="ru-RU" sz="2000" dirty="0" smtClean="0"/>
              <a:t>туберкулёза показан </a:t>
            </a:r>
            <a:r>
              <a:rPr lang="ru-RU" sz="2000" b="1" dirty="0" smtClean="0"/>
              <a:t>скрининг </a:t>
            </a:r>
            <a:r>
              <a:rPr lang="ru-RU" sz="2000" dirty="0" smtClean="0"/>
              <a:t>при первом антенатальном визите путём проведения пробы Манту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ru-RU" sz="2000" dirty="0" smtClean="0"/>
              <a:t>Если проба Манту положительная, необходимо провести:</a:t>
            </a:r>
            <a:endParaRPr lang="en-GB" sz="2000" dirty="0" smtClean="0">
              <a:solidFill>
                <a:srgbClr val="FF0000"/>
              </a:solidFill>
            </a:endParaRPr>
          </a:p>
          <a:p>
            <a:pPr lvl="1">
              <a:spcBef>
                <a:spcPct val="0"/>
              </a:spcBef>
              <a:defRPr/>
            </a:pPr>
            <a:r>
              <a:rPr lang="ru-RU" sz="2000" dirty="0" smtClean="0"/>
              <a:t>Рентгенографию органов грудной клетки</a:t>
            </a:r>
            <a:r>
              <a:rPr lang="en-GB" sz="2000" dirty="0" smtClean="0"/>
              <a:t> </a:t>
            </a:r>
          </a:p>
          <a:p>
            <a:pPr lvl="1">
              <a:spcBef>
                <a:spcPct val="0"/>
              </a:spcBef>
              <a:defRPr/>
            </a:pPr>
            <a:r>
              <a:rPr lang="ru-RU" sz="2000" dirty="0" smtClean="0"/>
              <a:t>Исследование мокроты</a:t>
            </a:r>
            <a:endParaRPr lang="en-GB" sz="2000" dirty="0" smtClean="0"/>
          </a:p>
          <a:p>
            <a:pPr>
              <a:spcBef>
                <a:spcPct val="0"/>
              </a:spcBef>
              <a:defRPr/>
            </a:pPr>
            <a:r>
              <a:rPr lang="ru-RU" sz="2000" b="1" dirty="0" smtClean="0"/>
              <a:t>Показано лечение</a:t>
            </a:r>
            <a:r>
              <a:rPr lang="ru-RU" sz="2000" dirty="0" smtClean="0"/>
              <a:t>, если</a:t>
            </a:r>
            <a:r>
              <a:rPr lang="en-GB" sz="2000" dirty="0" smtClean="0"/>
              <a:t> </a:t>
            </a:r>
          </a:p>
          <a:p>
            <a:pPr lvl="1">
              <a:spcBef>
                <a:spcPct val="0"/>
              </a:spcBef>
              <a:defRPr/>
            </a:pPr>
            <a:r>
              <a:rPr lang="ru-RU" sz="2000" dirty="0" smtClean="0"/>
              <a:t>Проба Манту положительная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</a:p>
          <a:p>
            <a:pPr lvl="1">
              <a:spcBef>
                <a:spcPct val="0"/>
              </a:spcBef>
              <a:defRPr/>
            </a:pPr>
            <a:r>
              <a:rPr lang="ru-RU" sz="2000" dirty="0" smtClean="0"/>
              <a:t>+ Рентгенологическая картина ТВ или микобактерии в мокроте </a:t>
            </a:r>
            <a:endParaRPr lang="en-GB" sz="2000" dirty="0" smtClean="0"/>
          </a:p>
          <a:p>
            <a:pPr>
              <a:spcBef>
                <a:spcPct val="0"/>
              </a:spcBef>
              <a:defRPr/>
            </a:pPr>
            <a:r>
              <a:rPr lang="ru-RU" sz="2000" dirty="0" smtClean="0"/>
              <a:t>Госпитализация и изоляция только в случае активного туберкулёза </a:t>
            </a:r>
          </a:p>
          <a:p>
            <a:pPr>
              <a:spcBef>
                <a:spcPct val="0"/>
              </a:spcBef>
              <a:defRPr/>
            </a:pPr>
            <a:r>
              <a:rPr lang="ru-RU" sz="2000" dirty="0" smtClean="0"/>
              <a:t>При неактивной форме необходимость госпитализации оценивается индивидуально</a:t>
            </a:r>
            <a:endParaRPr lang="en-US" sz="2000" dirty="0" smtClean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7019925" y="6381750"/>
            <a:ext cx="1222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endParaRPr lang="en-US" sz="1400">
              <a:solidFill>
                <a:schemeClr val="bg2"/>
              </a:solidFill>
              <a:effectLst/>
            </a:endParaRP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6659563" y="6381750"/>
            <a:ext cx="15859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spcBef>
                <a:spcPct val="0"/>
              </a:spcBef>
              <a:defRPr/>
            </a:pPr>
            <a:r>
              <a:rPr lang="en-US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AAP, ACOG, 2002</a:t>
            </a:r>
            <a:endParaRPr lang="ru-RU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8675" y="1268413"/>
            <a:ext cx="7775575" cy="48958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400" dirty="0" smtClean="0"/>
              <a:t>Большинство инфекций во время беременности - не повод для беспокойства, но во многих странах они до сих являются причиной:</a:t>
            </a:r>
            <a:endParaRPr lang="en-GB" sz="2400" dirty="0" smtClean="0"/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400" dirty="0" smtClean="0"/>
              <a:t>Необоснованных обследований</a:t>
            </a:r>
            <a:endParaRPr lang="en-GB" sz="2400" dirty="0" smtClean="0"/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400" dirty="0" smtClean="0"/>
              <a:t>Необоснованной госпитализации и лечения</a:t>
            </a:r>
            <a:r>
              <a:rPr lang="en-GB" sz="2400" dirty="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400" dirty="0" smtClean="0"/>
              <a:t>Необоснованного разделения матери и ребёнка и ограничения грудного вскармливания</a:t>
            </a:r>
            <a:r>
              <a:rPr lang="en-GB" sz="2400" dirty="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400" dirty="0" smtClean="0"/>
              <a:t>Ненужных затрат</a:t>
            </a:r>
            <a:endParaRPr lang="en-GB" sz="2400" dirty="0" smtClean="0"/>
          </a:p>
        </p:txBody>
      </p:sp>
      <p:sp>
        <p:nvSpPr>
          <p:cNvPr id="72704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Проблема</a:t>
            </a:r>
            <a:endParaRPr lang="en-GB" sz="2800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516688" y="6237288"/>
            <a:ext cx="177323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0"/>
              </a:spcBef>
              <a:defRPr/>
            </a:pPr>
            <a:r>
              <a:rPr lang="en-GB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WHO EURO, 2001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690B-8C0A-4125-B6CD-59B00BEC2C1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Туберкулёз</a:t>
            </a:r>
            <a:r>
              <a:rPr lang="en-GB" dirty="0" smtClean="0"/>
              <a:t> (TB)</a:t>
            </a:r>
            <a:r>
              <a:rPr lang="ru-RU" dirty="0" smtClean="0"/>
              <a:t> (3)</a:t>
            </a:r>
          </a:p>
        </p:txBody>
      </p:sp>
      <p:sp>
        <p:nvSpPr>
          <p:cNvPr id="79053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628800"/>
            <a:ext cx="8064698" cy="52292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ru-RU" sz="2000" dirty="0" smtClean="0"/>
              <a:t>Изоляция новорожденного от матери при наличии рентгенологических признаков ТВ до уточнения диагноза</a:t>
            </a:r>
          </a:p>
          <a:p>
            <a:pPr>
              <a:spcBef>
                <a:spcPct val="0"/>
              </a:spcBef>
              <a:defRPr/>
            </a:pPr>
            <a:r>
              <a:rPr lang="ru-RU" sz="2000" dirty="0" smtClean="0"/>
              <a:t>При отсутствии микобактерий в мокроте:</a:t>
            </a:r>
          </a:p>
          <a:p>
            <a:pPr lvl="1">
              <a:spcBef>
                <a:spcPct val="0"/>
              </a:spcBef>
              <a:defRPr/>
            </a:pPr>
            <a:r>
              <a:rPr lang="ru-RU" sz="2000" dirty="0" smtClean="0"/>
              <a:t>Риск для новорожденного низкий  - совместное пребывание</a:t>
            </a:r>
          </a:p>
          <a:p>
            <a:pPr>
              <a:spcBef>
                <a:spcPct val="0"/>
              </a:spcBef>
              <a:defRPr/>
            </a:pPr>
            <a:r>
              <a:rPr lang="ru-RU" sz="2000" dirty="0" smtClean="0"/>
              <a:t>При наличии микобактерий:</a:t>
            </a:r>
          </a:p>
          <a:p>
            <a:pPr lvl="1">
              <a:spcBef>
                <a:spcPct val="0"/>
              </a:spcBef>
              <a:defRPr/>
            </a:pPr>
            <a:r>
              <a:rPr lang="ru-RU" sz="2000" dirty="0" smtClean="0"/>
              <a:t>Разделение до тех пока не получат полноценное лечение и мать не перестанет выделять микобактерии</a:t>
            </a:r>
          </a:p>
          <a:p>
            <a:pPr lvl="1">
              <a:spcBef>
                <a:spcPct val="0"/>
              </a:spcBef>
              <a:defRPr/>
            </a:pPr>
            <a:r>
              <a:rPr lang="ru-RU" sz="2000" dirty="0" smtClean="0"/>
              <a:t>Обследование новорожденного на наличие врожденного ТВ</a:t>
            </a:r>
          </a:p>
          <a:p>
            <a:pPr>
              <a:spcBef>
                <a:spcPct val="0"/>
              </a:spcBef>
              <a:defRPr/>
            </a:pPr>
            <a:r>
              <a:rPr lang="ru-RU" sz="2000" dirty="0" smtClean="0"/>
              <a:t>Официально грудное вскармливание не противопоказано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Clr>
                <a:srgbClr val="FF3300"/>
              </a:buClr>
              <a:buNone/>
              <a:defRPr/>
            </a:pPr>
            <a:r>
              <a:rPr lang="ru-RU" sz="2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000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endParaRPr lang="en-US" sz="2000" dirty="0" smtClean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7019925" y="6381750"/>
            <a:ext cx="1222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endParaRPr lang="en-US" sz="1400">
              <a:solidFill>
                <a:schemeClr val="bg2"/>
              </a:solidFill>
              <a:effectLst/>
            </a:endParaRP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6659563" y="6381750"/>
            <a:ext cx="15859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spcBef>
                <a:spcPct val="0"/>
              </a:spcBef>
              <a:defRPr/>
            </a:pPr>
            <a:r>
              <a:rPr lang="en-US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AAP, ACOG, 2002</a:t>
            </a:r>
            <a:endParaRPr lang="ru-RU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88913"/>
            <a:ext cx="8568952" cy="1081087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Инфекции, не влияющие на беременность.</a:t>
            </a:r>
            <a:br>
              <a:rPr lang="ru-RU" sz="2400" dirty="0" smtClean="0"/>
            </a:br>
            <a:r>
              <a:rPr lang="ru-RU" sz="2400" dirty="0" smtClean="0"/>
              <a:t>Трихомониаз</a:t>
            </a:r>
            <a:endParaRPr lang="ru-RU" sz="2400" dirty="0" smtClean="0">
              <a:cs typeface="Times New Roman" pitchFamily="18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546225"/>
            <a:ext cx="7920682" cy="48244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000" dirty="0" smtClean="0"/>
              <a:t>Повышает риски преждевременных родов, дородового излития вод и рождения маловесных детей</a:t>
            </a:r>
          </a:p>
          <a:p>
            <a:pPr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000" dirty="0" smtClean="0"/>
              <a:t>Скрининг не показан</a:t>
            </a:r>
          </a:p>
          <a:p>
            <a:pPr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000" dirty="0" smtClean="0"/>
              <a:t>Диагностика – </a:t>
            </a:r>
            <a:r>
              <a:rPr lang="ru-RU" sz="2000" dirty="0" err="1" smtClean="0"/>
              <a:t>нативный</a:t>
            </a:r>
            <a:r>
              <a:rPr lang="ru-RU" sz="2000" dirty="0" smtClean="0"/>
              <a:t> мазок</a:t>
            </a:r>
          </a:p>
          <a:p>
            <a:pPr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000" dirty="0" smtClean="0"/>
              <a:t>Лечение при наличии симптомов   - </a:t>
            </a:r>
            <a:r>
              <a:rPr lang="ru-RU" sz="2000" dirty="0" err="1" smtClean="0"/>
              <a:t>метронидазол</a:t>
            </a:r>
            <a:r>
              <a:rPr lang="ru-RU" sz="2000" dirty="0" smtClean="0"/>
              <a:t> 2 г однократно в любом сроке беременности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000" dirty="0" smtClean="0"/>
              <a:t>Во время кормления грудью желательно прервать вскармливание на 12-24 часа после приема </a:t>
            </a:r>
          </a:p>
          <a:p>
            <a:pPr>
              <a:lnSpc>
                <a:spcPct val="90000"/>
              </a:lnSpc>
              <a:spcBef>
                <a:spcPct val="5000"/>
              </a:spcBef>
              <a:defRPr/>
            </a:pPr>
            <a:endParaRPr lang="en-GB" sz="2000" dirty="0" smtClean="0"/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6084888" y="6269038"/>
            <a:ext cx="21605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spcBef>
                <a:spcPct val="0"/>
              </a:spcBef>
              <a:defRPr/>
            </a:pPr>
            <a:r>
              <a:rPr lang="da-DK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WHO EURO, 2001</a:t>
            </a:r>
            <a:endParaRPr lang="en-GB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spcBef>
                <a:spcPct val="0"/>
              </a:spcBef>
              <a:defRPr/>
            </a:pPr>
            <a:r>
              <a:rPr lang="en-US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APHA, 2000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690B-8C0A-4125-B6CD-59B00BEC2C1E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Современный антентальный уход. ИЗС</a:t>
            </a:r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88913"/>
            <a:ext cx="8568952" cy="1081087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Инфекции, не влияющие на беременность.</a:t>
            </a:r>
            <a:br>
              <a:rPr lang="ru-RU" sz="2400" dirty="0" smtClean="0"/>
            </a:br>
            <a:r>
              <a:rPr lang="ru-RU" sz="2400" dirty="0" smtClean="0"/>
              <a:t>Вагинальный кандидоз</a:t>
            </a:r>
            <a:endParaRPr lang="ru-RU" sz="2400" dirty="0" smtClean="0">
              <a:cs typeface="Times New Roman" pitchFamily="18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546225"/>
            <a:ext cx="7920682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000" dirty="0" smtClean="0"/>
              <a:t>Передаётся через биологические жидкости или выделения больных и носителей</a:t>
            </a:r>
            <a:endParaRPr lang="en-GB" sz="20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000" dirty="0" smtClean="0"/>
              <a:t>Имеет незначительное влияние на течение беременности и развитие плода, но доставляет неудобство матери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000" b="1" dirty="0" smtClean="0"/>
              <a:t>Лечение показано в случае наличия симптомов</a:t>
            </a:r>
          </a:p>
          <a:p>
            <a:pPr lvl="1"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000" dirty="0" smtClean="0"/>
              <a:t>Местное использование </a:t>
            </a:r>
            <a:r>
              <a:rPr lang="ru-RU" sz="2000" dirty="0" err="1" smtClean="0"/>
              <a:t>азолов</a:t>
            </a:r>
            <a:r>
              <a:rPr lang="ru-RU" sz="2000" dirty="0" smtClean="0"/>
              <a:t> в течение 7 дней</a:t>
            </a:r>
            <a:endParaRPr lang="en-GB" sz="2000" dirty="0" smtClean="0"/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000" dirty="0" smtClean="0"/>
              <a:t>Контаминация плода может произойти</a:t>
            </a:r>
            <a:r>
              <a:rPr lang="en-US" sz="2000" dirty="0" smtClean="0"/>
              <a:t> </a:t>
            </a:r>
            <a:r>
              <a:rPr lang="ru-RU" sz="2000" dirty="0" smtClean="0"/>
              <a:t>при прохождении по родовым путям</a:t>
            </a:r>
          </a:p>
          <a:p>
            <a:pPr>
              <a:lnSpc>
                <a:spcPct val="90000"/>
              </a:lnSpc>
              <a:spcBef>
                <a:spcPct val="5000"/>
              </a:spcBef>
              <a:defRPr/>
            </a:pPr>
            <a:r>
              <a:rPr lang="ru-RU" sz="2000" dirty="0" smtClean="0"/>
              <a:t>Ребёнок может находиться на совместном пребывании с матерью</a:t>
            </a:r>
            <a:endParaRPr lang="en-US" sz="2000" dirty="0" smtClean="0"/>
          </a:p>
          <a:p>
            <a:pPr>
              <a:lnSpc>
                <a:spcPct val="90000"/>
              </a:lnSpc>
              <a:spcBef>
                <a:spcPct val="5000"/>
              </a:spcBef>
              <a:defRPr/>
            </a:pPr>
            <a:endParaRPr lang="en-GB" dirty="0" smtClean="0"/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6084888" y="6269038"/>
            <a:ext cx="21605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spcBef>
                <a:spcPct val="0"/>
              </a:spcBef>
              <a:defRPr/>
            </a:pPr>
            <a:r>
              <a:rPr lang="da-DK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WHO EURO, 2001</a:t>
            </a:r>
            <a:endParaRPr lang="en-GB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spcBef>
                <a:spcPct val="0"/>
              </a:spcBef>
              <a:defRPr/>
            </a:pPr>
            <a:r>
              <a:rPr lang="en-US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APHA, 2000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690B-8C0A-4125-B6CD-59B00BEC2C1E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Современный антентальный уход. ИЗС</a:t>
            </a:r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err="1" smtClean="0"/>
              <a:t>Энкин</a:t>
            </a:r>
            <a:r>
              <a:rPr lang="ru-RU" sz="1400" dirty="0" smtClean="0"/>
              <a:t> М., </a:t>
            </a:r>
            <a:r>
              <a:rPr lang="ru-RU" sz="1400" dirty="0" err="1" smtClean="0"/>
              <a:t>Кейрс</a:t>
            </a:r>
            <a:r>
              <a:rPr lang="ru-RU" sz="1400" dirty="0" smtClean="0"/>
              <a:t> М., </a:t>
            </a:r>
            <a:r>
              <a:rPr lang="ru-RU" sz="1400" dirty="0" err="1" smtClean="0"/>
              <a:t>Нейлсон</a:t>
            </a:r>
            <a:r>
              <a:rPr lang="ru-RU" sz="1400" dirty="0" smtClean="0"/>
              <a:t> Д. и др. Руководство по эффективной помощи при беременности и рождении ребенка. Пер. с англ. под ред. Михайлова А. В. СПб.: «</a:t>
            </a:r>
            <a:r>
              <a:rPr lang="ru-RU" sz="1400" dirty="0" err="1" smtClean="0"/>
              <a:t>Петрополис</a:t>
            </a:r>
            <a:r>
              <a:rPr lang="ru-RU" sz="1400" dirty="0" smtClean="0"/>
              <a:t>», 2003.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ИНФЕКЦИИ, ПЕРЕДАВАЕМЫЕ ПОЛОВЫМ ПУТЕМ, Руководство для </a:t>
            </a:r>
            <a:r>
              <a:rPr lang="ru-RU" sz="1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дерматовенерологов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акушеров-гинекологов, урологов, инфекционистов, педиатров, семейных врачей и руководителей здравоохранения, Институт Здоровья Семьи. – М. : 2010</a:t>
            </a:r>
            <a:endParaRPr lang="ru-RU" sz="1400" dirty="0" smtClean="0"/>
          </a:p>
          <a:p>
            <a:r>
              <a:rPr lang="en-GB" sz="1400" dirty="0" smtClean="0"/>
              <a:t>Antenatal care</a:t>
            </a:r>
            <a:r>
              <a:rPr lang="ru-RU" sz="1400" dirty="0" smtClean="0"/>
              <a:t>. </a:t>
            </a:r>
            <a:r>
              <a:rPr lang="en-GB" sz="1400" dirty="0" smtClean="0"/>
              <a:t>NICE clinical guideline 62</a:t>
            </a:r>
            <a:r>
              <a:rPr lang="ru-RU" sz="1400" dirty="0" smtClean="0"/>
              <a:t>. </a:t>
            </a:r>
            <a:r>
              <a:rPr lang="en-GB" sz="1400" dirty="0" smtClean="0"/>
              <a:t>March 2008 last modified: June 2010</a:t>
            </a:r>
            <a:r>
              <a:rPr lang="ru-RU" sz="1400" dirty="0" smtClean="0"/>
              <a:t> </a:t>
            </a:r>
            <a:r>
              <a:rPr lang="en-GB" sz="1400" dirty="0" smtClean="0"/>
              <a:t>guidance.nice.org.uk/cg62</a:t>
            </a:r>
            <a:endParaRPr lang="ru-RU" sz="1400" dirty="0" smtClean="0"/>
          </a:p>
          <a:p>
            <a:r>
              <a:rPr lang="en-GB" sz="1400" dirty="0" smtClean="0">
                <a:solidFill>
                  <a:schemeClr val="tx1"/>
                </a:solidFill>
                <a:ea typeface="+mn-ea"/>
                <a:cs typeface="+mn-cs"/>
              </a:rPr>
              <a:t>Sexually Transmitted Diseases Treatment Guidelines, 2010</a:t>
            </a:r>
            <a:r>
              <a:rPr lang="ru-RU" sz="1400" dirty="0" smtClean="0"/>
              <a:t>, </a:t>
            </a:r>
            <a:r>
              <a:rPr lang="en-GB" sz="1400" dirty="0" err="1" smtClean="0">
                <a:solidFill>
                  <a:schemeClr val="tx1"/>
                </a:solidFill>
                <a:ea typeface="+mn-ea"/>
                <a:cs typeface="+mn-cs"/>
              </a:rPr>
              <a:t>Centers</a:t>
            </a:r>
            <a:r>
              <a:rPr lang="en-GB" sz="1400" dirty="0" smtClean="0">
                <a:solidFill>
                  <a:schemeClr val="tx1"/>
                </a:solidFill>
                <a:ea typeface="+mn-ea"/>
                <a:cs typeface="+mn-cs"/>
              </a:rPr>
              <a:t> for Disease Control and Prevention. [Title]. MMWR 2010;59</a:t>
            </a:r>
            <a:endParaRPr lang="en-GB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913"/>
            <a:ext cx="8579296" cy="1143000"/>
          </a:xfrm>
        </p:spPr>
        <p:txBody>
          <a:bodyPr/>
          <a:lstStyle/>
          <a:p>
            <a:r>
              <a:rPr lang="ru-RU" sz="2800" dirty="0" smtClean="0"/>
              <a:t>Характеристики успешной программы скрининга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875"/>
            <a:ext cx="8075240" cy="4713288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Заболевание должно быть общественной проблемой здоровья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История заболевания хорошо известна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Тесты скрининга точны и достоверны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Доказана эффективность лечения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Программы скрининга оправдывают затраченные материальные средства</a:t>
            </a:r>
            <a:endParaRPr lang="en-GB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47813" y="1412875"/>
            <a:ext cx="7056437" cy="3960341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spcBef>
                <a:spcPct val="35000"/>
              </a:spcBef>
              <a:spcAft>
                <a:spcPct val="25000"/>
              </a:spcAft>
              <a:defRPr/>
            </a:pPr>
            <a:r>
              <a:rPr lang="ru-RU" dirty="0" smtClean="0"/>
              <a:t>Во время беременности</a:t>
            </a:r>
            <a:r>
              <a:rPr lang="en-GB" dirty="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ru-RU" dirty="0" err="1" smtClean="0"/>
              <a:t>Трансплацентарный</a:t>
            </a:r>
            <a:endParaRPr lang="en-GB" dirty="0" smtClean="0"/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ru-RU" dirty="0" smtClean="0"/>
              <a:t>Через околоплодные воды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GB" dirty="0" smtClean="0"/>
          </a:p>
          <a:p>
            <a:pPr eaLnBrk="1" hangingPunct="1">
              <a:spcBef>
                <a:spcPct val="35000"/>
              </a:spcBef>
              <a:spcAft>
                <a:spcPct val="25000"/>
              </a:spcAft>
              <a:defRPr/>
            </a:pPr>
            <a:r>
              <a:rPr lang="ru-RU" dirty="0" smtClean="0"/>
              <a:t>Во время родов</a:t>
            </a:r>
            <a:r>
              <a:rPr lang="en-GB" dirty="0" smtClean="0"/>
              <a:t> 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ru-RU" dirty="0" smtClean="0"/>
              <a:t>Через кровь матери</a:t>
            </a:r>
            <a:endParaRPr lang="en-GB" dirty="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ru-RU" dirty="0" smtClean="0"/>
              <a:t>Через влагалищные выделения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GB" sz="2000" dirty="0" smtClean="0"/>
              <a:t> </a:t>
            </a:r>
          </a:p>
          <a:p>
            <a:pPr eaLnBrk="1" hangingPunct="1">
              <a:spcBef>
                <a:spcPct val="35000"/>
              </a:spcBef>
              <a:spcAft>
                <a:spcPct val="25000"/>
              </a:spcAft>
              <a:defRPr/>
            </a:pPr>
            <a:r>
              <a:rPr lang="ru-RU" dirty="0" smtClean="0"/>
              <a:t>После родов</a:t>
            </a:r>
            <a:r>
              <a:rPr lang="en-GB" dirty="0" smtClean="0"/>
              <a:t> 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ru-RU" dirty="0" smtClean="0"/>
              <a:t>Путём ненадлежащего ухода</a:t>
            </a:r>
            <a:r>
              <a:rPr lang="en-GB" dirty="0" smtClean="0"/>
              <a:t> 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ru-RU" dirty="0" smtClean="0"/>
              <a:t>Через кормление</a:t>
            </a:r>
            <a:r>
              <a:rPr lang="en-GB" dirty="0" smtClean="0"/>
              <a:t> 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ru-RU" dirty="0" smtClean="0"/>
              <a:t>Через руки, особенно медицинского персонала </a:t>
            </a:r>
            <a:r>
              <a:rPr lang="en-GB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перекрёстное заражение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7270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-26988"/>
            <a:ext cx="8480301" cy="143192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dirty="0" smtClean="0"/>
              <a:t>Периоды и пути инфицирования плода и новорожденного</a:t>
            </a:r>
            <a:endParaRPr lang="en-GB" sz="2400" dirty="0" smtClean="0"/>
          </a:p>
        </p:txBody>
      </p:sp>
      <p:pic>
        <p:nvPicPr>
          <p:cNvPr id="5124" name="Picture 5" descr="Новое изображение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6912"/>
            <a:ext cx="1362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Новое изображение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05064"/>
            <a:ext cx="12001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7" descr="Новое изображение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268760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690B-8C0A-4125-B6CD-59B00BEC2C1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4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675688" cy="10080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dirty="0" smtClean="0"/>
              <a:t>Инфекции, влияющие на течение беременности</a:t>
            </a:r>
            <a:endParaRPr lang="en-US" sz="2800" dirty="0" smtClean="0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1196752"/>
            <a:ext cx="3935412" cy="4538663"/>
          </a:xfrm>
        </p:spPr>
        <p:txBody>
          <a:bodyPr/>
          <a:lstStyle/>
          <a:p>
            <a:pPr marL="57150" indent="-57150" eaLnBrk="1" hangingPunct="1">
              <a:lnSpc>
                <a:spcPct val="85000"/>
              </a:lnSpc>
              <a:spcBef>
                <a:spcPct val="5000"/>
              </a:spcBef>
              <a:defRPr/>
            </a:pPr>
            <a:r>
              <a:rPr lang="en-GB" sz="2200" dirty="0" smtClean="0"/>
              <a:t> </a:t>
            </a:r>
            <a:r>
              <a:rPr lang="ru-RU" sz="2400" dirty="0" smtClean="0"/>
              <a:t>Бактериальные</a:t>
            </a:r>
            <a:endParaRPr lang="en-GB" sz="2400" dirty="0" smtClean="0"/>
          </a:p>
          <a:p>
            <a:pPr marL="463550" lvl="1" indent="-290513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smtClean="0"/>
              <a:t>Инфекции мочевыводящих путей</a:t>
            </a:r>
            <a:endParaRPr lang="en-GB" sz="2200" dirty="0" smtClean="0"/>
          </a:p>
          <a:p>
            <a:pPr marL="463550" lvl="1" indent="-290513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smtClean="0"/>
              <a:t>Сифилис</a:t>
            </a:r>
            <a:r>
              <a:rPr lang="en-GB" sz="2200" dirty="0" smtClean="0"/>
              <a:t> </a:t>
            </a:r>
          </a:p>
          <a:p>
            <a:pPr marL="463550" lvl="1" indent="-290513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smtClean="0"/>
              <a:t>Гонорея</a:t>
            </a:r>
            <a:endParaRPr lang="en-GB" sz="2200" dirty="0" smtClean="0"/>
          </a:p>
          <a:p>
            <a:pPr marL="463550" lvl="1" indent="-290513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smtClean="0"/>
              <a:t>Хламидиоз</a:t>
            </a:r>
            <a:endParaRPr lang="en-GB" sz="2200" dirty="0" smtClean="0"/>
          </a:p>
          <a:p>
            <a:pPr marL="463550" lvl="1" indent="-290513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smtClean="0"/>
              <a:t>Бактериальный вагиноз</a:t>
            </a:r>
            <a:r>
              <a:rPr lang="en-GB" sz="2200" dirty="0" smtClean="0"/>
              <a:t> </a:t>
            </a:r>
          </a:p>
          <a:p>
            <a:pPr marL="463550" lvl="1" indent="-290513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smtClean="0"/>
              <a:t>Стрептококк группы </a:t>
            </a:r>
            <a:r>
              <a:rPr lang="en-GB" sz="2200" dirty="0" smtClean="0"/>
              <a:t>B</a:t>
            </a:r>
            <a:endParaRPr lang="ru-RU" sz="2200" dirty="0" smtClean="0"/>
          </a:p>
          <a:p>
            <a:pPr marL="463550" lvl="1" indent="-290513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err="1" smtClean="0"/>
              <a:t>Листериоз</a:t>
            </a:r>
            <a:endParaRPr lang="en-GB" sz="2200" dirty="0" smtClean="0"/>
          </a:p>
          <a:p>
            <a:pPr marL="463550" lvl="1" indent="-290513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smtClean="0"/>
              <a:t>Туберкулёз</a:t>
            </a:r>
            <a:endParaRPr lang="en-GB" sz="2200" dirty="0" smtClean="0"/>
          </a:p>
          <a:p>
            <a:pPr marL="57150" indent="-57150">
              <a:defRPr/>
            </a:pPr>
            <a:endParaRPr lang="en-US" sz="2200" dirty="0" smtClean="0">
              <a:effectLst/>
            </a:endParaRPr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88024" y="1196752"/>
            <a:ext cx="3695700" cy="4322763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400" dirty="0" smtClean="0"/>
              <a:t>Вирусные</a:t>
            </a:r>
            <a:endParaRPr lang="en-GB" sz="2400" dirty="0" smtClean="0"/>
          </a:p>
          <a:p>
            <a:pPr lvl="1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smtClean="0"/>
              <a:t>Гепатиты</a:t>
            </a:r>
            <a:r>
              <a:rPr lang="en-GB" sz="2200" dirty="0" smtClean="0"/>
              <a:t> B </a:t>
            </a:r>
            <a:r>
              <a:rPr lang="ru-RU" sz="2200" dirty="0" smtClean="0"/>
              <a:t>и</a:t>
            </a:r>
            <a:r>
              <a:rPr lang="en-GB" sz="2200" dirty="0" smtClean="0"/>
              <a:t> C </a:t>
            </a:r>
          </a:p>
          <a:p>
            <a:pPr lvl="1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smtClean="0"/>
              <a:t>Вирус простого герпеса</a:t>
            </a:r>
            <a:r>
              <a:rPr lang="en-GB" sz="2200" dirty="0" smtClean="0"/>
              <a:t> </a:t>
            </a:r>
          </a:p>
          <a:p>
            <a:pPr lvl="1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smtClean="0"/>
              <a:t>Цитомегаловирус</a:t>
            </a:r>
            <a:endParaRPr lang="en-GB" sz="2200" dirty="0" smtClean="0"/>
          </a:p>
          <a:p>
            <a:pPr lvl="1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smtClean="0"/>
              <a:t>Ветряная оспа</a:t>
            </a:r>
            <a:endParaRPr lang="en-GB" sz="2200" dirty="0" smtClean="0"/>
          </a:p>
          <a:p>
            <a:pPr lvl="1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smtClean="0"/>
              <a:t>Краснуха, корь</a:t>
            </a:r>
            <a:r>
              <a:rPr lang="en-GB" sz="2200" dirty="0" smtClean="0"/>
              <a:t> </a:t>
            </a:r>
          </a:p>
          <a:p>
            <a:pPr lvl="1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smtClean="0"/>
              <a:t>ВИЧ</a:t>
            </a:r>
            <a:endParaRPr lang="en-GB" sz="2200" dirty="0" smtClean="0"/>
          </a:p>
          <a:p>
            <a:pPr lvl="1">
              <a:lnSpc>
                <a:spcPct val="85000"/>
              </a:lnSpc>
              <a:spcBef>
                <a:spcPct val="5000"/>
              </a:spcBef>
              <a:defRPr/>
            </a:pPr>
            <a:endParaRPr lang="en-GB" sz="2200" dirty="0" smtClean="0"/>
          </a:p>
          <a:p>
            <a:pPr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400" dirty="0" smtClean="0"/>
              <a:t>Паразитарные</a:t>
            </a:r>
            <a:endParaRPr lang="en-GB" sz="2400" dirty="0" smtClean="0"/>
          </a:p>
          <a:p>
            <a:pPr lvl="1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smtClean="0"/>
              <a:t>Трихомониаз</a:t>
            </a:r>
            <a:endParaRPr lang="en-US" sz="2200" dirty="0" smtClean="0"/>
          </a:p>
          <a:p>
            <a:pPr lvl="1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smtClean="0"/>
              <a:t>Токсоплазмоз</a:t>
            </a:r>
            <a:endParaRPr lang="en-GB" sz="2200" dirty="0" smtClean="0"/>
          </a:p>
          <a:p>
            <a:pPr lvl="1">
              <a:lnSpc>
                <a:spcPct val="85000"/>
              </a:lnSpc>
              <a:spcBef>
                <a:spcPct val="5000"/>
              </a:spcBef>
              <a:defRPr/>
            </a:pPr>
            <a:r>
              <a:rPr lang="ru-RU" sz="2200" dirty="0" smtClean="0"/>
              <a:t>Малярия</a:t>
            </a:r>
            <a:endParaRPr lang="en-US" sz="2200" dirty="0" smtClean="0">
              <a:effectLst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690B-8C0A-4125-B6CD-59B00BEC2C1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 smtClean="0"/>
              <a:t>Инфекции мочевыводящих путей (ИМП)</a:t>
            </a:r>
            <a:endParaRPr lang="en-GB" sz="2800" dirty="0" smtClean="0"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7584" y="1412776"/>
            <a:ext cx="7859712" cy="4713288"/>
          </a:xfrm>
        </p:spPr>
        <p:txBody>
          <a:bodyPr/>
          <a:lstStyle/>
          <a:p>
            <a:r>
              <a:rPr lang="ru-RU" sz="1800" dirty="0" smtClean="0"/>
              <a:t>Частота до 2-5-10 %</a:t>
            </a:r>
          </a:p>
          <a:p>
            <a:pPr eaLnBrk="1" hangingPunct="1">
              <a:spcBef>
                <a:spcPct val="5000"/>
              </a:spcBef>
              <a:defRPr/>
            </a:pPr>
            <a:r>
              <a:rPr lang="ru-RU" sz="1800" dirty="0" smtClean="0"/>
              <a:t>Основные клинические формы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ru-RU" sz="1800" dirty="0" smtClean="0"/>
              <a:t>Бессимптомная бактериурия</a:t>
            </a:r>
            <a:r>
              <a:rPr lang="en-GB" sz="1800" dirty="0" smtClean="0"/>
              <a:t> (3-8%)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ru-RU" sz="1800" dirty="0" smtClean="0"/>
              <a:t>Цистит</a:t>
            </a:r>
            <a:r>
              <a:rPr lang="en-GB" sz="1800" dirty="0" smtClean="0"/>
              <a:t> (1.3-3,4%)</a:t>
            </a:r>
          </a:p>
          <a:p>
            <a:pPr lvl="1"/>
            <a:r>
              <a:rPr lang="ru-RU" sz="1800" dirty="0" smtClean="0"/>
              <a:t>Пиелонефрит</a:t>
            </a:r>
            <a:r>
              <a:rPr lang="en-GB" sz="1800" dirty="0" smtClean="0"/>
              <a:t> (1%)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развивается у 28—30% не получавших лечения по поводу бессимптомной бактериурии</a:t>
            </a:r>
            <a:endParaRPr lang="ru-RU" sz="1800" dirty="0" smtClean="0"/>
          </a:p>
          <a:p>
            <a:pPr eaLnBrk="1" hangingPunct="1">
              <a:spcBef>
                <a:spcPct val="5000"/>
              </a:spcBef>
              <a:defRPr/>
            </a:pPr>
            <a:r>
              <a:rPr lang="ru-RU" sz="1800" dirty="0" smtClean="0"/>
              <a:t>Осложнения: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ru-RU" sz="1800" dirty="0" smtClean="0"/>
              <a:t>Преждевременные роды</a:t>
            </a:r>
            <a:r>
              <a:rPr lang="en-GB" sz="1800" dirty="0" smtClean="0"/>
              <a:t> </a:t>
            </a:r>
            <a:endParaRPr lang="ru-RU" sz="1800" dirty="0" smtClean="0"/>
          </a:p>
          <a:p>
            <a:pPr lvl="1" eaLnBrk="1" hangingPunct="1">
              <a:spcBef>
                <a:spcPct val="5000"/>
              </a:spcBef>
              <a:defRPr/>
            </a:pPr>
            <a:r>
              <a:rPr lang="ru-RU" sz="1800" dirty="0" err="1" smtClean="0"/>
              <a:t>Хориоамнионит</a:t>
            </a:r>
            <a:endParaRPr lang="en-GB" sz="1800" dirty="0" smtClean="0"/>
          </a:p>
          <a:p>
            <a:pPr lvl="1" eaLnBrk="1" hangingPunct="1">
              <a:spcBef>
                <a:spcPct val="5000"/>
              </a:spcBef>
              <a:defRPr/>
            </a:pPr>
            <a:r>
              <a:rPr lang="ru-RU" sz="1800" dirty="0" err="1" smtClean="0"/>
              <a:t>Уросепсис</a:t>
            </a:r>
            <a:r>
              <a:rPr lang="en-GB" sz="1800" dirty="0" smtClean="0"/>
              <a:t>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ru-RU" sz="1800" dirty="0" smtClean="0"/>
              <a:t>Почечная недостаточность</a:t>
            </a:r>
            <a:r>
              <a:rPr lang="en-GB" sz="1800" dirty="0" smtClean="0"/>
              <a:t> </a:t>
            </a:r>
          </a:p>
          <a:p>
            <a:pPr lvl="1" eaLnBrk="1" hangingPunct="1">
              <a:spcBef>
                <a:spcPct val="5000"/>
              </a:spcBef>
              <a:defRPr/>
            </a:pPr>
            <a:r>
              <a:rPr lang="ru-RU" sz="1800" dirty="0" smtClean="0"/>
              <a:t>Материнская смертность </a:t>
            </a:r>
          </a:p>
          <a:p>
            <a:pPr eaLnBrk="1" hangingPunct="1">
              <a:spcBef>
                <a:spcPct val="5000"/>
              </a:spcBef>
              <a:defRPr/>
            </a:pPr>
            <a:endParaRPr lang="ru-RU" sz="20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>Диагностика и лечение ИМП при беременности</a:t>
            </a:r>
            <a:endParaRPr lang="en-GB" sz="2800" dirty="0" smtClean="0"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7584" y="1196752"/>
            <a:ext cx="7859712" cy="4713288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Наличие колоний бактерий </a:t>
            </a:r>
            <a:r>
              <a:rPr lang="ru-RU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 10</a:t>
            </a:r>
            <a:r>
              <a:rPr lang="ru-RU" sz="1800" b="1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ru-RU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1 мл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средней порции мочи, определяемое </a:t>
            </a:r>
            <a:r>
              <a:rPr lang="ru-RU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культуральным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методом («золотой стандарт») без клинических симптомов острого цистита или </a:t>
            </a:r>
            <a:r>
              <a:rPr lang="ru-RU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пиелонефрита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Исследование - посев средней порции мочи – должно предлагаться всем беременным как минимум один раз при постановке на учет </a:t>
            </a:r>
            <a:r>
              <a:rPr lang="en-GB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(1a)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Лечение: </a:t>
            </a:r>
            <a:r>
              <a:rPr lang="en-GB" sz="1800" b="1" dirty="0" smtClean="0"/>
              <a:t>per </a:t>
            </a:r>
            <a:r>
              <a:rPr lang="en-GB" sz="1800" b="1" dirty="0" err="1" smtClean="0"/>
              <a:t>os</a:t>
            </a:r>
            <a:r>
              <a:rPr lang="en-GB" sz="1800" b="1" dirty="0" smtClean="0"/>
              <a:t>  5-7 </a:t>
            </a:r>
            <a:r>
              <a:rPr lang="ru-RU" sz="1800" b="1" dirty="0" smtClean="0"/>
              <a:t>дней </a:t>
            </a:r>
            <a:r>
              <a:rPr lang="ru-RU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нитрофураны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ампициллин, сульфаниламиды, </a:t>
            </a:r>
            <a:r>
              <a:rPr lang="ru-RU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цефалоспорины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1-го поколения, которые в исследованиях показали одинаковую эффективность;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Лечение должно назначаться после 14 нед беременности для исключения возможного негативного влияния на развитие плода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Критерий успешного лечения — отсутствие бактерий в моче</a:t>
            </a:r>
          </a:p>
          <a:p>
            <a:r>
              <a:rPr lang="ru-RU" sz="1800" b="1" dirty="0" smtClean="0"/>
              <a:t>Лечение </a:t>
            </a:r>
            <a:r>
              <a:rPr lang="ru-RU" sz="1800" b="1" dirty="0" err="1" smtClean="0"/>
              <a:t>пиелонефрита</a:t>
            </a:r>
            <a:r>
              <a:rPr lang="ru-RU" sz="1800" b="1" dirty="0" smtClean="0"/>
              <a:t> в профильном стационаре </a:t>
            </a:r>
            <a:endParaRPr lang="en-GB" sz="1800" b="1" dirty="0"/>
          </a:p>
        </p:txBody>
      </p:sp>
      <p:sp>
        <p:nvSpPr>
          <p:cNvPr id="283654" name="Text Box 6"/>
          <p:cNvSpPr txBox="1">
            <a:spLocks noChangeArrowheads="1"/>
          </p:cNvSpPr>
          <p:nvPr/>
        </p:nvSpPr>
        <p:spPr bwMode="auto">
          <a:xfrm>
            <a:off x="1476375" y="1700213"/>
            <a:ext cx="655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Гепатит В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859712" cy="4713288"/>
          </a:xfrm>
        </p:spPr>
        <p:txBody>
          <a:bodyPr/>
          <a:lstStyle/>
          <a:p>
            <a:r>
              <a:rPr lang="ru-RU" sz="2000" dirty="0" smtClean="0"/>
              <a:t>Течение и лечение острого гепатита не отличается от лечения вне беременности </a:t>
            </a:r>
          </a:p>
          <a:p>
            <a:r>
              <a:rPr lang="ru-RU" sz="2000" dirty="0" smtClean="0"/>
              <a:t>Заражение ребенка чаще </a:t>
            </a:r>
            <a:r>
              <a:rPr lang="ru-RU" sz="2000" dirty="0" err="1" smtClean="0"/>
              <a:t>интранатально</a:t>
            </a:r>
            <a:r>
              <a:rPr lang="ru-RU" sz="2000" dirty="0" smtClean="0"/>
              <a:t>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Скрининг на гепатит В необходимо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предлагать всем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беременным в целях выявления женщин — носителей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HBsAg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для проведения детям, рожденным у таких матерей, эффективной профилактики —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иммуноглобулин + вакцинация в первые сутки жизни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(1b);</a:t>
            </a:r>
          </a:p>
          <a:p>
            <a:r>
              <a:rPr lang="ru-RU" sz="2000" b="1" dirty="0" smtClean="0"/>
              <a:t>П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ациентки — носители </a:t>
            </a:r>
            <a:r>
              <a:rPr lang="ru-RU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HBsAg</a:t>
            </a:r>
            <a:r>
              <a:rPr lang="ru-RU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представляют опасности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быту для персонала и других женщин, равно как и для своих детей, поэтому не должны изолироваться в антенатальном и послеродовом периодах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</TotalTime>
  <Words>2320</Words>
  <Application>Microsoft Office PowerPoint</Application>
  <PresentationFormat>On-screen Show (4:3)</PresentationFormat>
  <Paragraphs>272</Paragraphs>
  <Slides>33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Инфекции во время беременности </vt:lpstr>
      <vt:lpstr>Проблема</vt:lpstr>
      <vt:lpstr>Проблема</vt:lpstr>
      <vt:lpstr>Характеристики успешной программы скрининга </vt:lpstr>
      <vt:lpstr>Периоды и пути инфицирования плода и новорожденного</vt:lpstr>
      <vt:lpstr>Инфекции, влияющие на течение беременности</vt:lpstr>
      <vt:lpstr>Инфекции мочевыводящих путей (ИМП)</vt:lpstr>
      <vt:lpstr>Диагностика и лечение ИМП при беременности</vt:lpstr>
      <vt:lpstr>Гепатит В </vt:lpstr>
      <vt:lpstr>Гепатит С </vt:lpstr>
      <vt:lpstr>Бактериальный вагиноз (БВ) (1)</vt:lpstr>
      <vt:lpstr>Бактериальный вагиноз (БВ) (2)</vt:lpstr>
      <vt:lpstr>ВИЧ (1) </vt:lpstr>
      <vt:lpstr>ВИЧ (2) </vt:lpstr>
      <vt:lpstr>Краснуха (1)  </vt:lpstr>
      <vt:lpstr>Краснуха (2)  </vt:lpstr>
      <vt:lpstr>Хламидиоз (1) </vt:lpstr>
      <vt:lpstr>Хламидиоз (2) </vt:lpstr>
      <vt:lpstr>Цитомегаловирусная инфекция (1) </vt:lpstr>
      <vt:lpstr>Цитомегаловирусная инфекция (2) </vt:lpstr>
      <vt:lpstr>Токсоплазмоз (1)</vt:lpstr>
      <vt:lpstr>Токсоплазмоз (2)</vt:lpstr>
      <vt:lpstr>Токсоплазмоз (3)</vt:lpstr>
      <vt:lpstr>Генитальный герпес </vt:lpstr>
      <vt:lpstr>Сифилис </vt:lpstr>
      <vt:lpstr>Гонорея </vt:lpstr>
      <vt:lpstr>Стрептококк группы В</vt:lpstr>
      <vt:lpstr>Туберкулёз (TB)</vt:lpstr>
      <vt:lpstr>Туберкулёз (TB) (2)</vt:lpstr>
      <vt:lpstr>Туберкулёз (TB) (3)</vt:lpstr>
      <vt:lpstr>Инфекции, не влияющие на беременность. Трихомониаз</vt:lpstr>
      <vt:lpstr>Инфекции, не влияющие на беременность. Вагинальный кандидоз</vt:lpstr>
      <vt:lpstr>Использованная литература </vt:lpstr>
    </vt:vector>
  </TitlesOfParts>
  <Company>World Health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dbr</dc:creator>
  <cp:lastModifiedBy>osh</cp:lastModifiedBy>
  <cp:revision>106</cp:revision>
  <dcterms:created xsi:type="dcterms:W3CDTF">2010-09-01T13:00:06Z</dcterms:created>
  <dcterms:modified xsi:type="dcterms:W3CDTF">2013-04-10T02:20:14Z</dcterms:modified>
</cp:coreProperties>
</file>