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257" r:id="rId3"/>
    <p:sldId id="261" r:id="rId4"/>
    <p:sldId id="262" r:id="rId5"/>
    <p:sldId id="263" r:id="rId6"/>
    <p:sldId id="273" r:id="rId7"/>
    <p:sldId id="264" r:id="rId8"/>
    <p:sldId id="260" r:id="rId9"/>
    <p:sldId id="272" r:id="rId10"/>
    <p:sldId id="274" r:id="rId11"/>
    <p:sldId id="277" r:id="rId12"/>
    <p:sldId id="278" r:id="rId13"/>
    <p:sldId id="275" r:id="rId14"/>
    <p:sldId id="276" r:id="rId15"/>
    <p:sldId id="279" r:id="rId16"/>
    <p:sldId id="280" r:id="rId17"/>
    <p:sldId id="281" r:id="rId18"/>
    <p:sldId id="282" r:id="rId19"/>
    <p:sldId id="268" r:id="rId20"/>
    <p:sldId id="265" r:id="rId21"/>
    <p:sldId id="266" r:id="rId22"/>
    <p:sldId id="267" r:id="rId23"/>
    <p:sldId id="269" r:id="rId24"/>
    <p:sldId id="258" r:id="rId25"/>
    <p:sldId id="259" r:id="rId26"/>
    <p:sldId id="270" r:id="rId27"/>
    <p:sldId id="27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0"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24" autoAdjust="0"/>
  </p:normalViewPr>
  <p:slideViewPr>
    <p:cSldViewPr>
      <p:cViewPr varScale="1">
        <p:scale>
          <a:sx n="78" d="100"/>
          <a:sy n="78" d="100"/>
        </p:scale>
        <p:origin x="-191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09C89-80C0-41B9-AA69-06AADF948EB4}" type="datetimeFigureOut">
              <a:rPr lang="ru-RU" smtClean="0"/>
              <a:pPr/>
              <a:t>28.05.14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2358B-EA01-4CE5-BA00-D16B7F3DCF02}" type="slidenum">
              <a:rPr lang="ru-RU" smtClean="0"/>
              <a:pPr/>
              <a:t>‹#›</a:t>
            </a:fld>
            <a:endParaRPr lang="ru-RU"/>
          </a:p>
        </p:txBody>
      </p:sp>
    </p:spTree>
    <p:extLst>
      <p:ext uri="{BB962C8B-B14F-4D97-AF65-F5344CB8AC3E}">
        <p14:creationId xmlns:p14="http://schemas.microsoft.com/office/powerpoint/2010/main" val="285205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Согласно определению ВОЗ (1984). Термин «</a:t>
            </a:r>
            <a:r>
              <a:rPr lang="ru-RU" dirty="0" err="1" smtClean="0"/>
              <a:t>дисгормональный</a:t>
            </a:r>
            <a:r>
              <a:rPr lang="ru-RU" dirty="0" smtClean="0"/>
              <a:t>» свидетельствует о том, что процесс возникает на фоне гормональных нарушений.</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Большинство женщин не придают мастопатии большого значения, так как это заболевание не кажется им достаточно серьезным.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21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Хотя мастопатия — это собирательный термин, охватывающий все патологические изменения в молочной железе, рассмотрим главным образом </a:t>
            </a:r>
            <a:r>
              <a:rPr lang="ru-RU" dirty="0" err="1" smtClean="0"/>
              <a:t>дисгормональную</a:t>
            </a:r>
            <a:r>
              <a:rPr lang="ru-RU" dirty="0" smtClean="0"/>
              <a:t> гиперплазию молочной железы (</a:t>
            </a:r>
            <a:r>
              <a:rPr lang="ru-RU" dirty="0" err="1" smtClean="0"/>
              <a:t>фиброкистозные</a:t>
            </a:r>
            <a:r>
              <a:rPr lang="ru-RU" dirty="0" smtClean="0"/>
              <a:t> изменения). </a:t>
            </a:r>
          </a:p>
          <a:p>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22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58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Мастопатия была описана еще в 1838 году. Поскольку она проявляется многочисленными признаками (с кистами или без, с преобладанием локальных уплотнений или диффузных), а также различными изменениями тканей, то возникло множество ее синонимов, многие из которых уже не используются на практике («хроническая </a:t>
            </a:r>
            <a:r>
              <a:rPr lang="ru-RU" dirty="0" err="1" smtClean="0"/>
              <a:t>индурация</a:t>
            </a:r>
            <a:r>
              <a:rPr lang="ru-RU" dirty="0" smtClean="0"/>
              <a:t>», болезнь </a:t>
            </a:r>
            <a:r>
              <a:rPr lang="ru-RU" dirty="0" err="1" smtClean="0"/>
              <a:t>Шиммельбуша</a:t>
            </a:r>
            <a:r>
              <a:rPr lang="ru-RU" dirty="0" smtClean="0"/>
              <a:t>, «хронический кистозный мастит», «серозно-кистозная опухоль молочной железы», «кистозная аденома» и др.).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Эти изменения обнаруживаются под микроскопом при гистологическом исследовании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Как уже отмечалось, мастопатия — </a:t>
            </a:r>
            <a:r>
              <a:rPr lang="ru-RU" dirty="0" err="1" smtClean="0"/>
              <a:t>многопричинное</a:t>
            </a:r>
            <a:r>
              <a:rPr lang="ru-RU" dirty="0" smtClean="0"/>
              <a:t> заболевание, обусловленное генетическими и этиологическими факторами, а также условиями жизни пациенток.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Если попытаться нарисовать собирательный портрет женщин, страдающих мастопатией, получится, что все они детородного возраста, ведут активную социальную жизнь, активную половую жизнь, имеют семью, в анамнезе у них отмечается несколько беременностей, заканчивающихся чаще всего абортом, мало родов, кормление детей грудью.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dirty="0" smtClean="0"/>
              <a:t>В Италии, например, специально провели массовое обследование в женских монастырях.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Данные регрессивные изменения происходят неравномерно, поэтому развитие желёз может приобрести патологический характер.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10</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Мастопатия — распространенное заболевание молочных желез у женщин. Мастопатии далеко не всегда приводит к необратимым изменениям. Тем не менее, на фоне доброкачественных заболеваний молочных желез рак молочной железы встречается в 3–5 раз чаще, а при некоторых формах мастопатии даже в 25–30 раз. Это объясняется тем, что механизмы развития указанных заболеваний во многом сходны.</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19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ФКБ — доброкачественное заболевание. Однако в ряде случаев данная патология может явиться промежуточной стадией в развитии злокачественного процесса. Поскольку этиологические факторы и патогенетические механизмы доброкачественных заболеваний и рака молочных желез во многом схожи, то и факторы риска их развития также во многом идентичны. </a:t>
            </a:r>
            <a:endParaRPr lang="ru-RU" dirty="0"/>
          </a:p>
        </p:txBody>
      </p:sp>
      <p:sp>
        <p:nvSpPr>
          <p:cNvPr id="4" name="Номер слайда 3"/>
          <p:cNvSpPr>
            <a:spLocks noGrp="1"/>
          </p:cNvSpPr>
          <p:nvPr>
            <p:ph type="sldNum" sz="quarter" idx="10"/>
          </p:nvPr>
        </p:nvSpPr>
        <p:spPr/>
        <p:txBody>
          <a:bodyPr/>
          <a:lstStyle/>
          <a:p>
            <a:fld id="{B3D2358B-EA01-4CE5-BA00-D16B7F3DCF02}"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7C3D857-9B53-4657-B8B7-F7F6550CD7BE}" type="datetimeFigureOut">
              <a:rPr lang="ru-RU" smtClean="0"/>
              <a:pPr/>
              <a:t>28.05.14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E6A2C9A9-7E03-4346-A3F8-EEB45D77841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A2C9A9-7E03-4346-A3F8-EEB45D7784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A2C9A9-7E03-4346-A3F8-EEB45D7784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A2C9A9-7E03-4346-A3F8-EEB45D77841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6A2C9A9-7E03-4346-A3F8-EEB45D77841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6A2C9A9-7E03-4346-A3F8-EEB45D77841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6A2C9A9-7E03-4346-A3F8-EEB45D77841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6A2C9A9-7E03-4346-A3F8-EEB45D77841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7C3D857-9B53-4657-B8B7-F7F6550CD7BE}" type="datetimeFigureOut">
              <a:rPr lang="ru-RU" smtClean="0"/>
              <a:pPr/>
              <a:t>28.05.14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6A2C9A9-7E03-4346-A3F8-EEB45D7784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7C3D857-9B53-4657-B8B7-F7F6550CD7BE}" type="datetimeFigureOut">
              <a:rPr lang="ru-RU" smtClean="0"/>
              <a:pPr/>
              <a:t>28.05.14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6A2C9A9-7E03-4346-A3F8-EEB45D77841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7C3D857-9B53-4657-B8B7-F7F6550CD7BE}" type="datetimeFigureOut">
              <a:rPr lang="ru-RU" smtClean="0"/>
              <a:pPr/>
              <a:t>28.05.14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E6A2C9A9-7E03-4346-A3F8-EEB45D77841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C3D857-9B53-4657-B8B7-F7F6550CD7BE}" type="datetimeFigureOut">
              <a:rPr lang="ru-RU" smtClean="0"/>
              <a:pPr/>
              <a:t>28.05.14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A2C9A9-7E03-4346-A3F8-EEB45D77841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Мастопатия </a:t>
            </a:r>
            <a:endParaRPr lang="ru-RU" dirty="0"/>
          </a:p>
        </p:txBody>
      </p:sp>
      <p:sp>
        <p:nvSpPr>
          <p:cNvPr id="4" name="Подзаголовок 2"/>
          <p:cNvSpPr>
            <a:spLocks noGrp="1"/>
          </p:cNvSpPr>
          <p:nvPr>
            <p:ph type="subTitle" idx="1"/>
          </p:nvPr>
        </p:nvSpPr>
        <p:spPr/>
        <p:txBody>
          <a:bodyPr>
            <a:normAutofit/>
          </a:bodyPr>
          <a:lstStyle/>
          <a:p>
            <a:r>
              <a:rPr lang="ru-RU" dirty="0" smtClean="0"/>
              <a:t>Лекции доцента кафедры акушерства и гинекологии </a:t>
            </a:r>
            <a:r>
              <a:rPr lang="ru-RU" dirty="0" err="1" smtClean="0"/>
              <a:t>Ташиевой</a:t>
            </a:r>
            <a:r>
              <a:rPr lang="ru-RU" dirty="0" smtClean="0"/>
              <a:t> Г.С.</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Autofit/>
          </a:bodyPr>
          <a:lstStyle/>
          <a:p>
            <a:r>
              <a:rPr lang="ru-RU" sz="2400" b="1" dirty="0" smtClean="0"/>
              <a:t>В анамнезе </a:t>
            </a:r>
            <a:r>
              <a:rPr lang="ru-RU" sz="2400" b="1" dirty="0" smtClean="0">
                <a:solidFill>
                  <a:srgbClr val="FF0000"/>
                </a:solidFill>
              </a:rPr>
              <a:t>3  МА и более</a:t>
            </a:r>
            <a:r>
              <a:rPr lang="ru-RU" sz="2400" b="1" dirty="0" smtClean="0"/>
              <a:t>, риск развития мастопатий в </a:t>
            </a:r>
            <a:r>
              <a:rPr lang="ru-RU" sz="2400" b="1" dirty="0" smtClean="0">
                <a:solidFill>
                  <a:srgbClr val="FF0000"/>
                </a:solidFill>
              </a:rPr>
              <a:t>7,2</a:t>
            </a:r>
            <a:r>
              <a:rPr lang="ru-RU" sz="2400" b="1" dirty="0" smtClean="0"/>
              <a:t> раза выше. </a:t>
            </a:r>
          </a:p>
          <a:p>
            <a:r>
              <a:rPr lang="ru-RU" sz="2400" b="1" dirty="0" smtClean="0">
                <a:solidFill>
                  <a:srgbClr val="FF0000"/>
                </a:solidFill>
              </a:rPr>
              <a:t>МА</a:t>
            </a:r>
            <a:r>
              <a:rPr lang="ru-RU" sz="2400" b="1" dirty="0" smtClean="0"/>
              <a:t> прерывает пролиферативные процессы в молочных железах, и ткань подвергается обратному развитию. </a:t>
            </a:r>
          </a:p>
          <a:p>
            <a:r>
              <a:rPr lang="ru-RU" sz="2400" b="1" dirty="0" smtClean="0"/>
              <a:t>Как ни странно, с повышенным риском развития заболеваний молочных желез ассоциируется высокий социально-экономический уровень (диета, экология мегаполисов, позднее рождение первого ребенка и т. д.). </a:t>
            </a:r>
          </a:p>
          <a:p>
            <a:r>
              <a:rPr lang="ru-RU" sz="2400" b="1" dirty="0" smtClean="0"/>
              <a:t>Повышается риск возникновения мастопатий и </a:t>
            </a:r>
            <a:r>
              <a:rPr lang="ru-RU" sz="2400" b="1" dirty="0" smtClean="0">
                <a:solidFill>
                  <a:srgbClr val="FF0000"/>
                </a:solidFill>
              </a:rPr>
              <a:t>РМЖ</a:t>
            </a:r>
            <a:r>
              <a:rPr lang="ru-RU" sz="2400" b="1" dirty="0" smtClean="0"/>
              <a:t> под влиянием таких неблагоприятных факторов, как отсутствие беременности или поздняя первая беременность, отсутствие грудного вскармливания или короткий период его. </a:t>
            </a:r>
          </a:p>
          <a:p>
            <a:endParaRPr lang="ru-RU" sz="2000" dirty="0"/>
          </a:p>
        </p:txBody>
      </p:sp>
      <p:sp>
        <p:nvSpPr>
          <p:cNvPr id="2" name="Заголовок 1"/>
          <p:cNvSpPr>
            <a:spLocks noGrp="1"/>
          </p:cNvSpPr>
          <p:nvPr>
            <p:ph type="title"/>
          </p:nvPr>
        </p:nvSpPr>
        <p:spPr>
          <a:xfrm>
            <a:off x="457200" y="0"/>
            <a:ext cx="8229600" cy="620688"/>
          </a:xfrm>
        </p:spPr>
        <p:txBody>
          <a:bodyPr>
            <a:normAutofit fontScale="90000"/>
          </a:bodyPr>
          <a:lstStyle/>
          <a:p>
            <a:r>
              <a:rPr lang="ru-RU" dirty="0" smtClean="0"/>
              <a:t>Факторы риска.</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txBody>
          <a:bodyPr>
            <a:normAutofit fontScale="92500" lnSpcReduction="10000"/>
          </a:bodyPr>
          <a:lstStyle/>
          <a:p>
            <a:r>
              <a:rPr lang="ru-RU" dirty="0" smtClean="0"/>
              <a:t>Мастопатия чаще встречается у женщин с неустойчивой психикой. </a:t>
            </a:r>
          </a:p>
          <a:p>
            <a:r>
              <a:rPr lang="ru-RU" dirty="0" smtClean="0"/>
              <a:t>Нередко врачи называют мастопатию истерической опухолью. </a:t>
            </a:r>
          </a:p>
          <a:p>
            <a:r>
              <a:rPr lang="ru-RU" dirty="0" smtClean="0"/>
              <a:t>Ее появление во многом провоцируется сильными стрессами, так как частое и хроническое повышение количества адреналина в организме активизирует рост числа клеток в молочной железе. Большему риску заболеть женщина подвергается при стрессе, неврозе, депрессии. </a:t>
            </a:r>
          </a:p>
          <a:p>
            <a:r>
              <a:rPr lang="ru-RU" dirty="0" smtClean="0"/>
              <a:t>Длительный психический стресс является одним из ведущих причинных факторов возникновения мастопатии.</a:t>
            </a:r>
          </a:p>
          <a:p>
            <a:endParaRPr lang="ru-RU" dirty="0"/>
          </a:p>
        </p:txBody>
      </p:sp>
      <p:sp>
        <p:nvSpPr>
          <p:cNvPr id="2" name="Заголовок 1"/>
          <p:cNvSpPr>
            <a:spLocks noGrp="1"/>
          </p:cNvSpPr>
          <p:nvPr>
            <p:ph type="title"/>
          </p:nvPr>
        </p:nvSpPr>
        <p:spPr>
          <a:xfrm>
            <a:off x="457200" y="274638"/>
            <a:ext cx="8229600" cy="490066"/>
          </a:xfrm>
        </p:spPr>
        <p:txBody>
          <a:bodyPr>
            <a:normAutofit fontScale="90000"/>
          </a:bodyPr>
          <a:lstStyle/>
          <a:p>
            <a:r>
              <a:rPr lang="ru-RU" dirty="0" smtClean="0"/>
              <a:t>Факторы риска.</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lnSpcReduction="10000"/>
          </a:bodyPr>
          <a:lstStyle/>
          <a:p>
            <a:r>
              <a:rPr lang="ru-RU" b="1" dirty="0" smtClean="0"/>
              <a:t>Одна из гипотез </a:t>
            </a:r>
            <a:r>
              <a:rPr lang="ru-RU" b="1" dirty="0" err="1" smtClean="0"/>
              <a:t>подкрепленая</a:t>
            </a:r>
            <a:r>
              <a:rPr lang="ru-RU" b="1" dirty="0" smtClean="0"/>
              <a:t> статистикой. Установлена зависимость появления мастопатии от качества питания. </a:t>
            </a:r>
          </a:p>
          <a:p>
            <a:r>
              <a:rPr lang="ru-RU" b="1" dirty="0" smtClean="0"/>
              <a:t>Конечно, пища должна быть вкусной и разнообразной, но не стоит увлекаться жирами животного происхождения, жареными и копчеными продуктами, концентрированными бульонами, кофе и сладостями. </a:t>
            </a:r>
          </a:p>
          <a:p>
            <a:r>
              <a:rPr lang="ru-RU" b="1" dirty="0" smtClean="0"/>
              <a:t>Чрезмерное потребление этих продуктов способствует нарушению обмена веществ, а это одна из причин серьезного дисбаланса в организме. В ежедневный рацион необходимо включать продукты, экологически чистые, богатые витаминами, в частности, </a:t>
            </a:r>
            <a:r>
              <a:rPr lang="ru-RU" b="1" dirty="0" err="1" smtClean="0"/>
              <a:t>бета-каротином</a:t>
            </a:r>
            <a:r>
              <a:rPr lang="ru-RU" b="1" dirty="0" smtClean="0"/>
              <a:t> и витамином С.</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lnSpcReduction="10000"/>
          </a:bodyPr>
          <a:lstStyle/>
          <a:p>
            <a:r>
              <a:rPr lang="ru-RU" dirty="0" smtClean="0"/>
              <a:t>Почти все исследователи акцентируют внимание на возрасте, в котором произошли первые и последующие роды. В частности, у женщин, родивших двоих детей до 25 лет, втрое меньший риск развития заболеваний молочных желез по сравнению с имевшими только одного ребенка.</a:t>
            </a:r>
          </a:p>
          <a:p>
            <a:r>
              <a:rPr lang="ru-RU" b="1" dirty="0" smtClean="0">
                <a:solidFill>
                  <a:srgbClr val="FF0000"/>
                </a:solidFill>
              </a:rPr>
              <a:t>Отсюда и обратная зависимость: регулярная половая жизнь, благополучная беременность, длительное кормление грудью — лучшая профилактика заболеваний молочной железы</a:t>
            </a:r>
            <a:r>
              <a:rPr lang="ru-RU" b="1" dirty="0" smtClean="0"/>
              <a:t>. И не только профилактика, но и лучшее лекарство при начальных формах мастопатии: ткани груди омолаживаются и мелкие образования бесследно рассасываются естественным образом.</a:t>
            </a:r>
          </a:p>
          <a:p>
            <a:endParaRPr lang="ru-RU" dirty="0" smtClean="0"/>
          </a:p>
          <a:p>
            <a:endParaRPr lang="ru-RU" dirty="0" smtClean="0"/>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91264" cy="5865515"/>
          </a:xfrm>
        </p:spPr>
        <p:txBody>
          <a:bodyPr>
            <a:normAutofit fontScale="92500" lnSpcReduction="10000"/>
          </a:bodyPr>
          <a:lstStyle/>
          <a:p>
            <a:r>
              <a:rPr lang="ru-RU" dirty="0" smtClean="0"/>
              <a:t>Лишний вес также может способствовать развитию опухолей грудной железы. ЖТ  способны задерживать и накапливать различные токсичные соединения, поступающие в организм вместе с воздухом, водой, пищей. Установлено также, что в ЖТ смещается гормональное равновесие в сторону усиления процесса образования эстрогенов, специфически действующих на ткани молочной железы. Из внутренних факторов риска определенную роль может играть </a:t>
            </a:r>
            <a:r>
              <a:rPr lang="ru-RU" b="1" i="1" dirty="0" smtClean="0"/>
              <a:t>ожирение, особенно сочетающееся с диабетом и артериальной гипертензией</a:t>
            </a:r>
            <a:r>
              <a:rPr lang="ru-RU" dirty="0" smtClean="0"/>
              <a:t>. Известно, что при наличии всей этой триады риск развития мастопатии, а также рака молочных желез повышается втрое. </a:t>
            </a:r>
          </a:p>
          <a:p>
            <a:endParaRPr lang="ru-RU" dirty="0" smtClean="0"/>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85000" lnSpcReduction="20000"/>
          </a:bodyPr>
          <a:lstStyle/>
          <a:p>
            <a:r>
              <a:rPr lang="ru-RU" dirty="0" smtClean="0"/>
              <a:t>Первостепенное значение в развитии ЗМЖ имеет наследственный фактор, главным образом наличие доброкачественных и злокачественных заболеваний у родственниц по материнской линии. </a:t>
            </a:r>
          </a:p>
          <a:p>
            <a:r>
              <a:rPr lang="ru-RU" dirty="0" smtClean="0"/>
              <a:t>Одним из наиболее частых неблагоприятных факторов, обуславливающих развитие ЗМЖ, является воспаление придатков матки, так как в результате воспаления дезорганизуется процесс выработки половых гормонов. </a:t>
            </a:r>
          </a:p>
          <a:p>
            <a:r>
              <a:rPr lang="ru-RU" dirty="0" smtClean="0"/>
              <a:t>У большинства пациенток с различными формами мастопатии выявлена патология щитовидной железы. При гипофункции этой железы повышается риск возникновения мастопатий в 3,8 раза. </a:t>
            </a:r>
          </a:p>
          <a:p>
            <a:r>
              <a:rPr lang="ru-RU" dirty="0" smtClean="0"/>
              <a:t>Немаловажной причиной, способствующей возникновению мастопатии, являются различные заболевания печени, желчевыводящих протоков и желчного пузыря. Печень играет очень важную роль в разрушении избытка вырабатываемых эстрогенов. При ее заболеваниях эта способность снижается и даже утрачивается, в результате чего содержание гормонов увеличивается.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lnSpcReduction="10000"/>
          </a:bodyPr>
          <a:lstStyle/>
          <a:p>
            <a:r>
              <a:rPr lang="ru-RU" dirty="0" smtClean="0"/>
              <a:t>Еще одним фактором риска развития </a:t>
            </a:r>
            <a:r>
              <a:rPr lang="ru-RU" dirty="0" err="1" smtClean="0"/>
              <a:t>дисгормональных</a:t>
            </a:r>
            <a:r>
              <a:rPr lang="ru-RU" dirty="0" smtClean="0"/>
              <a:t> изменений в молочных железах является йодная недостаточность, способствующая нарушениям в системе гипоталамус – молочная железа. </a:t>
            </a:r>
          </a:p>
          <a:p>
            <a:r>
              <a:rPr lang="ru-RU" dirty="0" smtClean="0"/>
              <a:t>Косвенные факторы риска развития ЗМЖ, пристрастие к алкоголю и курению. </a:t>
            </a:r>
          </a:p>
          <a:p>
            <a:r>
              <a:rPr lang="ru-RU" dirty="0" smtClean="0"/>
              <a:t>Серьезными последствиями грозят травмы молочной железы, опасны даже микротравмы (в метро, в автобусе прижали, сдавили, случайно ударили в грудь локтем или сумкой). </a:t>
            </a:r>
          </a:p>
          <a:p>
            <a:r>
              <a:rPr lang="ru-RU" dirty="0" smtClean="0"/>
              <a:t>Обнаружена связь повышения риска развития заболевания с ранним наступлением менструаций и поздним их прекращением.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fontScale="92500" lnSpcReduction="20000"/>
          </a:bodyPr>
          <a:lstStyle/>
          <a:p>
            <a:r>
              <a:rPr lang="ru-RU" b="1" dirty="0" smtClean="0"/>
              <a:t>Таким образом, риск развития у женщины ЗМЖ больше в тех случаях, если она: </a:t>
            </a:r>
          </a:p>
          <a:p>
            <a:r>
              <a:rPr lang="ru-RU" dirty="0" smtClean="0"/>
              <a:t>– не рожала или имеет только одного ребенка; </a:t>
            </a:r>
          </a:p>
          <a:p>
            <a:r>
              <a:rPr lang="ru-RU" dirty="0" smtClean="0"/>
              <a:t>– имеет отягощенную наследственность по материнской линии; </a:t>
            </a:r>
          </a:p>
          <a:p>
            <a:r>
              <a:rPr lang="ru-RU" dirty="0" smtClean="0"/>
              <a:t>– не кормила или недолго кормила ребенка грудью; </a:t>
            </a:r>
          </a:p>
          <a:p>
            <a:r>
              <a:rPr lang="ru-RU" dirty="0" smtClean="0"/>
              <a:t>– сделала много абортов; </a:t>
            </a:r>
          </a:p>
          <a:p>
            <a:r>
              <a:rPr lang="ru-RU" dirty="0" smtClean="0"/>
              <a:t>– не ведет регулярную половую жизнь; </a:t>
            </a:r>
          </a:p>
          <a:p>
            <a:r>
              <a:rPr lang="ru-RU" dirty="0" smtClean="0"/>
              <a:t>– подвержена стрессам; </a:t>
            </a:r>
          </a:p>
          <a:p>
            <a:r>
              <a:rPr lang="ru-RU" dirty="0" smtClean="0"/>
              <a:t>– живет в плохой экологической обстановке; </a:t>
            </a:r>
          </a:p>
          <a:p>
            <a:r>
              <a:rPr lang="ru-RU" dirty="0" smtClean="0"/>
              <a:t>– страдает ожирением, диабетом, заболеваниями придатков, щитовидной железы, печени; </a:t>
            </a:r>
          </a:p>
          <a:p>
            <a:r>
              <a:rPr lang="ru-RU" dirty="0" smtClean="0"/>
              <a:t>– употребляет алкоголь, курит; </a:t>
            </a:r>
          </a:p>
          <a:p>
            <a:r>
              <a:rPr lang="ru-RU" dirty="0" smtClean="0"/>
              <a:t>– перенесла даже незначительные травмы груди.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r>
              <a:rPr lang="ru-RU" dirty="0" smtClean="0"/>
              <a:t>К факторам, оказывающим защитный эффект, относятся ранние роды (20–25 лет), кормление грудью, количество родов (более двух) с полноценной лактацией. </a:t>
            </a:r>
          </a:p>
          <a:p>
            <a:r>
              <a:rPr lang="ru-RU" dirty="0" smtClean="0"/>
              <a:t>Возраст также является важным фактором риска. Обычно частота возникновения рака молочных желез прогрессирующе повышается с возрастом и составляет 30–50 % к 75 годам.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616624"/>
          </a:xfrm>
        </p:spPr>
        <p:txBody>
          <a:bodyPr>
            <a:normAutofit fontScale="77500" lnSpcReduction="20000"/>
          </a:bodyPr>
          <a:lstStyle/>
          <a:p>
            <a:r>
              <a:rPr lang="ru-RU" dirty="0" smtClean="0"/>
              <a:t>По  данным ряда исследователей, у 20–60 % женщин старше 30 лет (пик заболеваемости — 45 лет). </a:t>
            </a:r>
          </a:p>
          <a:p>
            <a:r>
              <a:rPr lang="ru-RU" dirty="0" smtClean="0"/>
              <a:t>Мастопатия встречается чаще, чем рак молочной железы, примерно в 200 раз. </a:t>
            </a:r>
          </a:p>
          <a:p>
            <a:r>
              <a:rPr lang="ru-RU" dirty="0" smtClean="0"/>
              <a:t>Мастопатия — болезнь, характерная для женщин репродуктивного возраста (от 25 до 45 лет). </a:t>
            </a:r>
          </a:p>
          <a:p>
            <a:r>
              <a:rPr lang="ru-RU" dirty="0" smtClean="0"/>
              <a:t>В большинстве случаев после наступления менопаузы все признаки заболевания исчезают. </a:t>
            </a:r>
          </a:p>
          <a:p>
            <a:r>
              <a:rPr lang="ru-RU" i="1" dirty="0" smtClean="0"/>
              <a:t>Изредка болезнь поражает и мужчин, и тогда она называется гинекомастией. Однако такие случаи можно назвать единичными. В США, например, в год гинекомастией заболевает около 850–900 мужчин. </a:t>
            </a:r>
          </a:p>
          <a:p>
            <a:r>
              <a:rPr lang="ru-RU" dirty="0" smtClean="0"/>
              <a:t>По данным гистологических исследований молочных желез женщин в возрасте 20–40 лет, умерших по различным причинам, </a:t>
            </a:r>
            <a:r>
              <a:rPr lang="ru-RU" dirty="0" err="1" smtClean="0"/>
              <a:t>дисгормональные</a:t>
            </a:r>
            <a:r>
              <a:rPr lang="ru-RU" dirty="0" smtClean="0"/>
              <a:t> изменения обнаруживались в 60–80 % случаев. </a:t>
            </a:r>
          </a:p>
          <a:p>
            <a:r>
              <a:rPr lang="ru-RU" dirty="0" smtClean="0"/>
              <a:t>В 30–40 % случаев мастопатия (</a:t>
            </a:r>
            <a:r>
              <a:rPr lang="ru-RU" dirty="0" err="1" smtClean="0"/>
              <a:t>дисгормональная</a:t>
            </a:r>
            <a:r>
              <a:rPr lang="ru-RU" dirty="0" smtClean="0"/>
              <a:t> гиперплазия молочной железы) выявляется при пальпации молочных желез. </a:t>
            </a:r>
          </a:p>
          <a:p>
            <a:endParaRPr lang="ru-RU" dirty="0"/>
          </a:p>
        </p:txBody>
      </p:sp>
      <p:sp>
        <p:nvSpPr>
          <p:cNvPr id="2" name="Заголовок 1"/>
          <p:cNvSpPr>
            <a:spLocks noGrp="1"/>
          </p:cNvSpPr>
          <p:nvPr>
            <p:ph type="title"/>
          </p:nvPr>
        </p:nvSpPr>
        <p:spPr>
          <a:xfrm>
            <a:off x="457200" y="274638"/>
            <a:ext cx="8229600" cy="778098"/>
          </a:xfrm>
        </p:spPr>
        <p:txBody>
          <a:bodyPr>
            <a:normAutofit fontScale="90000"/>
          </a:bodyPr>
          <a:lstStyle/>
          <a:p>
            <a:r>
              <a:rPr lang="ru-RU" dirty="0" smtClean="0"/>
              <a:t>Статистика</a:t>
            </a:r>
            <a:br>
              <a:rPr lang="ru-RU" dirty="0" smtClean="0"/>
            </a:b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395536" y="1052736"/>
            <a:ext cx="8291264" cy="5073427"/>
          </a:xfrm>
        </p:spPr>
        <p:txBody>
          <a:bodyPr>
            <a:normAutofit fontScale="92500"/>
          </a:bodyPr>
          <a:lstStyle/>
          <a:p>
            <a:r>
              <a:rPr lang="ru-RU" dirty="0" smtClean="0">
                <a:solidFill>
                  <a:srgbClr val="FF0000"/>
                </a:solidFill>
              </a:rPr>
              <a:t>Мастопатия</a:t>
            </a:r>
            <a:r>
              <a:rPr lang="ru-RU" dirty="0" smtClean="0"/>
              <a:t> </a:t>
            </a:r>
            <a:r>
              <a:rPr lang="ru-RU" dirty="0"/>
              <a:t>(</a:t>
            </a:r>
            <a:r>
              <a:rPr lang="ru-RU" dirty="0" err="1"/>
              <a:t>mastos</a:t>
            </a:r>
            <a:r>
              <a:rPr lang="ru-RU" dirty="0"/>
              <a:t> — молочная железа, </a:t>
            </a:r>
            <a:r>
              <a:rPr lang="ru-RU" dirty="0" err="1"/>
              <a:t>pathos</a:t>
            </a:r>
            <a:r>
              <a:rPr lang="ru-RU" dirty="0"/>
              <a:t> — болезнь) — это фиброзно-кистозная болезнь (ФКБ), характеризующаяся нарушением соотношений эпителиального и соединительнотканного компонентов, широким спектром пролиферативных и регрессивных изменений тканей молочной железы. </a:t>
            </a:r>
            <a:endParaRPr lang="ru-RU" dirty="0" smtClean="0"/>
          </a:p>
          <a:p>
            <a:r>
              <a:rPr lang="ru-RU" dirty="0" smtClean="0"/>
              <a:t>Пролиферативные </a:t>
            </a:r>
            <a:r>
              <a:rPr lang="ru-RU" dirty="0"/>
              <a:t>изменения включают гиперплазию, пролиферацию долек, протоков, соединительной ткани, а регрессивные процессы — атрофию, фиброз, образование кист. </a:t>
            </a:r>
            <a:endParaRPr lang="ru-RU" dirty="0" smtClean="0"/>
          </a:p>
        </p:txBody>
      </p:sp>
      <p:sp>
        <p:nvSpPr>
          <p:cNvPr id="2" name="Заголовок 1"/>
          <p:cNvSpPr>
            <a:spLocks noGrp="1"/>
          </p:cNvSpPr>
          <p:nvPr>
            <p:ph type="title"/>
          </p:nvPr>
        </p:nvSpPr>
        <p:spPr>
          <a:xfrm>
            <a:off x="457200" y="274638"/>
            <a:ext cx="8229600" cy="778098"/>
          </a:xfrm>
        </p:spPr>
        <p:txBody>
          <a:bodyPr/>
          <a:lstStyle/>
          <a:p>
            <a:r>
              <a:rPr lang="ru-RU" dirty="0" smtClean="0"/>
              <a:t>Определение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76664"/>
          </a:xfrm>
        </p:spPr>
        <p:txBody>
          <a:bodyPr>
            <a:normAutofit fontScale="25000" lnSpcReduction="20000"/>
          </a:bodyPr>
          <a:lstStyle/>
          <a:p>
            <a:r>
              <a:rPr lang="ru-RU" sz="9600" i="1" dirty="0" smtClean="0">
                <a:solidFill>
                  <a:srgbClr val="FF0000"/>
                </a:solidFill>
              </a:rPr>
              <a:t>На сегодняшний день не выявлено ни одного фактора риска, специфического для мастопатии. </a:t>
            </a:r>
          </a:p>
          <a:p>
            <a:r>
              <a:rPr lang="ru-RU" sz="9600" dirty="0" smtClean="0"/>
              <a:t>Это </a:t>
            </a:r>
            <a:r>
              <a:rPr lang="ru-RU" sz="9600" dirty="0" err="1" smtClean="0"/>
              <a:t>мультифакторное</a:t>
            </a:r>
            <a:r>
              <a:rPr lang="ru-RU" sz="9600" dirty="0" smtClean="0"/>
              <a:t> заболевание, связанное как с генетическими факторами, так и с факторами окружающей среды. </a:t>
            </a:r>
          </a:p>
          <a:p>
            <a:r>
              <a:rPr lang="ru-RU" sz="9600" dirty="0" smtClean="0"/>
              <a:t>В возникновении и развитии </a:t>
            </a:r>
            <a:r>
              <a:rPr lang="ru-RU" sz="9600" dirty="0" err="1" smtClean="0"/>
              <a:t>дисгормональных</a:t>
            </a:r>
            <a:r>
              <a:rPr lang="ru-RU" sz="9600" dirty="0" smtClean="0"/>
              <a:t> заболеваний молочных желез огромную роль играет состояние </a:t>
            </a:r>
            <a:r>
              <a:rPr lang="ru-RU" sz="9600" dirty="0" smtClean="0">
                <a:solidFill>
                  <a:srgbClr val="FF0000"/>
                </a:solidFill>
              </a:rPr>
              <a:t>гипоталамо-гипофизарной системы</a:t>
            </a:r>
            <a:r>
              <a:rPr lang="ru-RU" sz="9600" dirty="0" smtClean="0"/>
              <a:t>. Нарушение нейрогуморальной регуляции РЦ ведет к активации пролиферативных процессов в </a:t>
            </a:r>
            <a:r>
              <a:rPr lang="ru-RU" sz="9600" dirty="0" err="1" smtClean="0"/>
              <a:t>гормональнозависимых</a:t>
            </a:r>
            <a:r>
              <a:rPr lang="ru-RU" sz="9600" dirty="0" smtClean="0"/>
              <a:t> органах, в том числе и в тканях МЖ, которые являются мишенью для </a:t>
            </a:r>
            <a:r>
              <a:rPr lang="ru-RU" sz="9600" dirty="0" err="1" smtClean="0"/>
              <a:t>стероидных</a:t>
            </a:r>
            <a:r>
              <a:rPr lang="ru-RU" sz="9600" dirty="0" smtClean="0"/>
              <a:t> гормонов яичников, пролактина, плацентарных гормонов и опосредованно — гормонов других эндокринных желез организма. Эстрогены в большей степени влияют на пролиферацию эпителия </a:t>
            </a:r>
            <a:r>
              <a:rPr lang="ru-RU" sz="9600" dirty="0" err="1" smtClean="0"/>
              <a:t>ацинусов</a:t>
            </a:r>
            <a:r>
              <a:rPr lang="ru-RU" sz="9600" dirty="0" smtClean="0"/>
              <a:t>, </a:t>
            </a:r>
            <a:r>
              <a:rPr lang="ru-RU" sz="9600" dirty="0" err="1" smtClean="0"/>
              <a:t>дольковых</a:t>
            </a:r>
            <a:r>
              <a:rPr lang="ru-RU" sz="9600" dirty="0" smtClean="0"/>
              <a:t> и </a:t>
            </a:r>
            <a:r>
              <a:rPr lang="ru-RU" sz="9600" dirty="0" err="1" smtClean="0"/>
              <a:t>междольковых</a:t>
            </a:r>
            <a:r>
              <a:rPr lang="ru-RU" sz="9600" dirty="0" smtClean="0"/>
              <a:t> протоков, тогда как андрогены в большей степени влияют на степень выраженности фиброза. </a:t>
            </a:r>
          </a:p>
          <a:p>
            <a:endParaRPr lang="ru-RU" dirty="0"/>
          </a:p>
        </p:txBody>
      </p:sp>
      <p:sp>
        <p:nvSpPr>
          <p:cNvPr id="2" name="Заголовок 1"/>
          <p:cNvSpPr>
            <a:spLocks noGrp="1"/>
          </p:cNvSpPr>
          <p:nvPr>
            <p:ph type="title"/>
          </p:nvPr>
        </p:nvSpPr>
        <p:spPr>
          <a:xfrm>
            <a:off x="457200" y="274638"/>
            <a:ext cx="8229600" cy="490066"/>
          </a:xfrm>
        </p:spPr>
        <p:txBody>
          <a:bodyPr>
            <a:normAutofit fontScale="90000"/>
          </a:bodyPr>
          <a:lstStyle/>
          <a:p>
            <a:r>
              <a:rPr lang="ru-RU" dirty="0" smtClean="0"/>
              <a:t>Этиология</a:t>
            </a:r>
            <a:br>
              <a:rPr lang="ru-RU" dirty="0" smtClean="0"/>
            </a:b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lnSpcReduction="10000"/>
          </a:bodyPr>
          <a:lstStyle/>
          <a:p>
            <a:r>
              <a:rPr lang="ru-RU" dirty="0" smtClean="0"/>
              <a:t>Определяющая причина развития мастопатии — </a:t>
            </a:r>
            <a:r>
              <a:rPr lang="ru-RU" dirty="0" err="1" smtClean="0"/>
              <a:t>нейро-гуморальный</a:t>
            </a:r>
            <a:r>
              <a:rPr lang="ru-RU" dirty="0" smtClean="0"/>
              <a:t> фактор. </a:t>
            </a:r>
          </a:p>
          <a:p>
            <a:r>
              <a:rPr lang="ru-RU" dirty="0" smtClean="0"/>
              <a:t>При заболеваниях нервной системы — при стрессе, депрессии, неврозе. </a:t>
            </a:r>
          </a:p>
          <a:p>
            <a:r>
              <a:rPr lang="ru-RU" dirty="0" smtClean="0"/>
              <a:t>При изменении внутренней среды организма, состояние которой определяется работой биологически активных веществ, например, гормонов. </a:t>
            </a:r>
          </a:p>
          <a:p>
            <a:r>
              <a:rPr lang="ru-RU" dirty="0" smtClean="0"/>
              <a:t>На самом деле </a:t>
            </a:r>
            <a:r>
              <a:rPr lang="ru-RU" dirty="0" err="1" smtClean="0"/>
              <a:t>дисгормональная</a:t>
            </a:r>
            <a:r>
              <a:rPr lang="ru-RU" dirty="0" smtClean="0"/>
              <a:t> гиперплазия способна нанести здоровью женщины значительный урон; во многих случаях при отсутствии должного лечения фиброзные узлы могут стать злокачественными.</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r>
              <a:rPr lang="ru-RU" dirty="0" smtClean="0"/>
              <a:t>Важность атипической гиперплазии как биологического маркера повышенного риска развития </a:t>
            </a:r>
            <a:r>
              <a:rPr lang="ru-RU" dirty="0" err="1" smtClean="0"/>
              <a:t>инвазивного</a:t>
            </a:r>
            <a:r>
              <a:rPr lang="ru-RU" dirty="0" smtClean="0"/>
              <a:t> рака груди была подтверждена в многоцентровом исследовании с участием более 280 000 женщин. </a:t>
            </a:r>
          </a:p>
          <a:p>
            <a:r>
              <a:rPr lang="ru-RU" dirty="0" smtClean="0"/>
              <a:t>ФКМ - это одно из наиболее распространенных доброкачественных заболеваний: примерно у 50 % женщин при пальпации можно обнаружить неоднородность груди, циклические боли и болезненность при пальпации</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p:spPr>
        <p:txBody>
          <a:bodyPr>
            <a:normAutofit fontScale="92500" lnSpcReduction="20000"/>
          </a:bodyPr>
          <a:lstStyle/>
          <a:p>
            <a:r>
              <a:rPr lang="ru-RU" dirty="0" smtClean="0"/>
              <a:t>Одна из отличительных особенностей молочной железы состоит в том, что ее нормальное строение характеризуется большой вариабельностью в зависимости от возраста, состояния репродуктивной системы и периода менструального цикла. В этой связи даже врачам порой сложно отличить физиологические изменения ткани от патологических, а также определить тип патологии. </a:t>
            </a:r>
          </a:p>
          <a:p>
            <a:r>
              <a:rPr lang="ru-RU" dirty="0" smtClean="0"/>
              <a:t>Мастопатия многолика. Фактически, можно говорить скорее о группе заболеваний (</a:t>
            </a:r>
            <a:r>
              <a:rPr lang="ru-RU" dirty="0" err="1" smtClean="0"/>
              <a:t>дисгормональных</a:t>
            </a:r>
            <a:r>
              <a:rPr lang="ru-RU" dirty="0" smtClean="0"/>
              <a:t> дисплазий молочной железы), имеющих сложную клиническую и гистологическую картину и объединенных общим термином «мастопатия». </a:t>
            </a:r>
          </a:p>
          <a:p>
            <a:endParaRPr lang="ru-RU" dirty="0"/>
          </a:p>
        </p:txBody>
      </p:sp>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Классификация</a:t>
            </a:r>
            <a:br>
              <a:rPr lang="ru-RU" dirty="0" smtClean="0"/>
            </a:b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go3.imgsmail.ru/imgpreview?key=http%3A//progrudi.ru/foto/glandula_mammares.jpg&amp;mb=imgdb_preview_848&amp;q=90&amp;w=208"/>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go4.imgsmail.ru/imgpreview?key=http%3A//women-center.ru/userimages/breast.jpg&amp;mb=imgdb_preview_130&amp;q=90&amp;w=228"/>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r>
              <a:rPr lang="ru-RU" dirty="0" smtClean="0"/>
              <a:t>В последние годы все большее распространение получает клинико-рентгенологическая классификация, которая подразделяет диффузную форму мастопатии на четыре следующих подвида: </a:t>
            </a:r>
          </a:p>
          <a:p>
            <a:r>
              <a:rPr lang="ru-RU" dirty="0" smtClean="0"/>
              <a:t>– диффузная мастопатия с преобладанием кистозного компонента; </a:t>
            </a:r>
          </a:p>
          <a:p>
            <a:r>
              <a:rPr lang="ru-RU" dirty="0" smtClean="0"/>
              <a:t>– диффузная мастопатия с преобладанием фиброзного компонента; </a:t>
            </a:r>
          </a:p>
          <a:p>
            <a:r>
              <a:rPr lang="ru-RU" dirty="0" smtClean="0"/>
              <a:t>– смешанная форма диффузной мастопатии; </a:t>
            </a:r>
          </a:p>
          <a:p>
            <a:r>
              <a:rPr lang="ru-RU" dirty="0" smtClean="0"/>
              <a:t>– </a:t>
            </a:r>
            <a:r>
              <a:rPr lang="ru-RU" dirty="0" err="1" smtClean="0"/>
              <a:t>склерозирующий</a:t>
            </a:r>
            <a:r>
              <a:rPr lang="ru-RU" dirty="0" smtClean="0"/>
              <a:t> </a:t>
            </a:r>
            <a:r>
              <a:rPr lang="ru-RU" dirty="0" err="1" smtClean="0"/>
              <a:t>аденоз</a:t>
            </a:r>
            <a:r>
              <a:rPr lang="ru-RU" dirty="0" smtClean="0"/>
              <a:t>.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normAutofit/>
          </a:bodyPr>
          <a:lstStyle/>
          <a:p>
            <a:r>
              <a:rPr lang="ru-RU" dirty="0" smtClean="0"/>
              <a:t>Критерием определения подвида является соотношение масс соединительнотканного и железистого компонентов а также жировой ткани. </a:t>
            </a:r>
          </a:p>
          <a:p>
            <a:r>
              <a:rPr lang="ru-RU" dirty="0" err="1" smtClean="0"/>
              <a:t>Фиброкистозные</a:t>
            </a:r>
            <a:r>
              <a:rPr lang="ru-RU" dirty="0" smtClean="0"/>
              <a:t> изменения могут быть в виде трех различных форм.</a:t>
            </a:r>
          </a:p>
          <a:p>
            <a:r>
              <a:rPr lang="ru-RU" dirty="0" smtClean="0"/>
              <a:t>1. Гиперплазия протоков и формирование кист.</a:t>
            </a:r>
          </a:p>
          <a:p>
            <a:r>
              <a:rPr lang="ru-RU" dirty="0" smtClean="0"/>
              <a:t>2. </a:t>
            </a:r>
            <a:r>
              <a:rPr lang="ru-RU" dirty="0" err="1" smtClean="0"/>
              <a:t>Аденоз</a:t>
            </a:r>
            <a:r>
              <a:rPr lang="ru-RU" dirty="0" smtClean="0"/>
              <a:t> (</a:t>
            </a:r>
            <a:r>
              <a:rPr lang="ru-RU" dirty="0" err="1" smtClean="0"/>
              <a:t>дольковая</a:t>
            </a:r>
            <a:r>
              <a:rPr lang="ru-RU" dirty="0" smtClean="0"/>
              <a:t> гиперплазия) и </a:t>
            </a:r>
            <a:r>
              <a:rPr lang="ru-RU" dirty="0" err="1" smtClean="0"/>
              <a:t>склерозирующий</a:t>
            </a:r>
            <a:r>
              <a:rPr lang="ru-RU" dirty="0" smtClean="0"/>
              <a:t> </a:t>
            </a:r>
            <a:r>
              <a:rPr lang="ru-RU" dirty="0" err="1" smtClean="0"/>
              <a:t>аденоз</a:t>
            </a:r>
            <a:r>
              <a:rPr lang="ru-RU" dirty="0" smtClean="0"/>
              <a:t>.</a:t>
            </a:r>
          </a:p>
          <a:p>
            <a:r>
              <a:rPr lang="ru-RU" dirty="0" smtClean="0"/>
              <a:t>3. Фиброз. </a:t>
            </a:r>
          </a:p>
          <a:p>
            <a:endParaRPr lang="ru-RU" dirty="0"/>
          </a:p>
        </p:txBody>
      </p:sp>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Классификация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normAutofit/>
          </a:bodyPr>
          <a:lstStyle/>
          <a:p>
            <a:r>
              <a:rPr lang="ru-RU" dirty="0" smtClean="0"/>
              <a:t>В соответствии с указанными структурными изменениями </a:t>
            </a:r>
            <a:r>
              <a:rPr lang="ru-RU" dirty="0" err="1" smtClean="0"/>
              <a:t>дисгормональную</a:t>
            </a:r>
            <a:r>
              <a:rPr lang="ru-RU" dirty="0" smtClean="0"/>
              <a:t> гиперплазию молочных желез классифицируют следующим образом. </a:t>
            </a:r>
          </a:p>
          <a:p>
            <a:r>
              <a:rPr lang="ru-RU" dirty="0" smtClean="0"/>
              <a:t>I. Узловатая форма.</a:t>
            </a:r>
          </a:p>
          <a:p>
            <a:r>
              <a:rPr lang="ru-RU" dirty="0" smtClean="0"/>
              <a:t>1. </a:t>
            </a:r>
            <a:r>
              <a:rPr lang="ru-RU" dirty="0" err="1" smtClean="0"/>
              <a:t>Аденофибромы</a:t>
            </a:r>
            <a:r>
              <a:rPr lang="ru-RU" dirty="0" smtClean="0"/>
              <a:t>.</a:t>
            </a:r>
          </a:p>
          <a:p>
            <a:r>
              <a:rPr lang="ru-RU" dirty="0" smtClean="0"/>
              <a:t>2. Фиброаденомы.</a:t>
            </a:r>
          </a:p>
          <a:p>
            <a:r>
              <a:rPr lang="ru-RU" dirty="0" smtClean="0"/>
              <a:t>II. Диффузная форма.</a:t>
            </a:r>
          </a:p>
          <a:p>
            <a:r>
              <a:rPr lang="ru-RU" dirty="0" smtClean="0"/>
              <a:t>1. </a:t>
            </a:r>
            <a:r>
              <a:rPr lang="ru-RU" dirty="0" err="1" smtClean="0"/>
              <a:t>Аденозы</a:t>
            </a:r>
            <a:r>
              <a:rPr lang="ru-RU" dirty="0" smtClean="0"/>
              <a:t>.</a:t>
            </a:r>
          </a:p>
          <a:p>
            <a:r>
              <a:rPr lang="ru-RU" dirty="0" smtClean="0"/>
              <a:t>2. </a:t>
            </a:r>
            <a:r>
              <a:rPr lang="ru-RU" dirty="0" err="1" smtClean="0"/>
              <a:t>Аденофиброматозы</a:t>
            </a:r>
            <a:r>
              <a:rPr lang="ru-RU" dirty="0" smtClean="0"/>
              <a:t>. </a:t>
            </a:r>
          </a:p>
          <a:p>
            <a:endParaRPr lang="ru-RU" dirty="0"/>
          </a:p>
        </p:txBody>
      </p:sp>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Классификация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145435"/>
          </a:xfrm>
        </p:spPr>
        <p:txBody>
          <a:bodyPr>
            <a:normAutofit/>
          </a:bodyPr>
          <a:lstStyle/>
          <a:p>
            <a:r>
              <a:rPr lang="ru-RU" dirty="0" smtClean="0"/>
              <a:t>3. </a:t>
            </a:r>
            <a:r>
              <a:rPr lang="ru-RU" dirty="0" err="1" smtClean="0"/>
              <a:t>Фиброаденоматозы</a:t>
            </a:r>
            <a:r>
              <a:rPr lang="ru-RU" dirty="0" smtClean="0"/>
              <a:t>:</a:t>
            </a:r>
          </a:p>
          <a:p>
            <a:r>
              <a:rPr lang="ru-RU" dirty="0" smtClean="0"/>
              <a:t>а) </a:t>
            </a:r>
            <a:r>
              <a:rPr lang="ru-RU" dirty="0" err="1" smtClean="0"/>
              <a:t>дольковый</a:t>
            </a:r>
            <a:r>
              <a:rPr lang="ru-RU" dirty="0" smtClean="0"/>
              <a:t>,</a:t>
            </a:r>
          </a:p>
          <a:p>
            <a:r>
              <a:rPr lang="ru-RU" dirty="0" smtClean="0"/>
              <a:t>б) </a:t>
            </a:r>
            <a:r>
              <a:rPr lang="ru-RU" dirty="0" err="1" smtClean="0"/>
              <a:t>протоковый</a:t>
            </a:r>
            <a:r>
              <a:rPr lang="ru-RU" dirty="0" smtClean="0"/>
              <a:t>,</a:t>
            </a:r>
          </a:p>
          <a:p>
            <a:r>
              <a:rPr lang="ru-RU" dirty="0" smtClean="0"/>
              <a:t>в) фиброзный,</a:t>
            </a:r>
          </a:p>
          <a:p>
            <a:r>
              <a:rPr lang="ru-RU" dirty="0" smtClean="0"/>
              <a:t>г) кистозный,</a:t>
            </a:r>
          </a:p>
          <a:p>
            <a:r>
              <a:rPr lang="ru-RU" dirty="0" err="1" smtClean="0"/>
              <a:t>д</a:t>
            </a:r>
            <a:r>
              <a:rPr lang="ru-RU" dirty="0" smtClean="0"/>
              <a:t>) пролиферативный:</a:t>
            </a:r>
          </a:p>
          <a:p>
            <a:r>
              <a:rPr lang="ru-RU" dirty="0" smtClean="0"/>
              <a:t>– </a:t>
            </a:r>
            <a:r>
              <a:rPr lang="ru-RU" dirty="0" err="1" smtClean="0"/>
              <a:t>аденоматозный</a:t>
            </a:r>
            <a:r>
              <a:rPr lang="ru-RU" dirty="0" smtClean="0"/>
              <a:t>;</a:t>
            </a:r>
          </a:p>
          <a:p>
            <a:r>
              <a:rPr lang="ru-RU" dirty="0" smtClean="0"/>
              <a:t>– папиллярный;</a:t>
            </a:r>
          </a:p>
          <a:p>
            <a:r>
              <a:rPr lang="ru-RU" dirty="0" smtClean="0"/>
              <a:t>– солидный.</a:t>
            </a:r>
          </a:p>
          <a:p>
            <a:endParaRPr lang="ru-RU" dirty="0"/>
          </a:p>
        </p:txBody>
      </p:sp>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Классификация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r>
              <a:rPr lang="ru-RU" dirty="0" smtClean="0">
                <a:solidFill>
                  <a:srgbClr val="FF0000"/>
                </a:solidFill>
              </a:rPr>
              <a:t>«Мастопатия» </a:t>
            </a:r>
            <a:r>
              <a:rPr lang="ru-RU" dirty="0" smtClean="0"/>
              <a:t>— понятие, объединяющее в себе толкование ряда </a:t>
            </a:r>
            <a:r>
              <a:rPr lang="ru-RU" dirty="0" err="1" smtClean="0"/>
              <a:t>дисгормональных</a:t>
            </a:r>
            <a:r>
              <a:rPr lang="ru-RU" dirty="0" smtClean="0"/>
              <a:t> доброкачественных патологических процессов в молочной железе, характеризующихся появлением узловатых или диффузных уплотнений, болью в молочных железах (</a:t>
            </a:r>
            <a:r>
              <a:rPr lang="ru-RU" dirty="0" err="1" smtClean="0"/>
              <a:t>мастодиния</a:t>
            </a:r>
            <a:r>
              <a:rPr lang="ru-RU" dirty="0" smtClean="0"/>
              <a:t>), иногда выделениями из соска. </a:t>
            </a:r>
          </a:p>
          <a:p>
            <a:r>
              <a:rPr lang="ru-RU" dirty="0" smtClean="0"/>
              <a:t>Фактически мастопатия — это результат ненормального соотношения эпителиальной и соединительной тканей.</a:t>
            </a:r>
          </a:p>
          <a:p>
            <a:endParaRPr lang="ru-RU" dirty="0" smtClean="0"/>
          </a:p>
          <a:p>
            <a:endParaRPr lang="ru-RU" dirty="0" smtClean="0"/>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472608"/>
          </a:xfrm>
        </p:spPr>
        <p:txBody>
          <a:bodyPr>
            <a:normAutofit fontScale="92500" lnSpcReduction="20000"/>
          </a:bodyPr>
          <a:lstStyle/>
          <a:p>
            <a:r>
              <a:rPr lang="ru-RU" dirty="0" smtClean="0"/>
              <a:t>— доброкачественная опухоль молочной железы. Встречается в более молодом возрасте, чем мастопатия, чаще у женщин моложе 30 лет, иногда у молодых девушек. Фиброаденомы могут быть одиночными или множественными (в 10 % наблюдений), располагаться в одной или в обеих железах. Симптомы фиброаденомы выявляются главным образом при пальпации молочной железы. Проявляются они плотным округлым узлом, имеющим четкие границы, гладкую поверхность. Такой узел </a:t>
            </a:r>
            <a:r>
              <a:rPr lang="ru-RU" dirty="0" err="1" smtClean="0"/>
              <a:t>легкоподвижен</a:t>
            </a:r>
            <a:r>
              <a:rPr lang="ru-RU" dirty="0" smtClean="0"/>
              <a:t>, не спаян с окружающими тканями, безболезненный. Кожа над фиброаденомой не изменена. Редко фиброаденомы имеют крупнобугристую поверхность. В положении больного лежа фиброаденома не исчезает.</a:t>
            </a:r>
          </a:p>
          <a:p>
            <a:endParaRPr lang="ru-RU" dirty="0"/>
          </a:p>
        </p:txBody>
      </p:sp>
      <p:sp>
        <p:nvSpPr>
          <p:cNvPr id="2" name="Заголовок 1"/>
          <p:cNvSpPr>
            <a:spLocks noGrp="1"/>
          </p:cNvSpPr>
          <p:nvPr>
            <p:ph type="title"/>
          </p:nvPr>
        </p:nvSpPr>
        <p:spPr>
          <a:xfrm>
            <a:off x="457200" y="692696"/>
            <a:ext cx="8229600" cy="72008"/>
          </a:xfrm>
        </p:spPr>
        <p:txBody>
          <a:bodyPr>
            <a:normAutofit fontScale="90000"/>
          </a:bodyPr>
          <a:lstStyle/>
          <a:p>
            <a:r>
              <a:rPr lang="ru-RU" dirty="0" smtClean="0"/>
              <a:t>Фиброаденома</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92500" lnSpcReduction="10000"/>
          </a:bodyPr>
          <a:lstStyle/>
          <a:p>
            <a:r>
              <a:rPr lang="ru-RU" sz="3400" dirty="0" smtClean="0"/>
              <a:t>Размеры фиброаденом могут варьировать от очень маленьких, иногда выявляющихся лишь при микроскопических исследованиях, до крупных, достигающих в диаметре нескольких сантиметров. В некоторых случаях они быстро растут, занимая большую часть молочной железы, деформируя ее и проявляясь в виде выступающего опухолевого узла. Клинически и рентгенологически диагноз фиброаденомы в подавляющем большинстве случаев не вызывает сомнений.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lnSpcReduction="10000"/>
          </a:bodyPr>
          <a:lstStyle/>
          <a:p>
            <a:r>
              <a:rPr lang="ru-RU" dirty="0" smtClean="0"/>
              <a:t>Возникает фиброаденома в основном при половом созревании и является следствием воздействия избытка гормонов и увеличения темпов роста тканей. В отличие от </a:t>
            </a:r>
            <a:r>
              <a:rPr lang="ru-RU" dirty="0" err="1" smtClean="0"/>
              <a:t>фиброаденоматоза</a:t>
            </a:r>
            <a:r>
              <a:rPr lang="ru-RU" dirty="0" smtClean="0"/>
              <a:t>, фиброаденома не поражает всю молочную железу (точнее, фиброаденомы, поражающие всю молочную железу, встречаются крайне редко). После удаления фиброаденомы, она, как правило, не появляется вновь. Фиброаденомы не перерождаются в рак, однако при некоторых обстоятельствах могут быть похожи на него. В связи с этим их необходимо удалять.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a:bodyPr>
          <a:lstStyle/>
          <a:p>
            <a:r>
              <a:rPr lang="ru-RU" dirty="0" smtClean="0"/>
              <a:t>на разрезе напоминает листья капусты или листы сложенной книги. Для данной опухоли характерны </a:t>
            </a:r>
          </a:p>
          <a:p>
            <a:r>
              <a:rPr lang="ru-RU" dirty="0" smtClean="0"/>
              <a:t>быстрый рост, </a:t>
            </a:r>
          </a:p>
          <a:p>
            <a:r>
              <a:rPr lang="ru-RU" dirty="0" smtClean="0"/>
              <a:t>Нередко- бугристая поверхность, </a:t>
            </a:r>
          </a:p>
          <a:p>
            <a:r>
              <a:rPr lang="ru-RU" dirty="0" smtClean="0"/>
              <a:t>иногда — увеличение до очень больших размеров, и тогда видны истончение и </a:t>
            </a:r>
            <a:r>
              <a:rPr lang="ru-RU" dirty="0" err="1" smtClean="0"/>
              <a:t>синюшность</a:t>
            </a:r>
            <a:r>
              <a:rPr lang="ru-RU" dirty="0" smtClean="0"/>
              <a:t> кожи над нею. </a:t>
            </a:r>
          </a:p>
          <a:p>
            <a:r>
              <a:rPr lang="ru-RU" dirty="0" smtClean="0"/>
              <a:t>Опухоль не имеет собственной капсулы. Вероятность злокачественного перерождения ее велика. </a:t>
            </a:r>
          </a:p>
          <a:p>
            <a:endParaRPr lang="ru-RU" dirty="0"/>
          </a:p>
        </p:txBody>
      </p:sp>
      <p:sp>
        <p:nvSpPr>
          <p:cNvPr id="2" name="Заголовок 1"/>
          <p:cNvSpPr>
            <a:spLocks noGrp="1"/>
          </p:cNvSpPr>
          <p:nvPr>
            <p:ph type="title"/>
          </p:nvPr>
        </p:nvSpPr>
        <p:spPr>
          <a:xfrm>
            <a:off x="457200" y="274638"/>
            <a:ext cx="8229600" cy="706090"/>
          </a:xfrm>
        </p:spPr>
        <p:txBody>
          <a:bodyPr>
            <a:noAutofit/>
          </a:bodyPr>
          <a:lstStyle/>
          <a:p>
            <a:r>
              <a:rPr lang="ru-RU" sz="3200" dirty="0" smtClean="0"/>
              <a:t>Листовидная (</a:t>
            </a:r>
            <a:r>
              <a:rPr lang="ru-RU" sz="3200" dirty="0" err="1" smtClean="0"/>
              <a:t>филлоидная</a:t>
            </a:r>
            <a:r>
              <a:rPr lang="ru-RU" sz="3200" dirty="0" smtClean="0"/>
              <a:t>) фиброаденома </a:t>
            </a:r>
            <a:endParaRPr lang="ru-RU" sz="3200"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lnSpcReduction="10000"/>
          </a:bodyPr>
          <a:lstStyle/>
          <a:p>
            <a:r>
              <a:rPr lang="ru-RU" dirty="0" smtClean="0"/>
              <a:t>Морфологически различают: </a:t>
            </a:r>
          </a:p>
          <a:p>
            <a:r>
              <a:rPr lang="ru-RU" dirty="0" smtClean="0"/>
              <a:t>доброкачественную, </a:t>
            </a:r>
          </a:p>
          <a:p>
            <a:r>
              <a:rPr lang="ru-RU" dirty="0" smtClean="0"/>
              <a:t>пограничную и </a:t>
            </a:r>
          </a:p>
          <a:p>
            <a:r>
              <a:rPr lang="ru-RU" dirty="0" smtClean="0"/>
              <a:t>злокачественную. </a:t>
            </a:r>
          </a:p>
          <a:p>
            <a:r>
              <a:rPr lang="ru-RU" dirty="0" smtClean="0"/>
              <a:t>Лечение их осуществляют хирургическим путем: секторальная резекция или удаление молочной железы (выполняется срочное гистологическое исследование и при злокачественном перерождении — радикальная </a:t>
            </a:r>
            <a:r>
              <a:rPr lang="ru-RU" dirty="0" err="1" smtClean="0"/>
              <a:t>мастэктомия</a:t>
            </a:r>
            <a:r>
              <a:rPr lang="ru-RU" dirty="0" smtClean="0"/>
              <a:t>, по </a:t>
            </a:r>
            <a:r>
              <a:rPr lang="ru-RU" dirty="0" err="1" smtClean="0"/>
              <a:t>Пейти</a:t>
            </a:r>
            <a:r>
              <a:rPr lang="ru-RU" dirty="0" smtClean="0"/>
              <a:t>).</a:t>
            </a:r>
          </a:p>
          <a:p>
            <a:r>
              <a:rPr lang="ru-RU" dirty="0" smtClean="0"/>
              <a:t>Аденома встречается редко. Клинически ее трудно отличить от фиброаденомы.</a:t>
            </a:r>
          </a:p>
          <a:p>
            <a:endParaRPr lang="ru-RU" dirty="0"/>
          </a:p>
        </p:txBody>
      </p:sp>
      <p:sp>
        <p:nvSpPr>
          <p:cNvPr id="2" name="Заголовок 1"/>
          <p:cNvSpPr>
            <a:spLocks noGrp="1"/>
          </p:cNvSpPr>
          <p:nvPr>
            <p:ph type="title"/>
          </p:nvPr>
        </p:nvSpPr>
        <p:spPr>
          <a:xfrm>
            <a:off x="457200" y="274638"/>
            <a:ext cx="8229600" cy="922114"/>
          </a:xfrm>
        </p:spPr>
        <p:txBody>
          <a:bodyPr>
            <a:normAutofit fontScale="90000"/>
          </a:bodyPr>
          <a:lstStyle/>
          <a:p>
            <a:r>
              <a:rPr lang="ru-RU" dirty="0" smtClean="0"/>
              <a:t> </a:t>
            </a:r>
            <a:r>
              <a:rPr lang="ru-RU" sz="3600" dirty="0" smtClean="0"/>
              <a:t> Виды листовидной фиброаденомы</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r>
              <a:rPr lang="ru-RU" dirty="0" smtClean="0">
                <a:solidFill>
                  <a:srgbClr val="FF0000"/>
                </a:solidFill>
              </a:rPr>
              <a:t>Липома</a:t>
            </a:r>
            <a:r>
              <a:rPr lang="ru-RU" dirty="0" smtClean="0"/>
              <a:t>— опухоль мягкой консистенции, дольчатого строения. Встречается чаще у пожилых людей. Лечится путем хирургического вмешательства (удаление опухоли). </a:t>
            </a:r>
          </a:p>
          <a:p>
            <a:r>
              <a:rPr lang="ru-RU" dirty="0" err="1" smtClean="0">
                <a:solidFill>
                  <a:srgbClr val="FF0000"/>
                </a:solidFill>
              </a:rPr>
              <a:t>Внутрипротоковая</a:t>
            </a:r>
            <a:r>
              <a:rPr lang="ru-RU" dirty="0" smtClean="0">
                <a:solidFill>
                  <a:srgbClr val="FF0000"/>
                </a:solidFill>
              </a:rPr>
              <a:t> папиллома </a:t>
            </a:r>
            <a:r>
              <a:rPr lang="ru-RU" dirty="0" smtClean="0"/>
              <a:t>в литературе встречается также под названием кровоточащая молочная железа (</a:t>
            </a:r>
            <a:r>
              <a:rPr lang="ru-RU" dirty="0" err="1" smtClean="0"/>
              <a:t>Blutende</a:t>
            </a:r>
            <a:r>
              <a:rPr lang="ru-RU" dirty="0" smtClean="0"/>
              <a:t> </a:t>
            </a:r>
            <a:r>
              <a:rPr lang="ru-RU" dirty="0" err="1" smtClean="0"/>
              <a:t>mammae</a:t>
            </a:r>
            <a:r>
              <a:rPr lang="ru-RU" dirty="0" smtClean="0"/>
              <a:t>), болезнь </a:t>
            </a:r>
            <a:r>
              <a:rPr lang="ru-RU" dirty="0" err="1" smtClean="0"/>
              <a:t>Шимельбуша</a:t>
            </a:r>
            <a:r>
              <a:rPr lang="ru-RU" dirty="0" smtClean="0"/>
              <a:t>, </a:t>
            </a:r>
            <a:r>
              <a:rPr lang="ru-RU" dirty="0" err="1" smtClean="0"/>
              <a:t>болезнь</a:t>
            </a:r>
            <a:r>
              <a:rPr lang="ru-RU" dirty="0" smtClean="0"/>
              <a:t> </a:t>
            </a:r>
            <a:r>
              <a:rPr lang="ru-RU" dirty="0" err="1" smtClean="0"/>
              <a:t>Минца</a:t>
            </a:r>
            <a:r>
              <a:rPr lang="ru-RU" dirty="0" smtClean="0"/>
              <a:t>. Для нее характерно разрастание эпителия внутри расширенного в виде кисты выводного протока молочной железы. </a:t>
            </a:r>
          </a:p>
          <a:p>
            <a:endParaRPr lang="ru-RU" dirty="0"/>
          </a:p>
        </p:txBody>
      </p:sp>
      <p:sp>
        <p:nvSpPr>
          <p:cNvPr id="2" name="Заголовок 1"/>
          <p:cNvSpPr>
            <a:spLocks noGrp="1"/>
          </p:cNvSpPr>
          <p:nvPr>
            <p:ph type="title"/>
          </p:nvPr>
        </p:nvSpPr>
        <p:spPr>
          <a:xfrm>
            <a:off x="457200" y="274638"/>
            <a:ext cx="8229600" cy="706090"/>
          </a:xfrm>
        </p:spPr>
        <p:txBody>
          <a:bodyPr/>
          <a:lstStyle/>
          <a:p>
            <a:r>
              <a:rPr lang="ru-RU" sz="3600" dirty="0" smtClean="0"/>
              <a:t>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a:bodyPr>
          <a:lstStyle/>
          <a:p>
            <a:r>
              <a:rPr lang="ru-RU" dirty="0" smtClean="0"/>
              <a:t>Располагается она в крупном протоке, непосредственно под соском или под ареолой. При пальпации иногда проявляется в виде округлого мягковато-эластического образования либо продолговатого тяжа. Выделения из соска пациентки обнаруживают, как правило, в тех случаях, когда на нижнем белье остаются окрашенные пятна. Иногда больные обращают внимание на появление корочки на соске, образующейся от свертывания отделяемого.</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lnSpcReduction="10000"/>
          </a:bodyPr>
          <a:lstStyle/>
          <a:p>
            <a:r>
              <a:rPr lang="ru-RU" dirty="0" smtClean="0"/>
              <a:t>Если папилломы располагаются в крупных протоках, непосредственно за соском или за ареолой, то при тщательной пальпации молочных желез в области ареолы можно обнаружить уплотнения, при надавливании на которые появляются кровянистые капельки только из одного устья выводного протока на соске. Когда папилломы развиваются в кистах и протоках, располагающихся в более глубоких отделах железы, единственным клиническим проявлением заболевания служат кровянистые выделения из соска. Даже при тщательной последовательной пальпации и маммографии не всегда можно выявить патологический участок.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a:bodyPr>
          <a:lstStyle/>
          <a:p>
            <a:r>
              <a:rPr lang="ru-RU" dirty="0" smtClean="0"/>
              <a:t>Для уточнения его локализации используют </a:t>
            </a:r>
            <a:r>
              <a:rPr lang="ru-RU" dirty="0" err="1" smtClean="0"/>
              <a:t>дуктографию</a:t>
            </a:r>
            <a:r>
              <a:rPr lang="ru-RU" dirty="0" smtClean="0"/>
              <a:t>. При цитологическом исследовании отделяемого из соска обнаруживаются эритроциты. Папилломы могут быть единичными и множественными. Одиночные папилломы располагаются главным образом в </a:t>
            </a:r>
            <a:r>
              <a:rPr lang="ru-RU" dirty="0" err="1" smtClean="0"/>
              <a:t>субареолярной</a:t>
            </a:r>
            <a:r>
              <a:rPr lang="ru-RU" dirty="0" smtClean="0"/>
              <a:t> зоне, чаще не проявляют тенденции к перерождению в рак, однако иногда такие случаи встречаются. Множественные папилломы обычно локализуются в периферических отделах молочной железы и чаще </a:t>
            </a:r>
            <a:r>
              <a:rPr lang="ru-RU" dirty="0" err="1" smtClean="0"/>
              <a:t>малигнизируются</a:t>
            </a:r>
            <a:r>
              <a:rPr lang="ru-RU" dirty="0" smtClean="0"/>
              <a:t>.</a:t>
            </a:r>
          </a:p>
          <a:p>
            <a:r>
              <a:rPr lang="ru-RU" dirty="0" err="1" smtClean="0"/>
              <a:t>Внутрипротоковая</a:t>
            </a:r>
            <a:r>
              <a:rPr lang="ru-RU" dirty="0" smtClean="0"/>
              <a:t> папиллома считается факультативным </a:t>
            </a:r>
            <a:r>
              <a:rPr lang="ru-RU" dirty="0" err="1" smtClean="0"/>
              <a:t>предраком</a:t>
            </a:r>
            <a:r>
              <a:rPr lang="ru-RU" dirty="0" smtClean="0"/>
              <a:t>.</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92500" lnSpcReduction="20000"/>
          </a:bodyPr>
          <a:lstStyle/>
          <a:p>
            <a:r>
              <a:rPr lang="ru-RU" dirty="0" smtClean="0"/>
              <a:t>Принято выделять три фазы развития мастопатии.</a:t>
            </a:r>
          </a:p>
          <a:p>
            <a:r>
              <a:rPr lang="ru-RU" dirty="0" smtClean="0"/>
              <a:t>Первая фаза обычно имеет место в возрасте женщины 20–30 лет, и тогда за неделю до менструации появляются </a:t>
            </a:r>
            <a:r>
              <a:rPr lang="ru-RU" dirty="0" err="1" smtClean="0"/>
              <a:t>нагрубание</a:t>
            </a:r>
            <a:r>
              <a:rPr lang="ru-RU" dirty="0" smtClean="0"/>
              <a:t>, болезненность молочных желез, их ткань уплотняется и становится чувствительной при малейшем касании, при резких движениях. После менструации эти явления, как правило, проходят.</a:t>
            </a:r>
          </a:p>
          <a:p>
            <a:r>
              <a:rPr lang="ru-RU" dirty="0" smtClean="0"/>
              <a:t>Вторая фаза наступает в возрасте женщины 30–40 лет, проявляется болью в молочных железах, которая носит постоянный характер и усиливается за 2–3 недели до менструации. В таких случаях при ощупывании молочных желез обнаруживаются отдельные болезненные уплотненные дольки.</a:t>
            </a:r>
          </a:p>
          <a:p>
            <a:endParaRPr lang="ru-RU" dirty="0"/>
          </a:p>
        </p:txBody>
      </p:sp>
      <p:sp>
        <p:nvSpPr>
          <p:cNvPr id="2" name="Заголовок 1"/>
          <p:cNvSpPr>
            <a:spLocks noGrp="1"/>
          </p:cNvSpPr>
          <p:nvPr>
            <p:ph type="title"/>
          </p:nvPr>
        </p:nvSpPr>
        <p:spPr>
          <a:xfrm>
            <a:off x="457200" y="274638"/>
            <a:ext cx="8229600" cy="562074"/>
          </a:xfrm>
        </p:spPr>
        <p:txBody>
          <a:bodyPr>
            <a:normAutofit fontScale="90000"/>
          </a:bodyPr>
          <a:lstStyle/>
          <a:p>
            <a:r>
              <a:rPr lang="ru-RU" sz="3600" b="1" dirty="0" smtClean="0"/>
              <a:t>Клиника</a:t>
            </a:r>
            <a:r>
              <a:rPr lang="ru-RU" dirty="0" smtClean="0"/>
              <a:t/>
            </a:r>
            <a:br>
              <a:rPr lang="ru-RU" dirty="0" smtClean="0"/>
            </a:br>
            <a:endParaRPr lang="ru-RU"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normAutofit/>
          </a:bodyPr>
          <a:lstStyle/>
          <a:p>
            <a:r>
              <a:rPr lang="ru-RU" dirty="0" smtClean="0"/>
              <a:t>В настоящее время для обозначения мастопатии используются следующие термины: </a:t>
            </a:r>
          </a:p>
          <a:p>
            <a:r>
              <a:rPr lang="ru-RU" dirty="0" smtClean="0">
                <a:solidFill>
                  <a:srgbClr val="FF0000"/>
                </a:solidFill>
              </a:rPr>
              <a:t>«</a:t>
            </a:r>
            <a:r>
              <a:rPr lang="ru-RU" dirty="0" err="1" smtClean="0">
                <a:solidFill>
                  <a:srgbClr val="FF0000"/>
                </a:solidFill>
              </a:rPr>
              <a:t>фиброаденоматоз</a:t>
            </a:r>
            <a:r>
              <a:rPr lang="ru-RU" dirty="0" smtClean="0">
                <a:solidFill>
                  <a:srgbClr val="FF0000"/>
                </a:solidFill>
              </a:rPr>
              <a:t>», </a:t>
            </a:r>
            <a:r>
              <a:rPr lang="ru-RU" dirty="0" smtClean="0"/>
              <a:t>используется при отсутствии кист (полостей, заполненных жидкостью) «</a:t>
            </a:r>
            <a:r>
              <a:rPr lang="ru-RU" dirty="0" err="1" smtClean="0"/>
              <a:t>фиброаденоматоз</a:t>
            </a:r>
            <a:r>
              <a:rPr lang="ru-RU" dirty="0" smtClean="0"/>
              <a:t> без кист»</a:t>
            </a:r>
          </a:p>
          <a:p>
            <a:r>
              <a:rPr lang="ru-RU" dirty="0" smtClean="0">
                <a:solidFill>
                  <a:srgbClr val="FF0000"/>
                </a:solidFill>
              </a:rPr>
              <a:t>«фиброзно-кистозная болезнь молочной железы».  </a:t>
            </a:r>
            <a:r>
              <a:rPr lang="ru-RU" dirty="0" smtClean="0"/>
              <a:t>при их наличии.  «</a:t>
            </a:r>
            <a:r>
              <a:rPr lang="ru-RU" dirty="0" err="1" smtClean="0"/>
              <a:t>фиброаденоматоз</a:t>
            </a:r>
            <a:r>
              <a:rPr lang="ru-RU" dirty="0" smtClean="0"/>
              <a:t> с кистами» .</a:t>
            </a:r>
          </a:p>
          <a:p>
            <a:endParaRPr lang="ru-RU" dirty="0"/>
          </a:p>
        </p:txBody>
      </p:sp>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Синонимы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92500" lnSpcReduction="20000"/>
          </a:bodyPr>
          <a:lstStyle/>
          <a:p>
            <a:r>
              <a:rPr lang="ru-RU" dirty="0" smtClean="0"/>
              <a:t>Третья фаза формируется к возрасту женщины 40–45 лет и старше. Проявляется она болью в молочных железах, которая становится сравнительно менее интенсивной и непостоянной. При ощупывании таких желез обнаруживаются мелкие множественные кисточки; некоторые из них достигают в диаметре 1–3 см и содержат коричневато-зеленый секрет, появляющийся из соска при надавливание на него.</a:t>
            </a:r>
          </a:p>
          <a:p>
            <a:r>
              <a:rPr lang="ru-RU" dirty="0" smtClean="0"/>
              <a:t>Типичными симптомами диффузной формы мастопатии являются болезненные ощущения в молочных железах, которые обычно усиливаются за несколько дней до начала менструации. Это так называемая </a:t>
            </a:r>
            <a:r>
              <a:rPr lang="ru-RU" dirty="0" err="1" smtClean="0"/>
              <a:t>предменструальная</a:t>
            </a:r>
            <a:r>
              <a:rPr lang="ru-RU" dirty="0" smtClean="0"/>
              <a:t> </a:t>
            </a:r>
            <a:r>
              <a:rPr lang="ru-RU" dirty="0" err="1" smtClean="0"/>
              <a:t>масталгия</a:t>
            </a:r>
            <a:r>
              <a:rPr lang="ru-RU" dirty="0" smtClean="0"/>
              <a:t>, или </a:t>
            </a:r>
            <a:r>
              <a:rPr lang="ru-RU" dirty="0" err="1" smtClean="0"/>
              <a:t>мастодиния</a:t>
            </a:r>
            <a:r>
              <a:rPr lang="ru-RU" dirty="0" smtClean="0"/>
              <a:t>.</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rmAutofit lnSpcReduction="10000"/>
          </a:bodyPr>
          <a:lstStyle/>
          <a:p>
            <a:r>
              <a:rPr lang="ru-RU" dirty="0" err="1" smtClean="0"/>
              <a:t>Предменструальный</a:t>
            </a:r>
            <a:r>
              <a:rPr lang="ru-RU" dirty="0" smtClean="0"/>
              <a:t> синдром (ПМС), появляющаяся при нем боль в грудной железе свидетельствует об увеличении в 2–2,5 раза риска развития доброкачественных и злокачественных изменений в клетках ее ткани. </a:t>
            </a:r>
          </a:p>
          <a:p>
            <a:r>
              <a:rPr lang="ru-RU" dirty="0" smtClean="0"/>
              <a:t>Причиной развития данного синдрома является циклическое </a:t>
            </a:r>
            <a:r>
              <a:rPr lang="ru-RU" dirty="0" err="1" smtClean="0"/>
              <a:t>нагрубание</a:t>
            </a:r>
            <a:r>
              <a:rPr lang="ru-RU" dirty="0" smtClean="0"/>
              <a:t> желез, обусловленное венозным застоем и отечностью стромы перед менструацией; в это время молочная железа увеличивается в объеме более чем на 15 %. Поначалу указанные боли очень похожи на обычные </a:t>
            </a:r>
            <a:r>
              <a:rPr lang="ru-RU" dirty="0" err="1" smtClean="0"/>
              <a:t>предменструальные</a:t>
            </a:r>
            <a:r>
              <a:rPr lang="ru-RU" dirty="0" smtClean="0"/>
              <a:t> ощущения в молочных железах.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dirty="0" smtClean="0"/>
              <a:t>Однако постепенно они усиливаются, могут «отдавать» в плечо, лопатку, в подмышечную область и тогда даже при легком надавливании на грудь пальцами еще более усиливаются. При этом ощущается незначительное уплотнение тканей в виде тяжей или мелкой зернистости, не имеющей четких границ. При надавливании на соски из них могут сочиться прозрачные или зеленоватые выделения, напоминающие молозиво. С началом менструации эти ощущения проходят. Такая форма мастопатии чаще встречается у женщин в возрасте до 35 лет. Ее развитие обуславливается повышением уровня гормона пролактина.</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smtClean="0"/>
              <a:t>Выделения молока из молочных желез у нерожавших или у женщин, закончивших кормление грудью, часто наблюдается при </a:t>
            </a:r>
            <a:r>
              <a:rPr lang="ru-RU" dirty="0" err="1" smtClean="0"/>
              <a:t>гиперпролактинемии</a:t>
            </a:r>
            <a:r>
              <a:rPr lang="ru-RU" dirty="0" smtClean="0"/>
              <a:t> (повышение уровня пролактина, например, при аденоме передней доли гипофиза), при заболеваниях щитовидной железы на фоне снижения ее функции. Это явление называется </a:t>
            </a:r>
            <a:r>
              <a:rPr lang="ru-RU" dirty="0" err="1" smtClean="0"/>
              <a:t>галактореей</a:t>
            </a:r>
            <a:r>
              <a:rPr lang="ru-RU" dirty="0" smtClean="0"/>
              <a:t>. Во многих случаях причину ее развития установить не удается (</a:t>
            </a:r>
            <a:r>
              <a:rPr lang="ru-RU" dirty="0" err="1" smtClean="0"/>
              <a:t>идиопатическая</a:t>
            </a:r>
            <a:r>
              <a:rPr lang="ru-RU" dirty="0" smtClean="0"/>
              <a:t> </a:t>
            </a:r>
            <a:r>
              <a:rPr lang="ru-RU" dirty="0" err="1" smtClean="0"/>
              <a:t>галакторея</a:t>
            </a:r>
            <a:r>
              <a:rPr lang="ru-RU" dirty="0" smtClean="0"/>
              <a:t>). Следует </a:t>
            </a:r>
            <a:r>
              <a:rPr lang="ru-RU" dirty="0" err="1" smtClean="0"/>
              <a:t>отметить,что</a:t>
            </a:r>
            <a:r>
              <a:rPr lang="ru-RU" dirty="0" smtClean="0"/>
              <a:t> степень </a:t>
            </a:r>
            <a:r>
              <a:rPr lang="ru-RU" dirty="0" err="1" smtClean="0"/>
              <a:t>галактореи</a:t>
            </a:r>
            <a:r>
              <a:rPr lang="ru-RU" dirty="0" smtClean="0"/>
              <a:t> значительно варьирует:</a:t>
            </a:r>
          </a:p>
          <a:p>
            <a:r>
              <a:rPr lang="ru-RU" dirty="0" smtClean="0"/>
              <a:t>– (+/-) — непостоянная </a:t>
            </a:r>
            <a:r>
              <a:rPr lang="ru-RU" dirty="0" err="1" smtClean="0"/>
              <a:t>галакторея</a:t>
            </a:r>
            <a:r>
              <a:rPr lang="ru-RU" dirty="0" smtClean="0"/>
              <a:t>;</a:t>
            </a:r>
          </a:p>
          <a:p>
            <a:r>
              <a:rPr lang="ru-RU" dirty="0" smtClean="0"/>
              <a:t>– (+) — выделение единичных капель при сильном надавливании на сосок;</a:t>
            </a:r>
          </a:p>
          <a:p>
            <a:r>
              <a:rPr lang="ru-RU" dirty="0" smtClean="0"/>
              <a:t>– (++) — обильное выделение при надавливании на сосок;</a:t>
            </a:r>
          </a:p>
          <a:p>
            <a:r>
              <a:rPr lang="ru-RU" dirty="0" smtClean="0"/>
              <a:t>– (+++) — спонтанное отделение молока.</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Гинекологи рекомендуют каждой женщине старше 20 лет регулярно осматривать молочные железы. </a:t>
            </a:r>
            <a:r>
              <a:rPr lang="ru-RU" dirty="0" err="1" smtClean="0"/>
              <a:t>Самообследование</a:t>
            </a:r>
            <a:r>
              <a:rPr lang="ru-RU" dirty="0" smtClean="0"/>
              <a:t> лучше проводить через 7–10 дней после начала менструации, когда проходит болезненность и грудь несколько уменьшается в размерах. После наступления менопаузы осмотр необходимо проводить каждый месяц в один и тот же календарный день. Эта процедура достаточно проста и не занимает много времени. Лучше всего обследовать грудь после душа или принятия ванны.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Как ни парадоксально, но раннее выявление изменений в молочных железах — это забота самих женщин. У них должен быть высокий уровень санитарной культуры, а для этого необходимо в достаточной мере освоить методику </a:t>
            </a:r>
            <a:r>
              <a:rPr lang="ru-RU" dirty="0" err="1" smtClean="0"/>
              <a:t>самообследования</a:t>
            </a:r>
            <a:r>
              <a:rPr lang="ru-RU" dirty="0" smtClean="0"/>
              <a:t> молочных желез, которую обязаны пропагандировать гинекологи.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Обследовать молочные железы надо ежемесячно, лучше в один и тот же день менструального цикла, так как в течение месяца размер и структура груди изменяются. Причем, обследовать нужно не чаще одного раза в месяц, иначе можно не уловить слишком незначительные отклонения. При обследовании должно быть хорошее освещение. Приступая к </a:t>
            </a:r>
            <a:r>
              <a:rPr lang="ru-RU" dirty="0" err="1" smtClean="0"/>
              <a:t>самообследованию</a:t>
            </a:r>
            <a:r>
              <a:rPr lang="ru-RU" dirty="0" smtClean="0"/>
              <a:t>, женщина должна успокоиться, расслабиться и относится к нему, как к обычной гигиенической процедуре, помня, что большинство обнаруженных в молочной железе изменений доброкачественные</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ru-RU" dirty="0" smtClean="0"/>
              <a:t>. Каждое обследование проводится в 6 этапов, и при правильной, последовательной организации его занимает немного времени. </a:t>
            </a:r>
          </a:p>
          <a:p>
            <a:r>
              <a:rPr lang="ru-RU" dirty="0" smtClean="0"/>
              <a:t>Первый этап — осмотр белья. Незначительные выделения из соска могут оставаться незамеченными на его поверхности, но оставляют следы на бюстгальтере. Поэтому необходимо тщательно осмотреть лифчик и уточнить, нет ли на нем следов выделения в виде кровянистых, бурых, зеленоватых или желтоватых пятен, корок.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dirty="0" smtClean="0"/>
              <a:t>Второй этап — осмотр общего вида желез. Вначале надо раздеться до пояса, встать перед зеркалом, свободно опустить руки и внимательно осмотреть в зеркале каждую грудь. При этом следует проверить, нет ли каких-то изменений величины, формы, контуров груди (одна грудь может быть немного больше — это нормально), обратить внимание на степень симметричности обеих желез, определить, расположены ли они на одном ли уровне, равномерно ли перемещаются при поднятии и заведении рук за голову, при наклонах, поворотах направо, налево, нет ли фиксации или смещения одной из желез в сторону.</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Затем нужно поднять руки перед зеркалом вверх, снова осмотреть по очереди молочные железы, обращая внимание на смещение их кверху, в стороны или книзу; на изменение формы с образованием возвышения, западания, втягивания кожи или соска. После этого выясняют, не появляются ли капли жидкости из соска при указанных действиях.</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a:bodyPr>
          <a:lstStyle/>
          <a:p>
            <a:pPr>
              <a:buNone/>
            </a:pPr>
            <a:r>
              <a:rPr lang="ru-RU" dirty="0" smtClean="0"/>
              <a:t>    В целом мастопатия — это характерные изменения ткани молочных желез. И  выражаются появлением </a:t>
            </a:r>
          </a:p>
          <a:p>
            <a:r>
              <a:rPr lang="ru-RU" dirty="0" smtClean="0"/>
              <a:t>соединительной ткани, </a:t>
            </a:r>
          </a:p>
          <a:p>
            <a:r>
              <a:rPr lang="ru-RU" dirty="0" smtClean="0"/>
              <a:t>кист, </a:t>
            </a:r>
          </a:p>
          <a:p>
            <a:r>
              <a:rPr lang="ru-RU" dirty="0" smtClean="0"/>
              <a:t>увеличением клеток протоков и долек (там, где при беременности образуется молоко) молочной железы. </a:t>
            </a:r>
          </a:p>
          <a:p>
            <a:pPr>
              <a:buNone/>
            </a:pPr>
            <a:r>
              <a:rPr lang="ru-RU" dirty="0" smtClean="0"/>
              <a:t>    От преобладания того или иного патологического компонента и зависит окончательный диагноз.</a:t>
            </a:r>
            <a:endParaRPr lang="ru-RU" dirty="0"/>
          </a:p>
        </p:txBody>
      </p:sp>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Морфология </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dirty="0" smtClean="0"/>
              <a:t>Третий этап — оценка состояния кожи. С этой целью уточняют, эластична ли кожа, хорошо ли она собирается в складку, имеют ли место изменения ее цвета, покраснения поверхности (всей или отдельных участков), а также сыпь, опрелость, изменения, напоминающие «лимонную корку». Вместе с тем проверяют, нет ли уплотнений, набуханий, ямочек или бугорков, втянутости, изъязвлений и </a:t>
            </a:r>
            <a:r>
              <a:rPr lang="ru-RU" dirty="0" err="1" smtClean="0"/>
              <a:t>сморщенности</a:t>
            </a:r>
            <a:r>
              <a:rPr lang="ru-RU" dirty="0" smtClean="0"/>
              <a:t> кожи. При этом не следует брать ткань молочной железы в складку между пальцами, так как из-за ее дольчатого строения может создаться ошибочное впечатление о наличии опухолевого уплотнения.</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Четвертый этап — ощупывание в положении стоя. Это удобно проводить во время мытья в ванной комнате, поскольку ощупывать молочные железы легче намыленными пальцами рук. Если же обследование проводится в других условиях, рекомендуется использовать лосьон или крем. Причем, правой рукой исследуют левую грудь, а левой — правую. С этой целью пальпацию осуществляют подушечками, а не кончиками пальцев, — четырьмя или тремя сомкнутыми пальцами, круговыми проникающими пружинящими движениями. Большой палец в пальпации не участвует.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dirty="0" smtClean="0"/>
              <a:t>При больших размерах железы ее надо поддерживать противоположной рукой. Вначале проводится так называемое поверхностно-ознакомительное прощупывание: подушечки пальцев не проникают в толщу железы, что дает возможность выявить небольшие образования, расположенные непосредственно под кожей. Затем проводится глубокое прощупывание: подушечки пальцев последовательно постепенно достигают ребер. Пальпацию следует проводить от ключицы до нижнего края ребер и от грудины до подмышечной линии, включая подмышечную область, где возможно обнаружение увеличенных </a:t>
            </a:r>
            <a:r>
              <a:rPr lang="ru-RU" dirty="0" err="1" smtClean="0"/>
              <a:t>лимфоузлов</a:t>
            </a:r>
            <a:endParaRPr lang="ru-RU" dirty="0" smtClean="0"/>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Пятый этап — ощупывание в положении лежа. Это наиболее важная часть самопроверки, потому что только так можно хорошо прощупать все ткани. При этом определяют, каковы молочные железы на ощупь под пальцами и эти ощущения запоминают.</a:t>
            </a:r>
          </a:p>
          <a:p>
            <a:r>
              <a:rPr lang="ru-RU" dirty="0" smtClean="0"/>
              <a:t>Пальпацию проводят, лежа на сравнительно твердой, плоской поверхности; под обследуемую железу можно подложить валик или жесткую подушку, руку надо вытянуть вдоль туловища или завести за голову. При этом можно использовать два метода пальпации.</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1. Метод квадратов: всю поверхность передней грудной стенки — от ключицы до реберного края — и молочную железу мысленно разделяют на небольшие квадраты и каждый из них ощупывают сверху вниз, как бы по ступеням.</a:t>
            </a:r>
          </a:p>
          <a:p>
            <a:r>
              <a:rPr lang="ru-RU" dirty="0" smtClean="0"/>
              <a:t>2. Метод спирали: молочную железу прощупывают по спирали в виде концентрически сходящихся окружностей, начиная от подмышки и кончая соском. При этом подушечками пальцев совершают круговые движения, перемещаясь в направлении соска</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Шестой этап — обследование сосков. При этом определяют, не изменились ли их форма и цвет, не втянуты ли, не мокнут ли они, нет ли на них изъязвлений или трещин. Вместе с тем прощупывают каждый сосок и </a:t>
            </a:r>
            <a:r>
              <a:rPr lang="ru-RU" dirty="0" err="1" smtClean="0"/>
              <a:t>подсосковые</a:t>
            </a:r>
            <a:r>
              <a:rPr lang="ru-RU" dirty="0" smtClean="0"/>
              <a:t> области, так как под соском может быть опухоль. Эта зона у женщин довольно чувствительна и в некоторых случаях бывает подвержена эротическим или неприятным ощущениям.</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В заключение большим и указательным пальцами нужно осторожно взять сосок и надавить на него, чтобы определить, нет ли из него выделений, а если они есть, то оценивают их характер. </a:t>
            </a:r>
          </a:p>
          <a:p>
            <a:r>
              <a:rPr lang="ru-RU" dirty="0" smtClean="0"/>
              <a:t>Если женщина полагает, что с момента последнего осмотра произошли заметные изменения, она должна незамедлительно обратиться к врачу и, разумеется, никогда не должна пытаться сама себе ставить диагноз, а тем более назначать лечение. Даже злокачественную опухоль можно победить, начав лечение на раннем этапе.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602627"/>
          </a:xfrm>
        </p:spPr>
        <p:txBody>
          <a:bodyPr>
            <a:normAutofit fontScale="85000" lnSpcReduction="20000"/>
          </a:bodyPr>
          <a:lstStyle/>
          <a:p>
            <a:r>
              <a:rPr lang="ru-RU" dirty="0" smtClean="0"/>
              <a:t>Клиническое обследование включает в себя осмотр и мануальное исследование, при котором изучают степень формирования желез, их форму, размеры, состояние кожных покровов, соска. С этой целью проводят поверхностную и глубокую пальпацию желез и </a:t>
            </a:r>
            <a:r>
              <a:rPr lang="ru-RU" dirty="0" err="1" smtClean="0"/>
              <a:t>лимфоузлов</a:t>
            </a:r>
            <a:r>
              <a:rPr lang="ru-RU" dirty="0" smtClean="0"/>
              <a:t>; изучают состояние желез, в том числе наличие (отсутствие) в них уплотнений и их характер. Особое внимание уделяют имеющимся узловым образованиям. </a:t>
            </a:r>
          </a:p>
          <a:p>
            <a:r>
              <a:rPr lang="ru-RU" dirty="0" smtClean="0"/>
              <a:t>Объективная оценка состояния желез складывается из данных осмотра и пальпации, а также </a:t>
            </a:r>
            <a:r>
              <a:rPr lang="ru-RU" dirty="0" err="1" smtClean="0"/>
              <a:t>маммографического</a:t>
            </a:r>
            <a:r>
              <a:rPr lang="ru-RU" dirty="0" smtClean="0"/>
              <a:t>, ультразвукового, </a:t>
            </a:r>
            <a:r>
              <a:rPr lang="ru-RU" dirty="0" err="1" smtClean="0"/>
              <a:t>пневмокистографического</a:t>
            </a:r>
            <a:r>
              <a:rPr lang="ru-RU" dirty="0" smtClean="0"/>
              <a:t> и других специальных исследований (скрининга) тканей груди. Обязательным компонентом комплексного обследования является определение индивидуального гормонального статуса женщины, в первую очередь уровня пролактина и эстрогена.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386603"/>
          </a:xfrm>
        </p:spPr>
        <p:txBody>
          <a:bodyPr>
            <a:normAutofit fontScale="62500" lnSpcReduction="20000"/>
          </a:bodyPr>
          <a:lstStyle/>
          <a:p>
            <a:r>
              <a:rPr lang="ru-RU" dirty="0" smtClean="0"/>
              <a:t>Диагностика заболевания на сегодняшний день осуществляется с помощью основного метода объективной оценки состояния молочных желез — </a:t>
            </a:r>
            <a:r>
              <a:rPr lang="ru-RU" dirty="0" err="1" smtClean="0"/>
              <a:t>рентгеномаммографии</a:t>
            </a:r>
            <a:r>
              <a:rPr lang="ru-RU" dirty="0" smtClean="0"/>
              <a:t>. Она позволяет своевременно распознавать патологические изменения в молочных железах в 95–97 % случаев, даже если уплотнения еще нельзя прочувствовать пальцами. Во всем мире принято проводить </a:t>
            </a:r>
            <a:r>
              <a:rPr lang="ru-RU" dirty="0" err="1" smtClean="0"/>
              <a:t>маммографическое</a:t>
            </a:r>
            <a:r>
              <a:rPr lang="ru-RU" dirty="0" smtClean="0"/>
              <a:t> исследование 2 раза в год, начиная с 35 лет (при отсутствии показаний для более частого обследования), а после 50 лет — 1 раз в год. Исключение составляют кормящие и беременные женщины — им маммография назначается только при острой необходимости.</a:t>
            </a:r>
          </a:p>
          <a:p>
            <a:r>
              <a:rPr lang="ru-RU" dirty="0" smtClean="0"/>
              <a:t>В последнее время в литературе и особенно в СМИ появились сообщения о том, что маммография может способствовать развитию рака. Однако серьезные исследования, в том числе и отечественные, опровергли это. Маммография — рентгенологический снимок молочных желез. Выполняется он на </a:t>
            </a:r>
            <a:r>
              <a:rPr lang="ru-RU" dirty="0" err="1" smtClean="0"/>
              <a:t>маммографических</a:t>
            </a:r>
            <a:r>
              <a:rPr lang="ru-RU" dirty="0" smtClean="0"/>
              <a:t> аппаратах или специальных приставках к рентгенологическим аппаратам, которые обеспечивают высокое качество снимков в прямой и боковой проекциях. Маммография выполняется в первой фазе менструального цикла (до 12-го дня). Если речь идет о подозрении на рак молочной железы, исследование проводится, независимо от дня цикла.</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458611"/>
          </a:xfrm>
        </p:spPr>
        <p:txBody>
          <a:bodyPr>
            <a:normAutofit fontScale="85000" lnSpcReduction="20000"/>
          </a:bodyPr>
          <a:lstStyle/>
          <a:p>
            <a:r>
              <a:rPr lang="ru-RU" dirty="0" smtClean="0"/>
              <a:t>С целью определения характера патологических процессов при кистозной патологии молочной железы проводится </a:t>
            </a:r>
            <a:r>
              <a:rPr lang="ru-RU" dirty="0" err="1" smtClean="0"/>
              <a:t>пневмокистография</a:t>
            </a:r>
            <a:r>
              <a:rPr lang="ru-RU" dirty="0" smtClean="0"/>
              <a:t>. При этом из кистозной полости эвакуируется жидкость, а затем в полость вводится контрастное вещество. </a:t>
            </a:r>
            <a:r>
              <a:rPr lang="ru-RU" dirty="0" err="1" smtClean="0"/>
              <a:t>Пневмокистография</a:t>
            </a:r>
            <a:r>
              <a:rPr lang="ru-RU" dirty="0" smtClean="0"/>
              <a:t> обладает высокой разрешающей способностью и используется для выявления </a:t>
            </a:r>
            <a:r>
              <a:rPr lang="ru-RU" dirty="0" err="1" smtClean="0"/>
              <a:t>внутрикистозных</a:t>
            </a:r>
            <a:r>
              <a:rPr lang="ru-RU" dirty="0" smtClean="0"/>
              <a:t> образований диаметром до 1–2 мм. Она не только позволяет оценить внутреннее состояние полости кисты, но и оказывает высокий терапевтический эффект (по данным ряда авторов, 75 %).</a:t>
            </a:r>
          </a:p>
          <a:p>
            <a:r>
              <a:rPr lang="ru-RU" dirty="0" smtClean="0"/>
              <a:t>При обнаружении кровянистых выделений из соска пациентке показаны: </a:t>
            </a:r>
          </a:p>
          <a:p>
            <a:r>
              <a:rPr lang="ru-RU" dirty="0" smtClean="0"/>
              <a:t>– маммография;</a:t>
            </a:r>
          </a:p>
          <a:p>
            <a:r>
              <a:rPr lang="ru-RU" dirty="0" smtClean="0"/>
              <a:t>– цитологическое исследование мазка выделяемого;</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normAutofit fontScale="85000" lnSpcReduction="20000"/>
          </a:bodyPr>
          <a:lstStyle/>
          <a:p>
            <a:pPr>
              <a:buNone/>
            </a:pPr>
            <a:r>
              <a:rPr lang="ru-RU" dirty="0" smtClean="0"/>
              <a:t>Их условно можно разделить на две группы факторов: внешнего и внутреннего воздействия.</a:t>
            </a:r>
          </a:p>
          <a:p>
            <a:pPr>
              <a:buNone/>
            </a:pPr>
            <a:r>
              <a:rPr lang="ru-RU" dirty="0" smtClean="0"/>
              <a:t>К первой группе относятся факторы внешнего воздействия, все они без исключения, носят экологический характер. В частности, повышают риск развития ЗМЖ неблагоприятные факторы окружающей среды, в первую очередь ионизирующая радиация (примером может служить факт значительного роста ЗМЖ в тех регионах Японии, которые подверглись атомной бомбардировке в конце второй мировой войны), городские условия. </a:t>
            </a:r>
          </a:p>
          <a:p>
            <a:pPr>
              <a:buNone/>
            </a:pPr>
            <a:r>
              <a:rPr lang="ru-RU" dirty="0" smtClean="0"/>
              <a:t>Получены достоверные статистические данные, что ЗМЖ встречаются в 2–2,5 раза чаще у жительниц городов, нежели у женщин, проживающих в сельской местности. </a:t>
            </a:r>
          </a:p>
        </p:txBody>
      </p:sp>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Факторы риска.</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77500" lnSpcReduction="20000"/>
          </a:bodyPr>
          <a:lstStyle/>
          <a:p>
            <a:r>
              <a:rPr lang="ru-RU" dirty="0" smtClean="0"/>
              <a:t>– секторальная резекция (иссечение пораженного протока) — как лечебная и диагностическая процедура (для исключения злокачественной папиллярной </a:t>
            </a:r>
            <a:r>
              <a:rPr lang="ru-RU" dirty="0" err="1" smtClean="0"/>
              <a:t>аденокарциномы</a:t>
            </a:r>
            <a:r>
              <a:rPr lang="ru-RU" dirty="0" smtClean="0"/>
              <a:t>).</a:t>
            </a:r>
          </a:p>
          <a:p>
            <a:r>
              <a:rPr lang="ru-RU" dirty="0" smtClean="0"/>
              <a:t>Опухоли молочной железы также могут быть причиной кровянистых выделений из соска.</a:t>
            </a:r>
          </a:p>
          <a:p>
            <a:r>
              <a:rPr lang="ru-RU" dirty="0" smtClean="0"/>
              <a:t>Материал для цитологического исследования получают:</a:t>
            </a:r>
          </a:p>
          <a:p>
            <a:r>
              <a:rPr lang="ru-RU" dirty="0" smtClean="0"/>
              <a:t>– путем взятия мазка-отпечатка, выделяемого из соска молочной железы; </a:t>
            </a:r>
          </a:p>
          <a:p>
            <a:r>
              <a:rPr lang="ru-RU" dirty="0" smtClean="0"/>
              <a:t>– при проведении </a:t>
            </a:r>
            <a:r>
              <a:rPr lang="ru-RU" dirty="0" err="1" smtClean="0"/>
              <a:t>пункционно-аспирационной</a:t>
            </a:r>
            <a:r>
              <a:rPr lang="ru-RU" dirty="0" smtClean="0"/>
              <a:t> биопсии (ПАБ).</a:t>
            </a:r>
          </a:p>
          <a:p>
            <a:r>
              <a:rPr lang="ru-RU" dirty="0" smtClean="0"/>
              <a:t>Пункция показана:</a:t>
            </a:r>
          </a:p>
          <a:p>
            <a:r>
              <a:rPr lang="ru-RU" dirty="0" smtClean="0"/>
              <a:t>– для установления окончательного диагноза при уплотнениях неясной природы в молочной железе; </a:t>
            </a:r>
          </a:p>
          <a:p>
            <a:r>
              <a:rPr lang="ru-RU" dirty="0" smtClean="0"/>
              <a:t>– подтверждения диагноза и выяснения структуры опухоли при установленном диагнозе рака; </a:t>
            </a:r>
          </a:p>
          <a:p>
            <a:r>
              <a:rPr lang="ru-RU" dirty="0" smtClean="0"/>
              <a:t>– для выяснения степени морфологических изменений в опухоли после лучевого или химиотерапевтического лечения.</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a:bodyPr>
          <a:lstStyle/>
          <a:p>
            <a:r>
              <a:rPr lang="ru-RU" dirty="0" smtClean="0"/>
              <a:t>Секторальная резекция (удаление участка молочной железы с подозрительным новообразованием) применяется для установления окончательного диагноза в сомнительных случаях, а также как метод лечения узловых доброкачественных образований в молочных железах (фиброаденомы, локализованные формы мастопатии, </a:t>
            </a:r>
            <a:r>
              <a:rPr lang="ru-RU" dirty="0" err="1" smtClean="0"/>
              <a:t>внутрипротоковые</a:t>
            </a:r>
            <a:r>
              <a:rPr lang="ru-RU" dirty="0" smtClean="0"/>
              <a:t> папилломы). </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lnSpcReduction="10000"/>
          </a:bodyPr>
          <a:lstStyle/>
          <a:p>
            <a:r>
              <a:rPr lang="ru-RU" dirty="0" smtClean="0"/>
              <a:t>Относительно вероятности развития рака при мастопатии существуют разные мнения. Я.М. </a:t>
            </a:r>
            <a:r>
              <a:rPr lang="ru-RU" dirty="0" err="1" smtClean="0"/>
              <a:t>Брускин</a:t>
            </a:r>
            <a:r>
              <a:rPr lang="ru-RU" dirty="0" smtClean="0"/>
              <a:t> (1975) наблюдал 722 больных мастопатией. В течение 6 лет ее переход в рак был констатирован в 1,8 % случаев, за 17 лет — почти в 6 % наблюдений. </a:t>
            </a:r>
            <a:r>
              <a:rPr lang="ru-RU" dirty="0" err="1" smtClean="0"/>
              <a:t>Юинг</a:t>
            </a:r>
            <a:r>
              <a:rPr lang="ru-RU" dirty="0" smtClean="0"/>
              <a:t> (1958) установил, что мастопатии в 50 % случаев могут переходить в рак; в 83 % рак молочной железы сочетается с мастопатией. J. </a:t>
            </a:r>
            <a:r>
              <a:rPr lang="ru-RU" dirty="0" err="1" smtClean="0"/>
              <a:t>Potter</a:t>
            </a:r>
            <a:r>
              <a:rPr lang="ru-RU" dirty="0" smtClean="0"/>
              <a:t> (1968) обследовал 110 женщин, у которых 16–20 лет назад была произведена биопсия по поводу различных форм </a:t>
            </a:r>
            <a:r>
              <a:rPr lang="ru-RU" dirty="0" err="1" smtClean="0"/>
              <a:t>фиброаденоматоза</a:t>
            </a:r>
            <a:r>
              <a:rPr lang="ru-RU" dirty="0" smtClean="0"/>
              <a:t>; у 10 из них развился рак молочной железы.</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r>
              <a:rPr lang="ru-RU" dirty="0" smtClean="0"/>
              <a:t>Для уточнения групп повышенного риска, требующих особого внимания, многие врачи пытались оценить вероятность малигнизации при мастопатии. Я.М. </a:t>
            </a:r>
            <a:r>
              <a:rPr lang="ru-RU" dirty="0" err="1" smtClean="0"/>
              <a:t>Брускин</a:t>
            </a:r>
            <a:r>
              <a:rPr lang="ru-RU" dirty="0" smtClean="0"/>
              <a:t> (1975) пришел к выводу, что частота малигнизации незначительна при тиреотоксической мастопатии, повышается при фиброзно-кистозной мастопатии. По его мнению, рак чаще всего отмечается при кистозно-пролиферативной мастопатии с </a:t>
            </a:r>
            <a:r>
              <a:rPr lang="ru-RU" dirty="0" err="1" smtClean="0"/>
              <a:t>полипозными</a:t>
            </a:r>
            <a:r>
              <a:rPr lang="ru-RU" dirty="0" smtClean="0"/>
              <a:t> разрастаниями, на фоне выделений из сосков.</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92500" lnSpcReduction="10000"/>
          </a:bodyPr>
          <a:lstStyle/>
          <a:p>
            <a:r>
              <a:rPr lang="ru-RU" dirty="0" smtClean="0"/>
              <a:t>Узловые формы мастопатии могут быть похожи на рак молочной железы. При обследовании (осмотр, ощупывание молочных желез, маммография, УЗИ, цитологическое исследование клеток, полученных при пункции иглой) выявленный узел нередко вызывает подозрения на рак. В таких ситуациях необходимо удалить патологический очаг (секторальная резекция молочной железы) и исследовать его под микроскопом (</a:t>
            </a:r>
            <a:r>
              <a:rPr lang="ru-RU" dirty="0" err="1" smtClean="0"/>
              <a:t>гистологически</a:t>
            </a:r>
            <a:r>
              <a:rPr lang="ru-RU" dirty="0" smtClean="0"/>
              <a:t>). При выявлении рака требуется дополнительное вмешательство — удаление молочной железы или ее части, что зависит от степени распространенности опухоли.</a:t>
            </a: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lnSpcReduction="20000"/>
          </a:bodyPr>
          <a:lstStyle/>
          <a:p>
            <a:r>
              <a:rPr lang="ru-RU" dirty="0" smtClean="0"/>
              <a:t>Мастопатией чаще всего заболевают женщины, занятые интеллектуальным трудом, связанным с психологическими нагрузками, стрессами. </a:t>
            </a:r>
          </a:p>
          <a:p>
            <a:r>
              <a:rPr lang="ru-RU" dirty="0" smtClean="0"/>
              <a:t>Эта группа женщин, как правило, страдает </a:t>
            </a:r>
          </a:p>
          <a:p>
            <a:r>
              <a:rPr lang="ru-RU" dirty="0" smtClean="0"/>
              <a:t>патологией гинекологических органов, </a:t>
            </a:r>
          </a:p>
          <a:p>
            <a:r>
              <a:rPr lang="ru-RU" dirty="0" smtClean="0"/>
              <a:t>эндокринными нарушениями, </a:t>
            </a:r>
          </a:p>
          <a:p>
            <a:r>
              <a:rPr lang="ru-RU" dirty="0" smtClean="0"/>
              <a:t>имеет заболевания печени или желчевыводящих путей, </a:t>
            </a:r>
          </a:p>
          <a:p>
            <a:r>
              <a:rPr lang="ru-RU" dirty="0" smtClean="0"/>
              <a:t>мало обращающие внимание на свои проблемы. </a:t>
            </a:r>
          </a:p>
          <a:p>
            <a:r>
              <a:rPr lang="ru-RU" i="1" dirty="0" smtClean="0"/>
              <a:t>Мастопатию без преувеличений можно назвать расплатой за эмансипацию. </a:t>
            </a:r>
          </a:p>
          <a:p>
            <a:r>
              <a:rPr lang="ru-RU" i="1" dirty="0" smtClean="0">
                <a:solidFill>
                  <a:srgbClr val="FF0000"/>
                </a:solidFill>
              </a:rPr>
              <a:t>Можно сделать вывод, что состояние молочных желез есть зеркало социального, психического и физического здоровья женщины.</a:t>
            </a:r>
          </a:p>
          <a:p>
            <a:endParaRPr lang="ru-RU" dirty="0"/>
          </a:p>
        </p:txBody>
      </p:sp>
      <p:sp>
        <p:nvSpPr>
          <p:cNvPr id="2" name="Заголовок 1"/>
          <p:cNvSpPr>
            <a:spLocks noGrp="1"/>
          </p:cNvSpPr>
          <p:nvPr>
            <p:ph type="title"/>
          </p:nvPr>
        </p:nvSpPr>
        <p:spPr>
          <a:xfrm>
            <a:off x="457200" y="274638"/>
            <a:ext cx="8229600" cy="490066"/>
          </a:xfrm>
        </p:spPr>
        <p:txBody>
          <a:bodyPr>
            <a:normAutofit fontScale="90000"/>
          </a:bodyPr>
          <a:lstStyle/>
          <a:p>
            <a:r>
              <a:rPr lang="ru-RU" dirty="0" smtClean="0"/>
              <a:t>Факторы риска.</a:t>
            </a:r>
            <a:endParaRPr lang="ru-RU"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go4.imgsmail.ru/imgpreview?key=http%3A//gynecologkrsk.ru/images/M_images/shemy/schema.jpg&amp;mb=imgdb_preview_1764&amp;q=90&amp;w=215"/>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904656"/>
          </a:xfrm>
        </p:spPr>
        <p:txBody>
          <a:bodyPr>
            <a:normAutofit fontScale="77500" lnSpcReduction="20000"/>
          </a:bodyPr>
          <a:lstStyle/>
          <a:p>
            <a:r>
              <a:rPr lang="ru-RU" sz="4000" b="1" dirty="0" smtClean="0"/>
              <a:t>Нерегулярной половой жизнью. Женское одиночество, отсутствие стойких семейных отношений — все это способствует развитию патологических процессов в груди. Доказано, что мастопатией и раком груди чаще всего страдают женщины с ненормальным, с точки зрения природы, образом жизни. </a:t>
            </a:r>
          </a:p>
          <a:p>
            <a:r>
              <a:rPr lang="ru-RU" sz="4000" b="1" dirty="0" smtClean="0"/>
              <a:t>При изучении  в монастырях, оказалось, что у никогда не рожавших и не ведущих нормальную половую жизнь их затворниц риск развития рака груди во много раз выше, чем у «мирских» ровесниц. </a:t>
            </a:r>
            <a:endParaRPr lang="ru-RU" dirty="0"/>
          </a:p>
        </p:txBody>
      </p:sp>
      <p:sp>
        <p:nvSpPr>
          <p:cNvPr id="2" name="Заголовок 1"/>
          <p:cNvSpPr>
            <a:spLocks noGrp="1"/>
          </p:cNvSpPr>
          <p:nvPr>
            <p:ph type="title"/>
          </p:nvPr>
        </p:nvSpPr>
        <p:spPr>
          <a:xfrm>
            <a:off x="395536" y="0"/>
            <a:ext cx="8229600" cy="548680"/>
          </a:xfrm>
        </p:spPr>
        <p:txBody>
          <a:bodyPr>
            <a:normAutofit fontScale="90000"/>
          </a:bodyPr>
          <a:lstStyle/>
          <a:p>
            <a:r>
              <a:rPr lang="ru-RU" dirty="0" smtClean="0"/>
              <a:t>Факторы риска.</a:t>
            </a:r>
            <a:endParaRPr lang="ru-RU"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5193</Words>
  <Application>Microsoft Macintosh PowerPoint</Application>
  <PresentationFormat>Экран (4:3)</PresentationFormat>
  <Paragraphs>221</Paragraphs>
  <Slides>64</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64</vt:i4>
      </vt:variant>
    </vt:vector>
  </HeadingPairs>
  <TitlesOfParts>
    <vt:vector size="65" baseType="lpstr">
      <vt:lpstr>Открытая</vt:lpstr>
      <vt:lpstr>Мастопатия </vt:lpstr>
      <vt:lpstr>Определение </vt:lpstr>
      <vt:lpstr>Презентация PowerPoint</vt:lpstr>
      <vt:lpstr>Синонимы </vt:lpstr>
      <vt:lpstr>Морфология </vt:lpstr>
      <vt:lpstr>Факторы риска.</vt:lpstr>
      <vt:lpstr>Факторы риска.</vt:lpstr>
      <vt:lpstr>Презентация PowerPoint</vt:lpstr>
      <vt:lpstr>Факторы риска.</vt:lpstr>
      <vt:lpstr>Факторы риска.</vt:lpstr>
      <vt:lpstr>Факторы риска.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Статистика </vt:lpstr>
      <vt:lpstr>Этиология </vt:lpstr>
      <vt:lpstr>Презентация PowerPoint</vt:lpstr>
      <vt:lpstr>Презентация PowerPoint</vt:lpstr>
      <vt:lpstr>Классификация </vt:lpstr>
      <vt:lpstr>Презентация PowerPoint</vt:lpstr>
      <vt:lpstr>Презентация PowerPoint</vt:lpstr>
      <vt:lpstr>Презентация PowerPoint</vt:lpstr>
      <vt:lpstr>Классификация </vt:lpstr>
      <vt:lpstr>Классификация </vt:lpstr>
      <vt:lpstr>Классификация </vt:lpstr>
      <vt:lpstr>Фиброаденома</vt:lpstr>
      <vt:lpstr>Презентация PowerPoint</vt:lpstr>
      <vt:lpstr>Презентация PowerPoint</vt:lpstr>
      <vt:lpstr>Листовидная (филлоидная) фиброаденома </vt:lpstr>
      <vt:lpstr>  Виды листовидной фиброаденомы</vt:lpstr>
      <vt:lpstr> </vt:lpstr>
      <vt:lpstr>Презентация PowerPoint</vt:lpstr>
      <vt:lpstr>Презентация PowerPoint</vt:lpstr>
      <vt:lpstr>Презентация PowerPoint</vt:lpstr>
      <vt:lpstr>Клиника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20</cp:revision>
  <dcterms:created xsi:type="dcterms:W3CDTF">2014-04-21T10:35:06Z</dcterms:created>
  <dcterms:modified xsi:type="dcterms:W3CDTF">2014-05-27T19:44:00Z</dcterms:modified>
</cp:coreProperties>
</file>