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CC00"/>
    <a:srgbClr val="6B74C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71DDF-8A5D-416D-BD9B-3C88CE4DBE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18AB0-BE0D-47B8-98C5-9366F7AE6F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C1DD4-B691-4FBE-829F-67CEEB40A5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F63D00-F321-4FE5-9777-A6CA06D212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3CFB9-0530-416B-B342-DC3DA6D7E3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AB91B-4230-411B-8D5C-11B8643A78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7D686-E31C-4F65-A5D1-2939BC0FBA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37959-7E78-477C-9B21-68A4D6D607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85E2A-3A28-41B1-B5C9-B8DCD276C1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70E89-BED1-44A6-BE80-B341C02E3A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367DC-DC80-4D2C-B33B-FEA4ECC4E0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14B2-967B-4D78-B777-189DE34634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6B74CB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54EC031-9574-43D8-81B3-FBC694E0AF9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4868863"/>
            <a:ext cx="5976937" cy="1225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>
                <a:solidFill>
                  <a:srgbClr val="FFFF99"/>
                </a:solidFill>
              </a:rPr>
              <a:t>Цыглин Александр Александрович</a:t>
            </a:r>
          </a:p>
          <a:p>
            <a:pPr>
              <a:lnSpc>
                <a:spcPct val="80000"/>
              </a:lnSpc>
            </a:pPr>
            <a:endParaRPr lang="ru-RU" sz="1600" b="1"/>
          </a:p>
          <a:p>
            <a:pPr>
              <a:lnSpc>
                <a:spcPct val="80000"/>
              </a:lnSpc>
            </a:pPr>
            <a:r>
              <a:rPr lang="ru-RU" sz="1600" b="1"/>
              <a:t>Доцент кафедры оториноларингологии с курсом ИПО</a:t>
            </a: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611188" y="1052513"/>
            <a:ext cx="7993062" cy="2736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50000">
                      <a:srgbClr val="FFCC00">
                        <a:alpha val="50000"/>
                      </a:srgbClr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Воспалительные</a:t>
            </a:r>
          </a:p>
          <a:p>
            <a:pPr algn="ctr"/>
            <a:r>
              <a:rPr lang="ru-RU" sz="3600" b="1" kern="1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50000">
                      <a:srgbClr val="FFCC00">
                        <a:alpha val="50000"/>
                      </a:srgbClr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заболевания</a:t>
            </a:r>
          </a:p>
          <a:p>
            <a:pPr algn="ctr"/>
            <a:r>
              <a:rPr lang="ru-RU" sz="3600" b="1" kern="1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50000">
                      <a:srgbClr val="FFCC00">
                        <a:alpha val="50000"/>
                      </a:srgbClr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среднего уха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4970462"/>
          </a:xfrm>
        </p:spPr>
        <p:txBody>
          <a:bodyPr/>
          <a:lstStyle/>
          <a:p>
            <a:pPr>
              <a:buFontTx/>
              <a:buNone/>
            </a:pPr>
            <a:endParaRPr lang="ru-RU" sz="1800" b="1">
              <a:solidFill>
                <a:srgbClr val="FF6600"/>
              </a:solidFill>
            </a:endParaRPr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900113" y="1700213"/>
            <a:ext cx="7416800" cy="324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Предлагаемый алгоритм лечения</a:t>
            </a:r>
          </a:p>
          <a:p>
            <a:pPr algn="ctr"/>
            <a:r>
              <a:rPr lang="ru-RU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острого гнойного</a:t>
            </a:r>
          </a:p>
          <a:p>
            <a:pPr algn="ctr"/>
            <a:r>
              <a:rPr lang="ru-RU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среднего отита</a:t>
            </a:r>
          </a:p>
          <a:p>
            <a:pPr algn="ctr"/>
            <a:r>
              <a:rPr lang="ru-RU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62950" cy="919162"/>
          </a:xfrm>
        </p:spPr>
        <p:txBody>
          <a:bodyPr/>
          <a:lstStyle/>
          <a:p>
            <a:r>
              <a:rPr lang="en-US" b="1">
                <a:solidFill>
                  <a:srgbClr val="FFCC00"/>
                </a:solidFill>
              </a:rPr>
              <a:t>I</a:t>
            </a:r>
            <a:r>
              <a:rPr lang="ru-RU" b="1">
                <a:solidFill>
                  <a:srgbClr val="FFCC00"/>
                </a:solidFill>
              </a:rPr>
              <a:t>. АНТИБИОТИКОТЕРАПИЯ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899025"/>
          </a:xfrm>
        </p:spPr>
        <p:txBody>
          <a:bodyPr/>
          <a:lstStyle/>
          <a:p>
            <a:pPr marL="812800" indent="-812800">
              <a:lnSpc>
                <a:spcPct val="90000"/>
              </a:lnSpc>
              <a:buFontTx/>
              <a:buNone/>
            </a:pPr>
            <a:endParaRPr lang="ru-RU" b="1">
              <a:solidFill>
                <a:srgbClr val="FF6600"/>
              </a:solidFill>
            </a:endParaRPr>
          </a:p>
          <a:p>
            <a:pPr marL="812800" indent="-812800">
              <a:lnSpc>
                <a:spcPct val="90000"/>
              </a:lnSpc>
            </a:pPr>
            <a:r>
              <a:rPr lang="ru-RU" sz="2800" b="1"/>
              <a:t>Амоксициллин</a:t>
            </a:r>
          </a:p>
          <a:p>
            <a:pPr marL="812800" indent="-812800">
              <a:lnSpc>
                <a:spcPct val="90000"/>
              </a:lnSpc>
            </a:pPr>
            <a:r>
              <a:rPr lang="ru-RU" sz="2800" b="1"/>
              <a:t>Амоксициллин/клавуланат</a:t>
            </a:r>
          </a:p>
          <a:p>
            <a:pPr marL="812800" indent="-812800">
              <a:lnSpc>
                <a:spcPct val="90000"/>
              </a:lnSpc>
            </a:pPr>
            <a:r>
              <a:rPr lang="ru-RU" sz="2800" b="1"/>
              <a:t>Макролиды</a:t>
            </a:r>
          </a:p>
          <a:p>
            <a:pPr marL="812800" indent="-812800">
              <a:lnSpc>
                <a:spcPct val="90000"/>
              </a:lnSpc>
            </a:pPr>
            <a:r>
              <a:rPr lang="ru-RU" sz="2800" b="1"/>
              <a:t>Цефалоспорины </a:t>
            </a:r>
            <a:r>
              <a:rPr lang="en-US" sz="2800" b="1"/>
              <a:t>II</a:t>
            </a:r>
            <a:r>
              <a:rPr lang="ru-RU" sz="2800" b="1"/>
              <a:t>-</a:t>
            </a:r>
            <a:r>
              <a:rPr lang="en-US" sz="2800" b="1"/>
              <a:t>III</a:t>
            </a:r>
            <a:r>
              <a:rPr lang="ru-RU" sz="2800" b="1"/>
              <a:t> поколения</a:t>
            </a:r>
            <a:endParaRPr lang="ru-RU" sz="2800" b="1" i="1" u="sng"/>
          </a:p>
          <a:p>
            <a:pPr marL="812800" indent="-812800">
              <a:lnSpc>
                <a:spcPct val="90000"/>
              </a:lnSpc>
              <a:buFontTx/>
              <a:buNone/>
            </a:pPr>
            <a:endParaRPr lang="ru-RU" sz="2800" b="1" i="1" u="sng"/>
          </a:p>
          <a:p>
            <a:pPr marL="812800" indent="-812800">
              <a:lnSpc>
                <a:spcPct val="90000"/>
              </a:lnSpc>
              <a:buFontTx/>
              <a:buNone/>
            </a:pPr>
            <a:r>
              <a:rPr lang="ru-RU" sz="2800" b="1" i="1" u="sng">
                <a:solidFill>
                  <a:srgbClr val="CCECFF"/>
                </a:solidFill>
              </a:rPr>
              <a:t>Показания к назначению антибиотиков:</a:t>
            </a:r>
          </a:p>
          <a:p>
            <a:pPr marL="812800" indent="-8128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800" b="1" i="1"/>
              <a:t>Возраст ребенка до 2х лет.</a:t>
            </a:r>
          </a:p>
          <a:p>
            <a:pPr marL="812800" indent="-8128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800" b="1" i="1"/>
              <a:t>Подозрение на начинающееся осложнение течения ОСО</a:t>
            </a:r>
            <a:r>
              <a:rPr lang="ru-RU" sz="2800" b="1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375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8569325" cy="6264275"/>
          </a:xfrm>
        </p:spPr>
        <p:txBody>
          <a:bodyPr/>
          <a:lstStyle/>
          <a:p>
            <a:pPr marL="457200" indent="-457200">
              <a:spcAft>
                <a:spcPct val="50000"/>
              </a:spcAft>
              <a:buFontTx/>
              <a:buNone/>
            </a:pPr>
            <a:r>
              <a:rPr lang="en-US" b="1">
                <a:solidFill>
                  <a:srgbClr val="FFCC00"/>
                </a:solidFill>
              </a:rPr>
              <a:t>II</a:t>
            </a:r>
            <a:r>
              <a:rPr lang="ru-RU" b="1">
                <a:solidFill>
                  <a:srgbClr val="FFCC00"/>
                </a:solidFill>
              </a:rPr>
              <a:t>. </a:t>
            </a:r>
            <a:r>
              <a:rPr lang="en-US" b="1">
                <a:solidFill>
                  <a:srgbClr val="FFCC00"/>
                </a:solidFill>
              </a:rPr>
              <a:t> </a:t>
            </a:r>
            <a:r>
              <a:rPr lang="ru-RU" b="1">
                <a:solidFill>
                  <a:srgbClr val="FFCC00"/>
                </a:solidFill>
              </a:rPr>
              <a:t>ПРОТИВОВОСПАЛИТЕЛЬНАЯ ТЕРАПИЯ </a:t>
            </a:r>
            <a:r>
              <a:rPr lang="ru-RU">
                <a:solidFill>
                  <a:srgbClr val="FFCC00"/>
                </a:solidFill>
              </a:rPr>
              <a:t>(местная и системная)</a:t>
            </a:r>
          </a:p>
          <a:p>
            <a:pPr marL="457200" indent="-457200">
              <a:spcAft>
                <a:spcPct val="50000"/>
              </a:spcAft>
              <a:buFontTx/>
              <a:buNone/>
            </a:pPr>
            <a:r>
              <a:rPr lang="en-US" b="1">
                <a:solidFill>
                  <a:srgbClr val="FFCC00"/>
                </a:solidFill>
              </a:rPr>
              <a:t>III</a:t>
            </a:r>
            <a:r>
              <a:rPr lang="ru-RU" b="1">
                <a:solidFill>
                  <a:srgbClr val="FFCC00"/>
                </a:solidFill>
              </a:rPr>
              <a:t>. ОБЕЗБОЛИВАНИЕ.</a:t>
            </a:r>
          </a:p>
          <a:p>
            <a:pPr marL="457200" indent="-457200">
              <a:spcAft>
                <a:spcPct val="50000"/>
              </a:spcAft>
              <a:buFontTx/>
              <a:buNone/>
            </a:pPr>
            <a:r>
              <a:rPr lang="en-US" b="1">
                <a:solidFill>
                  <a:srgbClr val="FFCC00"/>
                </a:solidFill>
              </a:rPr>
              <a:t>IV</a:t>
            </a:r>
            <a:r>
              <a:rPr lang="ru-RU" b="1">
                <a:solidFill>
                  <a:srgbClr val="FFCC00"/>
                </a:solidFill>
              </a:rPr>
              <a:t>. Восстановление функции слуховой трубы.</a:t>
            </a:r>
          </a:p>
          <a:p>
            <a:pPr marL="457200" indent="-457200">
              <a:spcAft>
                <a:spcPct val="50000"/>
              </a:spcAft>
              <a:buFontTx/>
              <a:buNone/>
            </a:pPr>
            <a:r>
              <a:rPr lang="en-US" b="1">
                <a:solidFill>
                  <a:srgbClr val="FFCC00"/>
                </a:solidFill>
              </a:rPr>
              <a:t>V.</a:t>
            </a:r>
            <a:r>
              <a:rPr lang="ru-RU" b="1">
                <a:solidFill>
                  <a:srgbClr val="FFCC00"/>
                </a:solidFill>
              </a:rPr>
              <a:t> Физиотерапия</a:t>
            </a:r>
            <a:r>
              <a:rPr lang="ru-RU" b="1">
                <a:solidFill>
                  <a:schemeClr val="tx2"/>
                </a:solidFill>
              </a:rPr>
              <a:t> </a:t>
            </a:r>
            <a:r>
              <a:rPr lang="ru-RU">
                <a:solidFill>
                  <a:schemeClr val="tx2"/>
                </a:solidFill>
              </a:rPr>
              <a:t>(компресс, соллюкс)</a:t>
            </a:r>
          </a:p>
          <a:p>
            <a:pPr marL="457200" indent="-457200">
              <a:spcAft>
                <a:spcPct val="20000"/>
              </a:spcAft>
              <a:buFontTx/>
              <a:buNone/>
            </a:pPr>
            <a:r>
              <a:rPr lang="en-US" b="1">
                <a:solidFill>
                  <a:srgbClr val="FFCC00"/>
                </a:solidFill>
              </a:rPr>
              <a:t>VI.</a:t>
            </a:r>
            <a:r>
              <a:rPr lang="ru-RU" b="1">
                <a:solidFill>
                  <a:srgbClr val="FFCC00"/>
                </a:solidFill>
              </a:rPr>
              <a:t> ХИРУРГИЧЕСКОЕ ЛЕЧЕНИЕ</a:t>
            </a:r>
            <a:r>
              <a:rPr lang="ru-RU" b="1">
                <a:solidFill>
                  <a:schemeClr val="tx2"/>
                </a:solidFill>
              </a:rPr>
              <a:t>  </a:t>
            </a:r>
            <a:r>
              <a:rPr lang="ru-RU">
                <a:solidFill>
                  <a:schemeClr val="tx2"/>
                </a:solidFill>
              </a:rPr>
              <a:t>(парацентез)</a:t>
            </a:r>
            <a:endParaRPr lang="ru-RU" i="1">
              <a:solidFill>
                <a:schemeClr val="tx2"/>
              </a:solidFill>
            </a:endParaRPr>
          </a:p>
          <a:p>
            <a:pPr marL="457200" indent="-457200">
              <a:buFontTx/>
              <a:buNone/>
            </a:pPr>
            <a:endParaRPr lang="en-US" sz="2800" i="1">
              <a:solidFill>
                <a:schemeClr val="tx2"/>
              </a:solidFill>
            </a:endParaRPr>
          </a:p>
          <a:p>
            <a:pPr marL="457200" indent="-457200">
              <a:buFontTx/>
              <a:buNone/>
            </a:pPr>
            <a:endParaRPr lang="ru-RU" sz="2400" b="1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00100"/>
          </a:xfrm>
        </p:spPr>
        <p:txBody>
          <a:bodyPr/>
          <a:lstStyle/>
          <a:p>
            <a:r>
              <a:rPr lang="ru-RU" sz="3600" b="1">
                <a:solidFill>
                  <a:srgbClr val="FFFF00"/>
                </a:solidFill>
              </a:rPr>
              <a:t>ЛЕЧЕНИЕ</a:t>
            </a:r>
            <a:r>
              <a:rPr lang="ru-RU" sz="3600" b="1" i="1">
                <a:solidFill>
                  <a:srgbClr val="FFFF00"/>
                </a:solidFill>
              </a:rPr>
              <a:t> </a:t>
            </a:r>
            <a:r>
              <a:rPr lang="ru-RU" sz="3600" b="1">
                <a:solidFill>
                  <a:srgbClr val="FFFF00"/>
                </a:solidFill>
              </a:rPr>
              <a:t>в</a:t>
            </a:r>
            <a:r>
              <a:rPr lang="ru-RU" sz="3600" b="1" i="1">
                <a:solidFill>
                  <a:srgbClr val="FFFF00"/>
                </a:solidFill>
              </a:rPr>
              <a:t> </a:t>
            </a:r>
            <a:r>
              <a:rPr lang="en-US" sz="3600" b="1">
                <a:solidFill>
                  <a:srgbClr val="FFFF00"/>
                </a:solidFill>
              </a:rPr>
              <a:t>I </a:t>
            </a:r>
            <a:r>
              <a:rPr lang="ru-RU" sz="3600" b="1">
                <a:solidFill>
                  <a:srgbClr val="FFFF00"/>
                </a:solidFill>
              </a:rPr>
              <a:t>стадии экссудации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538662"/>
          </a:xfrm>
        </p:spPr>
        <p:txBody>
          <a:bodyPr/>
          <a:lstStyle/>
          <a:p>
            <a:pPr>
              <a:buClr>
                <a:schemeClr val="bg2"/>
              </a:buClr>
            </a:pPr>
            <a:r>
              <a:rPr lang="ru-RU" b="1"/>
              <a:t>парамеатальная блокада</a:t>
            </a:r>
          </a:p>
          <a:p>
            <a:pPr>
              <a:buClr>
                <a:schemeClr val="bg2"/>
              </a:buClr>
            </a:pPr>
            <a:r>
              <a:rPr lang="ru-RU" b="1"/>
              <a:t>карболглицериновые капли в ухо, отипакс</a:t>
            </a:r>
          </a:p>
          <a:p>
            <a:pPr>
              <a:buClr>
                <a:schemeClr val="bg2"/>
              </a:buClr>
            </a:pPr>
            <a:r>
              <a:rPr lang="ru-RU" b="1"/>
              <a:t>сосудосуживающее в нос</a:t>
            </a:r>
          </a:p>
          <a:p>
            <a:r>
              <a:rPr lang="ru-RU" b="1"/>
              <a:t>парацентез </a:t>
            </a:r>
            <a:r>
              <a:rPr lang="ru-RU" sz="2800" b="1">
                <a:solidFill>
                  <a:srgbClr val="FFCC99"/>
                </a:solidFill>
              </a:rPr>
              <a:t>(</a:t>
            </a:r>
            <a:r>
              <a:rPr lang="ru-RU" sz="2800" b="1">
                <a:solidFill>
                  <a:srgbClr val="FFCC99"/>
                </a:solidFill>
                <a:latin typeface="Arial Narrow" pitchFamily="34" charset="0"/>
              </a:rPr>
              <a:t>при следующих показаниях -  боль в течение суток, высокая температура, выпячивание барабанной перепонки</a:t>
            </a:r>
            <a:r>
              <a:rPr lang="ru-RU" sz="2800" b="1">
                <a:solidFill>
                  <a:srgbClr val="FFCC99"/>
                </a:solidFill>
              </a:rPr>
              <a:t>)</a:t>
            </a:r>
            <a:endParaRPr lang="ru-RU" sz="2800" b="1" i="1">
              <a:solidFill>
                <a:srgbClr val="FFCC99"/>
              </a:solidFill>
            </a:endParaRPr>
          </a:p>
          <a:p>
            <a:pPr>
              <a:buFontTx/>
              <a:buNone/>
            </a:pPr>
            <a:endParaRPr lang="ru-RU" sz="2800">
              <a:solidFill>
                <a:srgbClr val="FFCC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00062"/>
          </a:xfrm>
        </p:spPr>
        <p:txBody>
          <a:bodyPr/>
          <a:lstStyle/>
          <a:p>
            <a:endParaRPr lang="ru-RU" sz="4000"/>
          </a:p>
        </p:txBody>
      </p:sp>
      <p:pic>
        <p:nvPicPr>
          <p:cNvPr id="17411" name="Picture 3" descr="Tymp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>
          <a:xfrm>
            <a:off x="0" y="25400"/>
            <a:ext cx="9144000" cy="696277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rgbClr val="FFFF00"/>
                </a:solidFill>
              </a:rPr>
              <a:t>Лечение</a:t>
            </a:r>
            <a:r>
              <a:rPr lang="ru-RU" sz="3600" b="1" i="1">
                <a:solidFill>
                  <a:srgbClr val="FFFF00"/>
                </a:solidFill>
              </a:rPr>
              <a:t>  </a:t>
            </a:r>
            <a:r>
              <a:rPr lang="ru-RU" sz="3600" b="1">
                <a:solidFill>
                  <a:srgbClr val="FFFF00"/>
                </a:solidFill>
              </a:rPr>
              <a:t>во</a:t>
            </a:r>
            <a:r>
              <a:rPr lang="ru-RU" sz="3600" b="1" i="1">
                <a:solidFill>
                  <a:srgbClr val="FFFF00"/>
                </a:solidFill>
              </a:rPr>
              <a:t> </a:t>
            </a:r>
            <a:r>
              <a:rPr lang="en-US" sz="3600" b="1">
                <a:solidFill>
                  <a:srgbClr val="FFFF00"/>
                </a:solidFill>
              </a:rPr>
              <a:t>II</a:t>
            </a:r>
            <a:r>
              <a:rPr lang="ru-RU" sz="3600" b="1">
                <a:solidFill>
                  <a:srgbClr val="FFFF00"/>
                </a:solidFill>
              </a:rPr>
              <a:t> стадии перфорации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6888"/>
            <a:ext cx="8229600" cy="4359275"/>
          </a:xfrm>
        </p:spPr>
        <p:txBody>
          <a:bodyPr/>
          <a:lstStyle/>
          <a:p>
            <a:r>
              <a:rPr lang="ru-RU" sz="3600"/>
              <a:t>Удаление содержимого среднего уха (вакуумирование)</a:t>
            </a:r>
          </a:p>
          <a:p>
            <a:r>
              <a:rPr lang="ru-RU" sz="3600"/>
              <a:t>Транстимпанальное нагнетание лекарственных средств (</a:t>
            </a:r>
            <a:r>
              <a:rPr lang="ru-RU" sz="3600" i="1">
                <a:latin typeface="Arial Narrow" pitchFamily="34" charset="0"/>
              </a:rPr>
              <a:t>отофа, ципромед</a:t>
            </a:r>
            <a:r>
              <a:rPr lang="ru-RU" sz="3600"/>
              <a:t>)</a:t>
            </a:r>
          </a:p>
          <a:p>
            <a:r>
              <a:rPr lang="ru-RU" sz="3600"/>
              <a:t>Восстановление функции слуховой трубы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9" name="Picture 3" descr="Закапывание ушных капель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7950" y="0"/>
            <a:ext cx="5551488" cy="6858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8075613" cy="1211262"/>
          </a:xfrm>
        </p:spPr>
        <p:txBody>
          <a:bodyPr/>
          <a:lstStyle/>
          <a:p>
            <a:r>
              <a:rPr lang="ru-RU" sz="3200" b="1" i="1"/>
              <a:t/>
            </a:r>
            <a:br>
              <a:rPr lang="ru-RU" sz="3200" b="1" i="1"/>
            </a:br>
            <a:r>
              <a:rPr lang="ru-RU" sz="3200" b="1">
                <a:solidFill>
                  <a:srgbClr val="FFFF00"/>
                </a:solidFill>
              </a:rPr>
              <a:t>ПОКАЗАНИЯ К</a:t>
            </a:r>
            <a:r>
              <a:rPr lang="ru-RU" sz="3200" b="1">
                <a:solidFill>
                  <a:schemeClr val="bg2"/>
                </a:solidFill>
              </a:rPr>
              <a:t> </a:t>
            </a:r>
            <a:r>
              <a:rPr lang="ru-RU" sz="3200" b="1">
                <a:solidFill>
                  <a:srgbClr val="FFFF00"/>
                </a:solidFill>
              </a:rPr>
              <a:t>НАПРАВЛЕНИЮ В СТАЦИОНАР</a:t>
            </a:r>
            <a:r>
              <a:rPr lang="ru-RU" sz="3200" b="1">
                <a:solidFill>
                  <a:schemeClr val="bg2"/>
                </a:solidFill>
              </a:rPr>
              <a:t>:</a:t>
            </a:r>
            <a:br>
              <a:rPr lang="ru-RU" sz="3200" b="1">
                <a:solidFill>
                  <a:schemeClr val="bg2"/>
                </a:solidFill>
              </a:rPr>
            </a:br>
            <a:endParaRPr lang="ru-RU" sz="3200" b="1">
              <a:solidFill>
                <a:schemeClr val="bg2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ru-RU" i="1"/>
              <a:t>Необходимость парацентеза</a:t>
            </a:r>
          </a:p>
          <a:p>
            <a:r>
              <a:rPr lang="ru-RU" i="1"/>
              <a:t>Признаки осложнений ОСО</a:t>
            </a:r>
          </a:p>
          <a:p>
            <a:r>
              <a:rPr lang="ru-RU" i="1"/>
              <a:t>Отсутствие эффекта от консервативной терапии в  течение  2-3 суток</a:t>
            </a:r>
          </a:p>
          <a:p>
            <a:r>
              <a:rPr lang="ru-RU" i="1"/>
              <a:t>Резкое снижение слуха</a:t>
            </a:r>
            <a:endParaRPr lang="en-US" i="1"/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00100" y="1698625"/>
            <a:ext cx="7513638" cy="4046538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ru-RU" b="1">
                <a:solidFill>
                  <a:srgbClr val="CCCC00"/>
                </a:solidFill>
              </a:rPr>
              <a:t>МАСТОИДИТ - это гнойно – деструктивное (остиомиелитическое) поражение сосцевидного отростка, </a:t>
            </a:r>
          </a:p>
          <a:p>
            <a:pPr algn="ctr">
              <a:buFontTx/>
              <a:buNone/>
            </a:pPr>
            <a:r>
              <a:rPr lang="ru-RU" b="1">
                <a:solidFill>
                  <a:srgbClr val="CCCC00"/>
                </a:solidFill>
              </a:rPr>
              <a:t>является осложнением как острого, так и хронического среднего отита</a:t>
            </a:r>
            <a:r>
              <a:rPr lang="ru-RU" i="1">
                <a:solidFill>
                  <a:srgbClr val="CCCC00"/>
                </a:solidFill>
              </a:rPr>
              <a:t>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463550" y="566738"/>
            <a:ext cx="8208963" cy="703262"/>
          </a:xfrm>
        </p:spPr>
        <p:txBody>
          <a:bodyPr/>
          <a:lstStyle/>
          <a:p>
            <a:r>
              <a:rPr lang="ru-RU">
                <a:solidFill>
                  <a:srgbClr val="CCCC00"/>
                </a:solidFill>
                <a:latin typeface="Arial Black" pitchFamily="34" charset="0"/>
              </a:rPr>
              <a:t>Мастоидит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39812"/>
          </a:xfrm>
        </p:spPr>
        <p:txBody>
          <a:bodyPr/>
          <a:lstStyle/>
          <a:p>
            <a:r>
              <a:rPr lang="ru-RU" sz="3200" b="1">
                <a:solidFill>
                  <a:schemeClr val="tx1"/>
                </a:solidFill>
              </a:rPr>
              <a:t>ПАТОЛОГИЧЕСКАЯ АНАТОМИЯ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395787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40000"/>
              </a:spcAft>
            </a:pPr>
            <a:r>
              <a:rPr lang="ru-RU">
                <a:solidFill>
                  <a:srgbClr val="CCCC00"/>
                </a:solidFill>
              </a:rPr>
              <a:t>Мастоидит чаще развивается при пневматическом типе сосцевидного отростка</a:t>
            </a:r>
          </a:p>
          <a:p>
            <a:pPr>
              <a:lnSpc>
                <a:spcPct val="90000"/>
              </a:lnSpc>
              <a:spcAft>
                <a:spcPct val="40000"/>
              </a:spcAft>
            </a:pPr>
            <a:r>
              <a:rPr lang="ru-RU">
                <a:solidFill>
                  <a:srgbClr val="CCCC00"/>
                </a:solidFill>
              </a:rPr>
              <a:t>Затрудненный отток гнойного экссудата</a:t>
            </a:r>
          </a:p>
          <a:p>
            <a:pPr>
              <a:lnSpc>
                <a:spcPct val="90000"/>
              </a:lnSpc>
              <a:spcAft>
                <a:spcPct val="40000"/>
              </a:spcAft>
            </a:pPr>
            <a:r>
              <a:rPr lang="ru-RU">
                <a:solidFill>
                  <a:srgbClr val="CCCC00"/>
                </a:solidFill>
              </a:rPr>
              <a:t>Нерациональное лечение среднего отита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/>
          <a:lstStyle/>
          <a:p>
            <a:pPr algn="l"/>
            <a:r>
              <a:rPr lang="ru-RU" sz="4000" b="1"/>
              <a:t>Тема 1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4800" b="1">
                <a:solidFill>
                  <a:srgbClr val="FFFF99"/>
                </a:solidFill>
                <a:latin typeface="Tahoma" pitchFamily="34" charset="0"/>
              </a:rPr>
              <a:t>Острый средний отит.</a:t>
            </a:r>
          </a:p>
          <a:p>
            <a:pPr>
              <a:buFontTx/>
              <a:buNone/>
            </a:pPr>
            <a:r>
              <a:rPr lang="ru-RU" sz="4800" b="1">
                <a:solidFill>
                  <a:srgbClr val="FFFF99"/>
                </a:solidFill>
                <a:latin typeface="Tahoma" pitchFamily="34" charset="0"/>
              </a:rPr>
              <a:t>Мастоидит</a:t>
            </a:r>
            <a:r>
              <a:rPr lang="ru-RU" sz="4800" b="1">
                <a:solidFill>
                  <a:srgbClr val="FFFF99"/>
                </a:solidFill>
              </a:rPr>
              <a:t>.</a:t>
            </a:r>
          </a:p>
          <a:p>
            <a:pPr>
              <a:buFontTx/>
              <a:buNone/>
            </a:pPr>
            <a:endParaRPr lang="ru-RU" sz="4800" b="1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0425"/>
          </a:xfrm>
        </p:spPr>
        <p:txBody>
          <a:bodyPr/>
          <a:lstStyle/>
          <a:p>
            <a:r>
              <a:rPr lang="ru-RU" sz="3600" b="1">
                <a:solidFill>
                  <a:schemeClr val="tx1"/>
                </a:solidFill>
              </a:rPr>
              <a:t>КЛИНИКА МАСТОИДИТА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8496300" cy="467995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40000"/>
              </a:spcAft>
            </a:pPr>
            <a:r>
              <a:rPr lang="ru-RU" sz="2900">
                <a:solidFill>
                  <a:srgbClr val="CCCC00"/>
                </a:solidFill>
              </a:rPr>
              <a:t>Снижение слуха в больном ухе</a:t>
            </a:r>
          </a:p>
          <a:p>
            <a:pPr>
              <a:lnSpc>
                <a:spcPct val="80000"/>
              </a:lnSpc>
              <a:spcAft>
                <a:spcPct val="40000"/>
              </a:spcAft>
            </a:pPr>
            <a:r>
              <a:rPr lang="ru-RU" sz="2900">
                <a:solidFill>
                  <a:srgbClr val="CCCC00"/>
                </a:solidFill>
              </a:rPr>
              <a:t>Болезненность сосцевидного отростка при перкуссии</a:t>
            </a:r>
          </a:p>
          <a:p>
            <a:pPr>
              <a:lnSpc>
                <a:spcPct val="80000"/>
              </a:lnSpc>
              <a:spcAft>
                <a:spcPct val="40000"/>
              </a:spcAft>
            </a:pPr>
            <a:r>
              <a:rPr lang="ru-RU" sz="2900">
                <a:solidFill>
                  <a:srgbClr val="CCCC00"/>
                </a:solidFill>
              </a:rPr>
              <a:t>При целой барабанной перепонке она выглядит утолщенной, мутной. Может появляться отек и нависание задне – верхней стенки</a:t>
            </a:r>
          </a:p>
          <a:p>
            <a:pPr>
              <a:lnSpc>
                <a:spcPct val="80000"/>
              </a:lnSpc>
              <a:spcAft>
                <a:spcPct val="40000"/>
              </a:spcAft>
            </a:pPr>
            <a:r>
              <a:rPr lang="ru-RU" sz="2900">
                <a:solidFill>
                  <a:srgbClr val="CCCC00"/>
                </a:solidFill>
              </a:rPr>
              <a:t>Субпериостальный абсцесс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6-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260350"/>
            <a:ext cx="6264275" cy="5688013"/>
          </a:xfrm>
          <a:noFill/>
          <a:ln/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5949950"/>
            <a:ext cx="8642350" cy="655638"/>
          </a:xfrm>
          <a:solidFill>
            <a:schemeClr val="bg1"/>
          </a:solidFill>
        </p:spPr>
        <p:txBody>
          <a:bodyPr/>
          <a:lstStyle/>
          <a:p>
            <a:r>
              <a:rPr lang="ru-RU" sz="2000" b="1">
                <a:solidFill>
                  <a:srgbClr val="B00000"/>
                </a:solidFill>
              </a:rPr>
              <a:t>ОСЛОЖНЕНИЕ МАСТОИДИТА: </a:t>
            </a:r>
            <a:r>
              <a:rPr lang="ru-RU" sz="2400" b="1">
                <a:solidFill>
                  <a:srgbClr val="B00000"/>
                </a:solidFill>
                <a:latin typeface="Arial Narrow" pitchFamily="34" charset="0"/>
              </a:rPr>
              <a:t>СУБПЕРИОСТАЛЬНЫЙ АБСЦЕСС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Строение уха 2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3650"/>
            <a:ext cx="6516688" cy="5594350"/>
          </a:xfrm>
          <a:prstGeom prst="rect">
            <a:avLst/>
          </a:prstGeom>
          <a:noFill/>
        </p:spPr>
      </p:pic>
      <p:pic>
        <p:nvPicPr>
          <p:cNvPr id="6148" name="Picture 4" descr="UHO"/>
          <p:cNvPicPr>
            <a:picLocks noChangeAspect="1" noChangeArrowheads="1"/>
          </p:cNvPicPr>
          <p:nvPr/>
        </p:nvPicPr>
        <p:blipFill>
          <a:blip r:embed="rId3">
            <a:lum bright="-12000" contrast="36000"/>
          </a:blip>
          <a:srcRect l="36378" t="2208" r="9094" b="73930"/>
          <a:stretch>
            <a:fillRect/>
          </a:stretch>
        </p:blipFill>
        <p:spPr bwMode="auto">
          <a:xfrm>
            <a:off x="5076825" y="0"/>
            <a:ext cx="4067175" cy="2144713"/>
          </a:xfrm>
          <a:prstGeom prst="rect">
            <a:avLst/>
          </a:prstGeom>
          <a:noFill/>
          <a:ln w="9525">
            <a:solidFill>
              <a:srgbClr val="9966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6238" y="2349500"/>
            <a:ext cx="5832475" cy="201612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	</a:t>
            </a:r>
            <a:r>
              <a:rPr lang="ru-RU" b="1">
                <a:solidFill>
                  <a:srgbClr val="FFFF99"/>
                </a:solidFill>
              </a:rPr>
              <a:t>Острый средний отит</a:t>
            </a:r>
            <a:r>
              <a:rPr lang="ru-RU">
                <a:solidFill>
                  <a:srgbClr val="FFFF99"/>
                </a:solidFill>
              </a:rPr>
              <a:t> –</a:t>
            </a:r>
            <a:r>
              <a:rPr lang="ru-RU"/>
              <a:t> </a:t>
            </a:r>
            <a:r>
              <a:rPr lang="ru-RU" i="1"/>
              <a:t>воспаление слизистой оболочки среднего уха</a:t>
            </a: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755650" y="620713"/>
            <a:ext cx="7848600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ОСТРЫЙ СРЕДНИЙ ОТИТ</a:t>
            </a:r>
          </a:p>
        </p:txBody>
      </p:sp>
      <p:pic>
        <p:nvPicPr>
          <p:cNvPr id="7173" name="Picture 5" descr="mt"/>
          <p:cNvPicPr>
            <a:picLocks noChangeAspect="1" noChangeArrowheads="1"/>
          </p:cNvPicPr>
          <p:nvPr/>
        </p:nvPicPr>
        <p:blipFill>
          <a:blip r:embed="rId2" cstate="print"/>
          <a:srcRect l="6976" t="12538" r="6976"/>
          <a:stretch>
            <a:fillRect/>
          </a:stretch>
        </p:blipFill>
        <p:spPr bwMode="auto">
          <a:xfrm>
            <a:off x="250825" y="3860800"/>
            <a:ext cx="2628900" cy="26320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47050" cy="1535113"/>
          </a:xfrm>
        </p:spPr>
        <p:txBody>
          <a:bodyPr/>
          <a:lstStyle/>
          <a:p>
            <a:pPr algn="l"/>
            <a:r>
              <a:rPr lang="ru-RU" sz="4000" b="1">
                <a:solidFill>
                  <a:srgbClr val="C88500"/>
                </a:solidFill>
              </a:rPr>
              <a:t>ЭТИОЛОГИЯ:</a:t>
            </a:r>
            <a:r>
              <a:rPr lang="ru-RU" sz="4000" b="1"/>
              <a:t> </a:t>
            </a:r>
            <a:r>
              <a:rPr lang="ru-RU" sz="4000" b="1">
                <a:solidFill>
                  <a:srgbClr val="CC9900"/>
                </a:solidFill>
              </a:rPr>
              <a:t>вирусы, кокки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2284413"/>
            <a:ext cx="7927975" cy="3546475"/>
          </a:xfrm>
        </p:spPr>
        <p:txBody>
          <a:bodyPr/>
          <a:lstStyle/>
          <a:p>
            <a:pPr marL="609600" indent="-609600">
              <a:spcAft>
                <a:spcPct val="40000"/>
              </a:spcAft>
              <a:buFontTx/>
              <a:buNone/>
            </a:pPr>
            <a:r>
              <a:rPr lang="ru-RU" sz="4000" b="1">
                <a:solidFill>
                  <a:srgbClr val="FFCC00"/>
                </a:solidFill>
              </a:rPr>
              <a:t>ПАТОГЕНЕЗ:</a:t>
            </a:r>
            <a:r>
              <a:rPr lang="ru-RU" sz="4000" b="1"/>
              <a:t> </a:t>
            </a:r>
          </a:p>
          <a:p>
            <a:pPr marL="609600" indent="-609600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4000"/>
              <a:t>контактный путь</a:t>
            </a:r>
          </a:p>
          <a:p>
            <a:pPr marL="609600" indent="-609600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4000"/>
              <a:t>гематогенный</a:t>
            </a:r>
          </a:p>
          <a:p>
            <a:pPr marL="609600" indent="-609600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4000"/>
              <a:t>через барабанную перепонку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468313" y="1773238"/>
            <a:ext cx="7920037" cy="71437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468313" y="1844675"/>
            <a:ext cx="7920037" cy="71438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>
                <a:solidFill>
                  <a:srgbClr val="FFFF00"/>
                </a:solidFill>
              </a:rPr>
              <a:t>СТАДИИ</a:t>
            </a:r>
            <a:r>
              <a:rPr lang="ru-RU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8" y="1984375"/>
            <a:ext cx="8059737" cy="4138613"/>
          </a:xfrm>
        </p:spPr>
        <p:txBody>
          <a:bodyPr/>
          <a:lstStyle/>
          <a:p>
            <a:r>
              <a:rPr lang="ru-RU" sz="4800" b="1"/>
              <a:t> </a:t>
            </a:r>
            <a:r>
              <a:rPr lang="en-US" sz="4800"/>
              <a:t>I</a:t>
            </a:r>
            <a:r>
              <a:rPr lang="ru-RU" sz="4800"/>
              <a:t> стадия</a:t>
            </a:r>
            <a:r>
              <a:rPr lang="ru-RU" sz="4800" b="1"/>
              <a:t> -  </a:t>
            </a:r>
            <a:r>
              <a:rPr lang="ru-RU" sz="4800" b="1">
                <a:solidFill>
                  <a:srgbClr val="FFFF99"/>
                </a:solidFill>
              </a:rPr>
              <a:t>экссудации</a:t>
            </a:r>
            <a:endParaRPr lang="en-US" sz="4800" b="1">
              <a:solidFill>
                <a:srgbClr val="FFFF99"/>
              </a:solidFill>
            </a:endParaRPr>
          </a:p>
          <a:p>
            <a:r>
              <a:rPr lang="ru-RU" sz="4800" b="1"/>
              <a:t> </a:t>
            </a:r>
            <a:r>
              <a:rPr lang="en-US" sz="4800"/>
              <a:t>II </a:t>
            </a:r>
            <a:r>
              <a:rPr lang="ru-RU" sz="4800"/>
              <a:t>стадия</a:t>
            </a:r>
            <a:r>
              <a:rPr lang="ru-RU" sz="4800" b="1"/>
              <a:t> - </a:t>
            </a:r>
            <a:r>
              <a:rPr lang="ru-RU" sz="4800" b="1">
                <a:solidFill>
                  <a:srgbClr val="FFFF99"/>
                </a:solidFill>
              </a:rPr>
              <a:t>перфорации</a:t>
            </a:r>
            <a:endParaRPr lang="en-US" sz="4800" b="1">
              <a:solidFill>
                <a:srgbClr val="FFFF99"/>
              </a:solidFill>
            </a:endParaRPr>
          </a:p>
          <a:p>
            <a:r>
              <a:rPr lang="ru-RU" sz="4800" b="1"/>
              <a:t> </a:t>
            </a:r>
            <a:r>
              <a:rPr lang="en-US" sz="4800"/>
              <a:t>III</a:t>
            </a:r>
            <a:r>
              <a:rPr lang="ru-RU" sz="4800"/>
              <a:t> стадия</a:t>
            </a:r>
            <a:r>
              <a:rPr lang="ru-RU" sz="4800" b="1"/>
              <a:t> - </a:t>
            </a:r>
            <a:r>
              <a:rPr lang="ru-RU" sz="4800" b="1">
                <a:solidFill>
                  <a:srgbClr val="FFFF99"/>
                </a:solidFill>
              </a:rPr>
              <a:t>исхода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79450"/>
          </a:xfrm>
        </p:spPr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I </a:t>
            </a:r>
            <a:r>
              <a:rPr lang="ru-RU" b="1">
                <a:solidFill>
                  <a:srgbClr val="FFFF00"/>
                </a:solidFill>
              </a:rPr>
              <a:t>стадия экссудации</a:t>
            </a:r>
            <a:endParaRPr lang="ru-RU">
              <a:solidFill>
                <a:srgbClr val="FFFF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563813"/>
            <a:ext cx="4978400" cy="266382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i="1">
                <a:solidFill>
                  <a:srgbClr val="FFCC99"/>
                </a:solidFill>
              </a:rPr>
              <a:t>ОТОСКОПИЯ:</a:t>
            </a:r>
          </a:p>
          <a:p>
            <a:pPr>
              <a:buFontTx/>
              <a:buNone/>
            </a:pPr>
            <a:r>
              <a:rPr lang="ru-RU" sz="2800" b="1"/>
              <a:t>	гиперемия барабанной перепонки</a:t>
            </a:r>
            <a:r>
              <a:rPr lang="ru-RU" sz="2800" b="1" i="1"/>
              <a:t>,</a:t>
            </a:r>
            <a:r>
              <a:rPr lang="ru-RU" sz="2800" b="1"/>
              <a:t> инфильтрация, отсутствие контуров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39750" y="5229225"/>
            <a:ext cx="813593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ru-RU" sz="28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ДИАГНОСТИКА: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ru-RU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жалобы, отоскопия, исследование слуха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39750" y="1341438"/>
            <a:ext cx="79914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ЖАЛОБЫ: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800" b="1"/>
              <a:t>боль, ощущение переливания жидкости, снижения слуха, шум в ухе</a:t>
            </a:r>
          </a:p>
        </p:txBody>
      </p:sp>
      <p:pic>
        <p:nvPicPr>
          <p:cNvPr id="10246" name="Picture 6" descr="ЭСО стадия 1"/>
          <p:cNvPicPr>
            <a:picLocks noChangeAspect="1" noChangeArrowheads="1"/>
          </p:cNvPicPr>
          <p:nvPr/>
        </p:nvPicPr>
        <p:blipFill>
          <a:blip r:embed="rId2" cstate="print"/>
          <a:srcRect t="2724"/>
          <a:stretch>
            <a:fillRect/>
          </a:stretch>
        </p:blipFill>
        <p:spPr bwMode="auto">
          <a:xfrm>
            <a:off x="5795963" y="2420938"/>
            <a:ext cx="2879725" cy="27828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79450"/>
          </a:xfrm>
        </p:spPr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II</a:t>
            </a:r>
            <a:r>
              <a:rPr lang="ru-RU" b="1">
                <a:solidFill>
                  <a:srgbClr val="FFFF00"/>
                </a:solidFill>
              </a:rPr>
              <a:t> стадия перфорации</a:t>
            </a:r>
            <a:r>
              <a:rPr lang="ru-RU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175125"/>
          </a:xfrm>
        </p:spPr>
        <p:txBody>
          <a:bodyPr/>
          <a:lstStyle/>
          <a:p>
            <a:r>
              <a:rPr lang="ru-RU" sz="3600" b="1" i="1">
                <a:solidFill>
                  <a:srgbClr val="FFCC99"/>
                </a:solidFill>
              </a:rPr>
              <a:t>Жалобы:</a:t>
            </a:r>
            <a:r>
              <a:rPr lang="ru-RU" sz="3600" b="1" i="1"/>
              <a:t> </a:t>
            </a:r>
            <a:r>
              <a:rPr lang="ru-RU" sz="3600" b="1"/>
              <a:t>гноетечение из уха</a:t>
            </a:r>
          </a:p>
          <a:p>
            <a:pPr>
              <a:buFontTx/>
              <a:buNone/>
            </a:pPr>
            <a:endParaRPr lang="ru-RU" sz="3600" b="1" i="1"/>
          </a:p>
          <a:p>
            <a:r>
              <a:rPr lang="ru-RU" sz="3600" b="1" i="1">
                <a:solidFill>
                  <a:srgbClr val="FFCC99"/>
                </a:solidFill>
              </a:rPr>
              <a:t>Отоскопия:</a:t>
            </a:r>
            <a:r>
              <a:rPr lang="ru-RU" sz="3600" b="1" i="1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3600"/>
              <a:t>перфорация перепонки,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3600"/>
              <a:t>слизисто–гнойное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3600"/>
              <a:t>отделяемое</a:t>
            </a:r>
            <a:endParaRPr lang="ru-RU" sz="3600" b="1" i="1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 l="24216" t="7169" r="50568"/>
          <a:stretch>
            <a:fillRect/>
          </a:stretch>
        </p:blipFill>
        <p:spPr bwMode="auto">
          <a:xfrm>
            <a:off x="6084888" y="3429000"/>
            <a:ext cx="2590800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8388350" y="5589588"/>
            <a:ext cx="288925" cy="287337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00100"/>
          </a:xfrm>
        </p:spPr>
        <p:txBody>
          <a:bodyPr/>
          <a:lstStyle/>
          <a:p>
            <a:r>
              <a:rPr lang="en-US" b="1">
                <a:solidFill>
                  <a:srgbClr val="FFFF00"/>
                </a:solidFill>
              </a:rPr>
              <a:t>III </a:t>
            </a:r>
            <a:r>
              <a:rPr lang="ru-RU" b="1">
                <a:solidFill>
                  <a:srgbClr val="FFFF00"/>
                </a:solidFill>
              </a:rPr>
              <a:t>стадия исхода</a:t>
            </a:r>
            <a:r>
              <a:rPr lang="ru-RU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9288"/>
            <a:ext cx="8229600" cy="4176712"/>
          </a:xfrm>
        </p:spPr>
        <p:txBody>
          <a:bodyPr/>
          <a:lstStyle/>
          <a:p>
            <a:pPr marL="609600" indent="-609600">
              <a:buClr>
                <a:schemeClr val="bg1"/>
              </a:buClr>
            </a:pPr>
            <a:r>
              <a:rPr lang="ru-RU" sz="3600" b="1"/>
              <a:t>выздоровление</a:t>
            </a:r>
          </a:p>
          <a:p>
            <a:pPr marL="609600" indent="-609600">
              <a:buClr>
                <a:schemeClr val="bg1"/>
              </a:buClr>
            </a:pPr>
            <a:r>
              <a:rPr lang="ru-RU" sz="3600" b="1"/>
              <a:t>адгезивный отит</a:t>
            </a:r>
          </a:p>
          <a:p>
            <a:pPr marL="609600" indent="-609600">
              <a:buClr>
                <a:schemeClr val="bg1"/>
              </a:buClr>
            </a:pPr>
            <a:r>
              <a:rPr lang="ru-RU" sz="3600" b="1"/>
              <a:t>хронический отит</a:t>
            </a:r>
          </a:p>
          <a:p>
            <a:pPr marL="609600" indent="-609600">
              <a:buClr>
                <a:schemeClr val="bg1"/>
              </a:buClr>
            </a:pPr>
            <a:r>
              <a:rPr lang="ru-RU" sz="3600" b="1"/>
              <a:t>мастоидит</a:t>
            </a:r>
          </a:p>
          <a:p>
            <a:pPr marL="609600" indent="-609600">
              <a:buClr>
                <a:schemeClr val="bg1"/>
              </a:buClr>
            </a:pPr>
            <a:r>
              <a:rPr lang="ru-RU" sz="3600" b="1"/>
              <a:t>внутричерепные осложнения</a:t>
            </a:r>
            <a:r>
              <a:rPr lang="ru-RU" sz="36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335</Words>
  <Application>Microsoft Office PowerPoint</Application>
  <PresentationFormat>Экран (4:3)</PresentationFormat>
  <Paragraphs>86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Оформление по умолчанию</vt:lpstr>
      <vt:lpstr>Слайд 1</vt:lpstr>
      <vt:lpstr>Тема 1</vt:lpstr>
      <vt:lpstr>Слайд 3</vt:lpstr>
      <vt:lpstr> </vt:lpstr>
      <vt:lpstr>ЭТИОЛОГИЯ: вирусы, кокки</vt:lpstr>
      <vt:lpstr>СТАДИИ </vt:lpstr>
      <vt:lpstr>I стадия экссудации</vt:lpstr>
      <vt:lpstr>II стадия перфорации </vt:lpstr>
      <vt:lpstr>III стадия исхода </vt:lpstr>
      <vt:lpstr>Слайд 10</vt:lpstr>
      <vt:lpstr>I. АНТИБИОТИКОТЕРАПИЯ</vt:lpstr>
      <vt:lpstr>Слайд 12</vt:lpstr>
      <vt:lpstr>ЛЕЧЕНИЕ в I стадии экссудации</vt:lpstr>
      <vt:lpstr>Слайд 14</vt:lpstr>
      <vt:lpstr>Лечение  во II стадии перфорации</vt:lpstr>
      <vt:lpstr>Слайд 16</vt:lpstr>
      <vt:lpstr> ПОКАЗАНИЯ К НАПРАВЛЕНИЮ В СТАЦИОНАР: </vt:lpstr>
      <vt:lpstr>Мастоидит</vt:lpstr>
      <vt:lpstr>ПАТОЛОГИЧЕСКАЯ АНАТОМИЯ</vt:lpstr>
      <vt:lpstr>КЛИНИКА МАСТОИДИТА</vt:lpstr>
      <vt:lpstr>ОСЛОЖНЕНИЕ МАСТОИДИТА: СУБПЕРИОСТАЛЬНЫЙ АБСЦЕСС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www.MRMARKER.ru</dc:creator>
  <cp:lastModifiedBy>User</cp:lastModifiedBy>
  <cp:revision>5</cp:revision>
  <dcterms:created xsi:type="dcterms:W3CDTF">2011-11-16T02:41:16Z</dcterms:created>
  <dcterms:modified xsi:type="dcterms:W3CDTF">2016-06-09T12:20:50Z</dcterms:modified>
</cp:coreProperties>
</file>