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notesSlides/notesSlide13.xml" ContentType="application/vnd.openxmlformats-officedocument.presentationml.notesSlide+xml"/>
  <Override PartName="/ppt/embeddings/oleObject2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3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embeddings/oleObject4.bin" ContentType="application/vnd.openxmlformats-officedocument.oleObject"/>
  <Override PartName="/ppt/notesSlides/notesSlide19.xml" ContentType="application/vnd.openxmlformats-officedocument.presentationml.notesSlide+xml"/>
  <Override PartName="/ppt/embeddings/oleObject5.bin" ContentType="application/vnd.openxmlformats-officedocument.oleObject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  <p:sldMasterId id="2147483701" r:id="rId2"/>
    <p:sldMasterId id="2147483703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86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5" autoAdjust="0"/>
    <p:restoredTop sz="94660"/>
  </p:normalViewPr>
  <p:slideViewPr>
    <p:cSldViewPr>
      <p:cViewPr>
        <p:scale>
          <a:sx n="75" d="100"/>
          <a:sy n="75" d="100"/>
        </p:scale>
        <p:origin x="-3432" y="-12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6144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fld id="{6ECCC06E-8AA7-EF45-B18D-FD83D5A0F1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945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Arial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5591C-B745-5F46-9CA1-597785A65D05}" type="slidenum">
              <a:rPr lang="ru-RU"/>
              <a:pPr/>
              <a:t>1</a:t>
            </a:fld>
            <a:endParaRPr lang="ru-RU"/>
          </a:p>
        </p:txBody>
      </p:sp>
      <p:sp>
        <p:nvSpPr>
          <p:cNvPr id="122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52F4C-066B-7D48-9457-83EC5AA8FE3A}" type="slidenum">
              <a:rPr lang="ru-RU"/>
              <a:pPr/>
              <a:t>10</a:t>
            </a:fld>
            <a:endParaRPr lang="ru-RU"/>
          </a:p>
        </p:txBody>
      </p:sp>
      <p:sp>
        <p:nvSpPr>
          <p:cNvPr id="13107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D1207-BC3F-5240-B9A4-49E8D1F41556}" type="slidenum">
              <a:rPr lang="ru-RU"/>
              <a:pPr/>
              <a:t>11</a:t>
            </a:fld>
            <a:endParaRPr lang="ru-RU"/>
          </a:p>
        </p:txBody>
      </p:sp>
      <p:sp>
        <p:nvSpPr>
          <p:cNvPr id="13209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3D8494-90F6-C24C-A5F2-60516F2F7B9C}" type="slidenum">
              <a:rPr lang="ru-RU"/>
              <a:pPr/>
              <a:t>12</a:t>
            </a:fld>
            <a:endParaRPr lang="ru-RU"/>
          </a:p>
        </p:txBody>
      </p:sp>
      <p:sp>
        <p:nvSpPr>
          <p:cNvPr id="13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6B68C4-4D3C-604D-B054-F86117BD085D}" type="slidenum">
              <a:rPr lang="ru-RU"/>
              <a:pPr/>
              <a:t>13</a:t>
            </a:fld>
            <a:endParaRPr lang="ru-RU"/>
          </a:p>
        </p:txBody>
      </p:sp>
      <p:sp>
        <p:nvSpPr>
          <p:cNvPr id="13414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8F0702-1997-8240-88E2-26E75F5AD3D8}" type="slidenum">
              <a:rPr lang="ru-RU"/>
              <a:pPr/>
              <a:t>14</a:t>
            </a:fld>
            <a:endParaRPr lang="ru-RU"/>
          </a:p>
        </p:txBody>
      </p:sp>
      <p:sp>
        <p:nvSpPr>
          <p:cNvPr id="135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07576C-E416-4144-8C5F-1AF6D1AF2D5C}" type="slidenum">
              <a:rPr lang="ru-RU"/>
              <a:pPr/>
              <a:t>15</a:t>
            </a:fld>
            <a:endParaRPr lang="ru-RU"/>
          </a:p>
        </p:txBody>
      </p:sp>
      <p:sp>
        <p:nvSpPr>
          <p:cNvPr id="136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BC08E3-C3B7-4645-9CFB-57F0A6180931}" type="slidenum">
              <a:rPr lang="ru-RU"/>
              <a:pPr/>
              <a:t>16</a:t>
            </a:fld>
            <a:endParaRPr lang="ru-RU"/>
          </a:p>
        </p:txBody>
      </p:sp>
      <p:sp>
        <p:nvSpPr>
          <p:cNvPr id="13721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967578-00AB-BF4E-BBC0-320AB6B36FA3}" type="slidenum">
              <a:rPr lang="ru-RU"/>
              <a:pPr/>
              <a:t>17</a:t>
            </a:fld>
            <a:endParaRPr lang="ru-RU"/>
          </a:p>
        </p:txBody>
      </p:sp>
      <p:sp>
        <p:nvSpPr>
          <p:cNvPr id="13824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725FB-50C9-8B44-998F-A2799F8CA110}" type="slidenum">
              <a:rPr lang="ru-RU"/>
              <a:pPr/>
              <a:t>18</a:t>
            </a:fld>
            <a:endParaRPr lang="ru-RU"/>
          </a:p>
        </p:txBody>
      </p:sp>
      <p:sp>
        <p:nvSpPr>
          <p:cNvPr id="139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ED5C6F-CFAD-D54E-89DF-02A789684B3A}" type="slidenum">
              <a:rPr lang="ru-RU"/>
              <a:pPr/>
              <a:t>19</a:t>
            </a:fld>
            <a:endParaRPr lang="ru-RU"/>
          </a:p>
        </p:txBody>
      </p:sp>
      <p:sp>
        <p:nvSpPr>
          <p:cNvPr id="14029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A5E80E-82BE-FB4F-9F39-B76EB5E3A90E}" type="slidenum">
              <a:rPr lang="ru-RU"/>
              <a:pPr/>
              <a:t>2</a:t>
            </a:fld>
            <a:endParaRPr lang="ru-RU"/>
          </a:p>
        </p:txBody>
      </p:sp>
      <p:sp>
        <p:nvSpPr>
          <p:cNvPr id="12390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1885BC-243A-A143-89CF-8BE81C32B301}" type="slidenum">
              <a:rPr lang="ru-RU"/>
              <a:pPr/>
              <a:t>20</a:t>
            </a:fld>
            <a:endParaRPr lang="ru-RU"/>
          </a:p>
        </p:txBody>
      </p:sp>
      <p:sp>
        <p:nvSpPr>
          <p:cNvPr id="14131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4B159-2D18-3044-BE75-F9CBC0B57C8F}" type="slidenum">
              <a:rPr lang="ru-RU"/>
              <a:pPr/>
              <a:t>21</a:t>
            </a:fld>
            <a:endParaRPr lang="ru-RU"/>
          </a:p>
        </p:txBody>
      </p:sp>
      <p:sp>
        <p:nvSpPr>
          <p:cNvPr id="14233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5D7447-CDD3-5442-8E72-755DC9E9C36F}" type="slidenum">
              <a:rPr lang="ru-RU"/>
              <a:pPr/>
              <a:t>22</a:t>
            </a:fld>
            <a:endParaRPr lang="ru-RU"/>
          </a:p>
        </p:txBody>
      </p:sp>
      <p:sp>
        <p:nvSpPr>
          <p:cNvPr id="143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0A32A7-8EC1-9A40-8C30-9E7C1FF309D3}" type="slidenum">
              <a:rPr lang="ru-RU"/>
              <a:pPr/>
              <a:t>23</a:t>
            </a:fld>
            <a:endParaRPr lang="ru-RU"/>
          </a:p>
        </p:txBody>
      </p:sp>
      <p:sp>
        <p:nvSpPr>
          <p:cNvPr id="14438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6E18E9-5E51-2F44-B717-F9F7039C091C}" type="slidenum">
              <a:rPr lang="ru-RU"/>
              <a:pPr/>
              <a:t>24</a:t>
            </a:fld>
            <a:endParaRPr lang="ru-RU"/>
          </a:p>
        </p:txBody>
      </p:sp>
      <p:sp>
        <p:nvSpPr>
          <p:cNvPr id="145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650E9-FE54-2844-BF54-1E0C20EC60EE}" type="slidenum">
              <a:rPr lang="ru-RU"/>
              <a:pPr/>
              <a:t>25</a:t>
            </a:fld>
            <a:endParaRPr lang="ru-RU"/>
          </a:p>
        </p:txBody>
      </p:sp>
      <p:sp>
        <p:nvSpPr>
          <p:cNvPr id="146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251665-3FA0-0949-A31A-68D3DCDB47DC}" type="slidenum">
              <a:rPr lang="ru-RU"/>
              <a:pPr/>
              <a:t>26</a:t>
            </a:fld>
            <a:endParaRPr lang="ru-RU"/>
          </a:p>
        </p:txBody>
      </p:sp>
      <p:sp>
        <p:nvSpPr>
          <p:cNvPr id="147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5623D-4D16-4042-9DD1-4614E58ACFDB}" type="slidenum">
              <a:rPr lang="ru-RU"/>
              <a:pPr/>
              <a:t>27</a:t>
            </a:fld>
            <a:endParaRPr lang="ru-RU"/>
          </a:p>
        </p:txBody>
      </p:sp>
      <p:sp>
        <p:nvSpPr>
          <p:cNvPr id="148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0AD35-856F-1C49-8E4A-C0C3178F101C}" type="slidenum">
              <a:rPr lang="ru-RU"/>
              <a:pPr/>
              <a:t>28</a:t>
            </a:fld>
            <a:endParaRPr lang="ru-RU"/>
          </a:p>
        </p:txBody>
      </p:sp>
      <p:sp>
        <p:nvSpPr>
          <p:cNvPr id="149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22AE9D-CA5E-544B-8F17-F728DCF8B4CD}" type="slidenum">
              <a:rPr lang="ru-RU"/>
              <a:pPr/>
              <a:t>3</a:t>
            </a:fld>
            <a:endParaRPr lang="ru-RU"/>
          </a:p>
        </p:txBody>
      </p:sp>
      <p:sp>
        <p:nvSpPr>
          <p:cNvPr id="6246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F0E79-40DF-C841-AB5C-D25C306280EA}" type="slidenum">
              <a:rPr lang="ru-RU"/>
              <a:pPr/>
              <a:t>4</a:t>
            </a:fld>
            <a:endParaRPr lang="ru-RU"/>
          </a:p>
        </p:txBody>
      </p:sp>
      <p:sp>
        <p:nvSpPr>
          <p:cNvPr id="125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0D2BE-2670-9A46-A6B7-A94A728869ED}" type="slidenum">
              <a:rPr lang="ru-RU"/>
              <a:pPr/>
              <a:t>5</a:t>
            </a:fld>
            <a:endParaRPr lang="ru-RU"/>
          </a:p>
        </p:txBody>
      </p:sp>
      <p:sp>
        <p:nvSpPr>
          <p:cNvPr id="12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6CC216-BF12-3E4C-882E-9C43B42A6535}" type="slidenum">
              <a:rPr lang="ru-RU"/>
              <a:pPr/>
              <a:t>6</a:t>
            </a:fld>
            <a:endParaRPr lang="ru-RU"/>
          </a:p>
        </p:txBody>
      </p:sp>
      <p:sp>
        <p:nvSpPr>
          <p:cNvPr id="128002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CE5E9-FBDA-1C44-90BC-CB7B14D2CCFE}" type="slidenum">
              <a:rPr lang="ru-RU"/>
              <a:pPr/>
              <a:t>7</a:t>
            </a:fld>
            <a:endParaRPr lang="ru-RU"/>
          </a:p>
        </p:txBody>
      </p:sp>
      <p:sp>
        <p:nvSpPr>
          <p:cNvPr id="129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FB6AED-9ADA-BF48-B5F6-27C29BAD1173}" type="slidenum">
              <a:rPr lang="ru-RU"/>
              <a:pPr/>
              <a:t>8</a:t>
            </a:fld>
            <a:endParaRPr lang="ru-RU"/>
          </a:p>
        </p:txBody>
      </p:sp>
      <p:sp>
        <p:nvSpPr>
          <p:cNvPr id="155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11C6C1-AD53-DA48-9FC1-5619D8F9B342}" type="slidenum">
              <a:rPr lang="ru-RU"/>
              <a:pPr/>
              <a:t>9</a:t>
            </a:fld>
            <a:endParaRPr lang="ru-RU"/>
          </a:p>
        </p:txBody>
      </p:sp>
      <p:sp>
        <p:nvSpPr>
          <p:cNvPr id="13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10CE4A-85EA-1748-A176-3FAD57018D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C365C-9AE8-AD4B-84CF-1D04C74E5A0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0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B8274F-28BA-7B47-93EC-798BDEE22A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338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0141385-5B4F-184D-8C25-45EF508AD14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27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495690-203E-F94F-B87B-3E9EAF669B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67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47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948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49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0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1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2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3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4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Щелчок правит образец заголовка</a:t>
            </a:r>
          </a:p>
        </p:txBody>
      </p:sp>
      <p:sp>
        <p:nvSpPr>
          <p:cNvPr id="829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Щелчок правит образец подзаголовка</a:t>
            </a:r>
          </a:p>
        </p:txBody>
      </p:sp>
      <p:sp>
        <p:nvSpPr>
          <p:cNvPr id="82957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8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295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2B0BA72-E559-B146-9EEB-83C66A79DD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380ACE-5451-E148-8EEE-8F80B53290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737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16F90-BD8A-3544-B91A-320B5A4617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02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0103A-BD1E-2548-A8FE-3D0B327E70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11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F29D-B37C-AD42-94A6-3A235C1CD14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58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2349C-DD6D-7344-B3EC-456DCD7C14B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51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4E782-103B-0A42-BC5D-4325606560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184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9F625-BCDC-7540-9C66-7B61A422176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359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57A44C-BE06-564B-8A55-166DA81B23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81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48B38-DB70-DB47-9079-CD90AAA6942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38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2F9A29-8493-8A40-9FE9-AAD884DCAAD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583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9B2F4-3A4D-7342-B511-C8AE7509A99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188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EF88ED-27A2-CA4F-AF58-F06DB6E571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1422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A9A591-16E5-2543-8173-9FFA285C89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843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02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53603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04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3605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06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07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08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09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10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11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3612" name="Rectangl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53613" name="Rectangle 1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3614" name="Rectangle 1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15" name="Rectangle 1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53616" name="Rectangle 1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957A5D-4B89-0945-9069-34FB896BB7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A6A48-E3F1-CD4D-9D7D-35B8E33B79E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819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D4F41-CDFF-1246-9465-9BA4DEA1A6D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3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B087B-604F-8E49-B794-4934E00395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414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DC2CD-F139-E04B-86EF-0F8C8571A7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0777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11E90-61D7-754A-9958-D5BE4086049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62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C256A8-1E63-4747-BAC6-09FB8427396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477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0F703-7F8F-3147-8E66-6D8FDC687D5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7852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B59E6-4496-EA42-B422-E2403E9BFE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236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0DF1-FC21-EC46-BB61-9188919BD0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0552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CC626-9AED-564B-806F-865B7E1AD71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853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4BC85-56C8-6243-ABA7-FDDC63D4A6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72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4404BF-7FC0-B948-B0B7-03297EA348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2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669E4-3A4B-1140-B247-904A9B4CAD8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07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92980-5BD0-E94A-BE0C-71D2149C0B0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55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134411-6AC1-814F-AB50-4661B8141C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98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BBACB-BC40-6141-BA7A-9306F24406F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1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46CBC-77EB-6748-97FC-926CC77A896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248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6.xml"/><Relationship Id="rId14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9.xml"/><Relationship Id="rId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3.xml"/><Relationship Id="rId8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7477D031-E959-6E43-852F-6FE2230D8A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8375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8376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35" r:id="rId12"/>
    <p:sldLayoutId id="2147483738" r:id="rId13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charset="0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0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3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1491 h 1492"/>
              <a:gd name="T2" fmla="*/ 0 w 3625"/>
              <a:gd name="T3" fmla="*/ 0 h 1492"/>
              <a:gd name="T4" fmla="*/ 171 w 3625"/>
              <a:gd name="T5" fmla="*/ 3 h 1492"/>
              <a:gd name="T6" fmla="*/ 355 w 3625"/>
              <a:gd name="T7" fmla="*/ 9 h 1492"/>
              <a:gd name="T8" fmla="*/ 499 w 3625"/>
              <a:gd name="T9" fmla="*/ 21 h 1492"/>
              <a:gd name="T10" fmla="*/ 650 w 3625"/>
              <a:gd name="T11" fmla="*/ 36 h 1492"/>
              <a:gd name="T12" fmla="*/ 809 w 3625"/>
              <a:gd name="T13" fmla="*/ 54 h 1492"/>
              <a:gd name="T14" fmla="*/ 957 w 3625"/>
              <a:gd name="T15" fmla="*/ 78 h 1492"/>
              <a:gd name="T16" fmla="*/ 1119 w 3625"/>
              <a:gd name="T17" fmla="*/ 105 h 1492"/>
              <a:gd name="T18" fmla="*/ 1261 w 3625"/>
              <a:gd name="T19" fmla="*/ 133 h 1492"/>
              <a:gd name="T20" fmla="*/ 1441 w 3625"/>
              <a:gd name="T21" fmla="*/ 175 h 1492"/>
              <a:gd name="T22" fmla="*/ 1598 w 3625"/>
              <a:gd name="T23" fmla="*/ 217 h 1492"/>
              <a:gd name="T24" fmla="*/ 1763 w 3625"/>
              <a:gd name="T25" fmla="*/ 269 h 1492"/>
              <a:gd name="T26" fmla="*/ 1887 w 3625"/>
              <a:gd name="T27" fmla="*/ 308 h 1492"/>
              <a:gd name="T28" fmla="*/ 2085 w 3625"/>
              <a:gd name="T29" fmla="*/ 384 h 1492"/>
              <a:gd name="T30" fmla="*/ 2230 w 3625"/>
              <a:gd name="T31" fmla="*/ 444 h 1492"/>
              <a:gd name="T32" fmla="*/ 2456 w 3625"/>
              <a:gd name="T33" fmla="*/ 547 h 1492"/>
              <a:gd name="T34" fmla="*/ 2666 w 3625"/>
              <a:gd name="T35" fmla="*/ 662 h 1492"/>
              <a:gd name="T36" fmla="*/ 2859 w 3625"/>
              <a:gd name="T37" fmla="*/ 786 h 1492"/>
              <a:gd name="T38" fmla="*/ 3046 w 3625"/>
              <a:gd name="T39" fmla="*/ 920 h 1492"/>
              <a:gd name="T40" fmla="*/ 3193 w 3625"/>
              <a:gd name="T41" fmla="*/ 1038 h 1492"/>
              <a:gd name="T42" fmla="*/ 3332 w 3625"/>
              <a:gd name="T43" fmla="*/ 1168 h 1492"/>
              <a:gd name="T44" fmla="*/ 3440 w 3625"/>
              <a:gd name="T45" fmla="*/ 1280 h 1492"/>
              <a:gd name="T46" fmla="*/ 3524 w 3625"/>
              <a:gd name="T47" fmla="*/ 1380 h 1492"/>
              <a:gd name="T48" fmla="*/ 3624 w 3625"/>
              <a:gd name="T49" fmla="*/ 1491 h 1492"/>
              <a:gd name="T50" fmla="*/ 3608 w 3625"/>
              <a:gd name="T51" fmla="*/ 1491 h 1492"/>
              <a:gd name="T52" fmla="*/ 0 w 3625"/>
              <a:gd name="T53" fmla="*/ 1491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1924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718 w 5143"/>
              <a:gd name="T1" fmla="*/ 405 h 1902"/>
              <a:gd name="T2" fmla="*/ 2466 w 5143"/>
              <a:gd name="T3" fmla="*/ 333 h 1902"/>
              <a:gd name="T4" fmla="*/ 2202 w 5143"/>
              <a:gd name="T5" fmla="*/ 261 h 1902"/>
              <a:gd name="T6" fmla="*/ 1929 w 5143"/>
              <a:gd name="T7" fmla="*/ 198 h 1902"/>
              <a:gd name="T8" fmla="*/ 1695 w 5143"/>
              <a:gd name="T9" fmla="*/ 153 h 1902"/>
              <a:gd name="T10" fmla="*/ 1434 w 5143"/>
              <a:gd name="T11" fmla="*/ 111 h 1902"/>
              <a:gd name="T12" fmla="*/ 1188 w 5143"/>
              <a:gd name="T13" fmla="*/ 75 h 1902"/>
              <a:gd name="T14" fmla="*/ 957 w 5143"/>
              <a:gd name="T15" fmla="*/ 48 h 1902"/>
              <a:gd name="T16" fmla="*/ 747 w 5143"/>
              <a:gd name="T17" fmla="*/ 30 h 1902"/>
              <a:gd name="T18" fmla="*/ 501 w 5143"/>
              <a:gd name="T19" fmla="*/ 15 h 1902"/>
              <a:gd name="T20" fmla="*/ 246 w 5143"/>
              <a:gd name="T21" fmla="*/ 3 h 1902"/>
              <a:gd name="T22" fmla="*/ 0 w 5143"/>
              <a:gd name="T23" fmla="*/ 0 h 1902"/>
              <a:gd name="T24" fmla="*/ 0 w 5143"/>
              <a:gd name="T25" fmla="*/ 275 h 1902"/>
              <a:gd name="T26" fmla="*/ 0 w 5143"/>
              <a:gd name="T27" fmla="*/ 345 h 1902"/>
              <a:gd name="T28" fmla="*/ 0 w 5143"/>
              <a:gd name="T29" fmla="*/ 275 h 1902"/>
              <a:gd name="T30" fmla="*/ 0 w 5143"/>
              <a:gd name="T31" fmla="*/ 342 h 1902"/>
              <a:gd name="T32" fmla="*/ 339 w 5143"/>
              <a:gd name="T33" fmla="*/ 351 h 1902"/>
              <a:gd name="T34" fmla="*/ 606 w 5143"/>
              <a:gd name="T35" fmla="*/ 372 h 1902"/>
              <a:gd name="T36" fmla="*/ 852 w 5143"/>
              <a:gd name="T37" fmla="*/ 399 h 1902"/>
              <a:gd name="T38" fmla="*/ 1068 w 5143"/>
              <a:gd name="T39" fmla="*/ 435 h 1902"/>
              <a:gd name="T40" fmla="*/ 1275 w 5143"/>
              <a:gd name="T41" fmla="*/ 474 h 1902"/>
              <a:gd name="T42" fmla="*/ 1545 w 5143"/>
              <a:gd name="T43" fmla="*/ 540 h 1902"/>
              <a:gd name="T44" fmla="*/ 1761 w 5143"/>
              <a:gd name="T45" fmla="*/ 603 h 1902"/>
              <a:gd name="T46" fmla="*/ 1971 w 5143"/>
              <a:gd name="T47" fmla="*/ 678 h 1902"/>
              <a:gd name="T48" fmla="*/ 2166 w 5143"/>
              <a:gd name="T49" fmla="*/ 747 h 1902"/>
              <a:gd name="T50" fmla="*/ 2397 w 5143"/>
              <a:gd name="T51" fmla="*/ 852 h 1902"/>
              <a:gd name="T52" fmla="*/ 2613 w 5143"/>
              <a:gd name="T53" fmla="*/ 960 h 1902"/>
              <a:gd name="T54" fmla="*/ 2832 w 5143"/>
              <a:gd name="T55" fmla="*/ 1095 h 1902"/>
              <a:gd name="T56" fmla="*/ 3012 w 5143"/>
              <a:gd name="T57" fmla="*/ 1212 h 1902"/>
              <a:gd name="T58" fmla="*/ 3186 w 5143"/>
              <a:gd name="T59" fmla="*/ 1347 h 1902"/>
              <a:gd name="T60" fmla="*/ 3351 w 5143"/>
              <a:gd name="T61" fmla="*/ 1497 h 1902"/>
              <a:gd name="T62" fmla="*/ 3480 w 5143"/>
              <a:gd name="T63" fmla="*/ 1629 h 1902"/>
              <a:gd name="T64" fmla="*/ 3612 w 5143"/>
              <a:gd name="T65" fmla="*/ 1785 h 1902"/>
              <a:gd name="T66" fmla="*/ 3699 w 5143"/>
              <a:gd name="T67" fmla="*/ 1901 h 1902"/>
              <a:gd name="T68" fmla="*/ 5142 w 5143"/>
              <a:gd name="T69" fmla="*/ 1901 h 1902"/>
              <a:gd name="T70" fmla="*/ 5076 w 5143"/>
              <a:gd name="T71" fmla="*/ 1827 h 1902"/>
              <a:gd name="T72" fmla="*/ 4968 w 5143"/>
              <a:gd name="T73" fmla="*/ 1707 h 1902"/>
              <a:gd name="T74" fmla="*/ 4797 w 5143"/>
              <a:gd name="T75" fmla="*/ 1539 h 1902"/>
              <a:gd name="T76" fmla="*/ 4617 w 5143"/>
              <a:gd name="T77" fmla="*/ 1383 h 1902"/>
              <a:gd name="T78" fmla="*/ 4410 w 5143"/>
              <a:gd name="T79" fmla="*/ 1221 h 1902"/>
              <a:gd name="T80" fmla="*/ 4185 w 5143"/>
              <a:gd name="T81" fmla="*/ 1071 h 1902"/>
              <a:gd name="T82" fmla="*/ 3960 w 5143"/>
              <a:gd name="T83" fmla="*/ 939 h 1902"/>
              <a:gd name="T84" fmla="*/ 3708 w 5143"/>
              <a:gd name="T85" fmla="*/ 801 h 1902"/>
              <a:gd name="T86" fmla="*/ 3492 w 5143"/>
              <a:gd name="T87" fmla="*/ 702 h 1902"/>
              <a:gd name="T88" fmla="*/ 3231 w 5143"/>
              <a:gd name="T89" fmla="*/ 588 h 1902"/>
              <a:gd name="T90" fmla="*/ 2964 w 5143"/>
              <a:gd name="T91" fmla="*/ 489 h 1902"/>
              <a:gd name="T92" fmla="*/ 2718 w 5143"/>
              <a:gd name="T93" fmla="*/ 405 h 19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5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339 h 2325"/>
              <a:gd name="T4" fmla="*/ 558 w 5760"/>
              <a:gd name="T5" fmla="*/ 357 h 2325"/>
              <a:gd name="T6" fmla="*/ 807 w 5760"/>
              <a:gd name="T7" fmla="*/ 375 h 2325"/>
              <a:gd name="T8" fmla="*/ 1056 w 5760"/>
              <a:gd name="T9" fmla="*/ 399 h 2325"/>
              <a:gd name="T10" fmla="*/ 1272 w 5760"/>
              <a:gd name="T11" fmla="*/ 426 h 2325"/>
              <a:gd name="T12" fmla="*/ 1539 w 5760"/>
              <a:gd name="T13" fmla="*/ 465 h 2325"/>
              <a:gd name="T14" fmla="*/ 1791 w 5760"/>
              <a:gd name="T15" fmla="*/ 510 h 2325"/>
              <a:gd name="T16" fmla="*/ 2076 w 5760"/>
              <a:gd name="T17" fmla="*/ 570 h 2325"/>
              <a:gd name="T18" fmla="*/ 2334 w 5760"/>
              <a:gd name="T19" fmla="*/ 630 h 2325"/>
              <a:gd name="T20" fmla="*/ 2544 w 5760"/>
              <a:gd name="T21" fmla="*/ 687 h 2325"/>
              <a:gd name="T22" fmla="*/ 2775 w 5760"/>
              <a:gd name="T23" fmla="*/ 759 h 2325"/>
              <a:gd name="T24" fmla="*/ 3003 w 5760"/>
              <a:gd name="T25" fmla="*/ 837 h 2325"/>
              <a:gd name="T26" fmla="*/ 3231 w 5760"/>
              <a:gd name="T27" fmla="*/ 924 h 2325"/>
              <a:gd name="T28" fmla="*/ 3438 w 5760"/>
              <a:gd name="T29" fmla="*/ 1005 h 2325"/>
              <a:gd name="T30" fmla="*/ 3663 w 5760"/>
              <a:gd name="T31" fmla="*/ 1110 h 2325"/>
              <a:gd name="T32" fmla="*/ 3903 w 5760"/>
              <a:gd name="T33" fmla="*/ 1233 h 2325"/>
              <a:gd name="T34" fmla="*/ 4149 w 5760"/>
              <a:gd name="T35" fmla="*/ 1374 h 2325"/>
              <a:gd name="T36" fmla="*/ 4353 w 5760"/>
              <a:gd name="T37" fmla="*/ 1506 h 2325"/>
              <a:gd name="T38" fmla="*/ 4491 w 5760"/>
              <a:gd name="T39" fmla="*/ 1602 h 2325"/>
              <a:gd name="T40" fmla="*/ 4668 w 5760"/>
              <a:gd name="T41" fmla="*/ 1740 h 2325"/>
              <a:gd name="T42" fmla="*/ 4824 w 5760"/>
              <a:gd name="T43" fmla="*/ 1875 h 2325"/>
              <a:gd name="T44" fmla="*/ 4968 w 5760"/>
              <a:gd name="T45" fmla="*/ 2016 h 2325"/>
              <a:gd name="T46" fmla="*/ 5100 w 5760"/>
              <a:gd name="T47" fmla="*/ 2154 h 2325"/>
              <a:gd name="T48" fmla="*/ 5238 w 5760"/>
              <a:gd name="T49" fmla="*/ 2324 h 2325"/>
              <a:gd name="T50" fmla="*/ 5759 w 5760"/>
              <a:gd name="T51" fmla="*/ 2324 h 2325"/>
              <a:gd name="T52" fmla="*/ 5759 w 5760"/>
              <a:gd name="T53" fmla="*/ 1245 h 2325"/>
              <a:gd name="T54" fmla="*/ 5580 w 5760"/>
              <a:gd name="T55" fmla="*/ 1119 h 2325"/>
              <a:gd name="T56" fmla="*/ 5400 w 5760"/>
              <a:gd name="T57" fmla="*/ 1020 h 2325"/>
              <a:gd name="T58" fmla="*/ 5205 w 5760"/>
              <a:gd name="T59" fmla="*/ 918 h 2325"/>
              <a:gd name="T60" fmla="*/ 5031 w 5760"/>
              <a:gd name="T61" fmla="*/ 837 h 2325"/>
              <a:gd name="T62" fmla="*/ 4866 w 5760"/>
              <a:gd name="T63" fmla="*/ 771 h 2325"/>
              <a:gd name="T64" fmla="*/ 4710 w 5760"/>
              <a:gd name="T65" fmla="*/ 711 h 2325"/>
              <a:gd name="T66" fmla="*/ 4545 w 5760"/>
              <a:gd name="T67" fmla="*/ 651 h 2325"/>
              <a:gd name="T68" fmla="*/ 4386 w 5760"/>
              <a:gd name="T69" fmla="*/ 600 h 2325"/>
              <a:gd name="T70" fmla="*/ 4248 w 5760"/>
              <a:gd name="T71" fmla="*/ 552 h 2325"/>
              <a:gd name="T72" fmla="*/ 3993 w 5760"/>
              <a:gd name="T73" fmla="*/ 483 h 2325"/>
              <a:gd name="T74" fmla="*/ 3777 w 5760"/>
              <a:gd name="T75" fmla="*/ 423 h 2325"/>
              <a:gd name="T76" fmla="*/ 3564 w 5760"/>
              <a:gd name="T77" fmla="*/ 375 h 2325"/>
              <a:gd name="T78" fmla="*/ 3282 w 5760"/>
              <a:gd name="T79" fmla="*/ 312 h 2325"/>
              <a:gd name="T80" fmla="*/ 3003 w 5760"/>
              <a:gd name="T81" fmla="*/ 261 h 2325"/>
              <a:gd name="T82" fmla="*/ 2733 w 5760"/>
              <a:gd name="T83" fmla="*/ 213 h 2325"/>
              <a:gd name="T84" fmla="*/ 2451 w 5760"/>
              <a:gd name="T85" fmla="*/ 171 h 2325"/>
              <a:gd name="T86" fmla="*/ 2211 w 5760"/>
              <a:gd name="T87" fmla="*/ 138 h 2325"/>
              <a:gd name="T88" fmla="*/ 1974 w 5760"/>
              <a:gd name="T89" fmla="*/ 108 h 2325"/>
              <a:gd name="T90" fmla="*/ 1665 w 5760"/>
              <a:gd name="T91" fmla="*/ 81 h 2325"/>
              <a:gd name="T92" fmla="*/ 1437 w 5760"/>
              <a:gd name="T93" fmla="*/ 60 h 2325"/>
              <a:gd name="T94" fmla="*/ 1125 w 5760"/>
              <a:gd name="T95" fmla="*/ 36 h 2325"/>
              <a:gd name="T96" fmla="*/ 828 w 5760"/>
              <a:gd name="T97" fmla="*/ 21 h 2325"/>
              <a:gd name="T98" fmla="*/ 558 w 5760"/>
              <a:gd name="T99" fmla="*/ 12 h 2325"/>
              <a:gd name="T100" fmla="*/ 282 w 5760"/>
              <a:gd name="T101" fmla="*/ 3 h 2325"/>
              <a:gd name="T102" fmla="*/ 0 w 5760"/>
              <a:gd name="T103" fmla="*/ 0 h 2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6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351 h 1573"/>
              <a:gd name="T4" fmla="*/ 282 w 5760"/>
              <a:gd name="T5" fmla="*/ 357 h 1573"/>
              <a:gd name="T6" fmla="*/ 627 w 5760"/>
              <a:gd name="T7" fmla="*/ 363 h 1573"/>
              <a:gd name="T8" fmla="*/ 960 w 5760"/>
              <a:gd name="T9" fmla="*/ 375 h 1573"/>
              <a:gd name="T10" fmla="*/ 1218 w 5760"/>
              <a:gd name="T11" fmla="*/ 393 h 1573"/>
              <a:gd name="T12" fmla="*/ 1470 w 5760"/>
              <a:gd name="T13" fmla="*/ 411 h 1573"/>
              <a:gd name="T14" fmla="*/ 1746 w 5760"/>
              <a:gd name="T15" fmla="*/ 435 h 1573"/>
              <a:gd name="T16" fmla="*/ 2022 w 5760"/>
              <a:gd name="T17" fmla="*/ 462 h 1573"/>
              <a:gd name="T18" fmla="*/ 2340 w 5760"/>
              <a:gd name="T19" fmla="*/ 504 h 1573"/>
              <a:gd name="T20" fmla="*/ 2664 w 5760"/>
              <a:gd name="T21" fmla="*/ 549 h 1573"/>
              <a:gd name="T22" fmla="*/ 2952 w 5760"/>
              <a:gd name="T23" fmla="*/ 597 h 1573"/>
              <a:gd name="T24" fmla="*/ 3225 w 5760"/>
              <a:gd name="T25" fmla="*/ 648 h 1573"/>
              <a:gd name="T26" fmla="*/ 3513 w 5760"/>
              <a:gd name="T27" fmla="*/ 708 h 1573"/>
              <a:gd name="T28" fmla="*/ 3693 w 5760"/>
              <a:gd name="T29" fmla="*/ 750 h 1573"/>
              <a:gd name="T30" fmla="*/ 3936 w 5760"/>
              <a:gd name="T31" fmla="*/ 810 h 1573"/>
              <a:gd name="T32" fmla="*/ 4095 w 5760"/>
              <a:gd name="T33" fmla="*/ 855 h 1573"/>
              <a:gd name="T34" fmla="*/ 4281 w 5760"/>
              <a:gd name="T35" fmla="*/ 909 h 1573"/>
              <a:gd name="T36" fmla="*/ 4503 w 5760"/>
              <a:gd name="T37" fmla="*/ 981 h 1573"/>
              <a:gd name="T38" fmla="*/ 4704 w 5760"/>
              <a:gd name="T39" fmla="*/ 1053 h 1573"/>
              <a:gd name="T40" fmla="*/ 4911 w 5760"/>
              <a:gd name="T41" fmla="*/ 1131 h 1573"/>
              <a:gd name="T42" fmla="*/ 5073 w 5760"/>
              <a:gd name="T43" fmla="*/ 1197 h 1573"/>
              <a:gd name="T44" fmla="*/ 5256 w 5760"/>
              <a:gd name="T45" fmla="*/ 1281 h 1573"/>
              <a:gd name="T46" fmla="*/ 5475 w 5760"/>
              <a:gd name="T47" fmla="*/ 1401 h 1573"/>
              <a:gd name="T48" fmla="*/ 5628 w 5760"/>
              <a:gd name="T49" fmla="*/ 1482 h 1573"/>
              <a:gd name="T50" fmla="*/ 5759 w 5760"/>
              <a:gd name="T51" fmla="*/ 1572 h 1573"/>
              <a:gd name="T52" fmla="*/ 5759 w 5760"/>
              <a:gd name="T53" fmla="*/ 633 h 1573"/>
              <a:gd name="T54" fmla="*/ 5493 w 5760"/>
              <a:gd name="T55" fmla="*/ 570 h 1573"/>
              <a:gd name="T56" fmla="*/ 5214 w 5760"/>
              <a:gd name="T57" fmla="*/ 501 h 1573"/>
              <a:gd name="T58" fmla="*/ 4950 w 5760"/>
              <a:gd name="T59" fmla="*/ 444 h 1573"/>
              <a:gd name="T60" fmla="*/ 4701 w 5760"/>
              <a:gd name="T61" fmla="*/ 396 h 1573"/>
              <a:gd name="T62" fmla="*/ 4425 w 5760"/>
              <a:gd name="T63" fmla="*/ 348 h 1573"/>
              <a:gd name="T64" fmla="*/ 4110 w 5760"/>
              <a:gd name="T65" fmla="*/ 294 h 1573"/>
              <a:gd name="T66" fmla="*/ 3813 w 5760"/>
              <a:gd name="T67" fmla="*/ 252 h 1573"/>
              <a:gd name="T68" fmla="*/ 3549 w 5760"/>
              <a:gd name="T69" fmla="*/ 213 h 1573"/>
              <a:gd name="T70" fmla="*/ 3261 w 5760"/>
              <a:gd name="T71" fmla="*/ 183 h 1573"/>
              <a:gd name="T72" fmla="*/ 3015 w 5760"/>
              <a:gd name="T73" fmla="*/ 153 h 1573"/>
              <a:gd name="T74" fmla="*/ 2757 w 5760"/>
              <a:gd name="T75" fmla="*/ 129 h 1573"/>
              <a:gd name="T76" fmla="*/ 2520 w 5760"/>
              <a:gd name="T77" fmla="*/ 105 h 1573"/>
              <a:gd name="T78" fmla="*/ 2301 w 5760"/>
              <a:gd name="T79" fmla="*/ 87 h 1573"/>
              <a:gd name="T80" fmla="*/ 2013 w 5760"/>
              <a:gd name="T81" fmla="*/ 66 h 1573"/>
              <a:gd name="T82" fmla="*/ 1731 w 5760"/>
              <a:gd name="T83" fmla="*/ 48 h 1573"/>
              <a:gd name="T84" fmla="*/ 1524 w 5760"/>
              <a:gd name="T85" fmla="*/ 39 h 1573"/>
              <a:gd name="T86" fmla="*/ 1260 w 5760"/>
              <a:gd name="T87" fmla="*/ 27 h 1573"/>
              <a:gd name="T88" fmla="*/ 966 w 5760"/>
              <a:gd name="T89" fmla="*/ 15 h 1573"/>
              <a:gd name="T90" fmla="*/ 714 w 5760"/>
              <a:gd name="T91" fmla="*/ 12 h 1573"/>
              <a:gd name="T92" fmla="*/ 510 w 5760"/>
              <a:gd name="T93" fmla="*/ 6 h 1573"/>
              <a:gd name="T94" fmla="*/ 243 w 5760"/>
              <a:gd name="T95" fmla="*/ 0 h 1573"/>
              <a:gd name="T96" fmla="*/ 0 w 5760"/>
              <a:gd name="T97" fmla="*/ 0 h 1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7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339 h 970"/>
              <a:gd name="T4" fmla="*/ 318 w 5760"/>
              <a:gd name="T5" fmla="*/ 342 h 970"/>
              <a:gd name="T6" fmla="*/ 591 w 5760"/>
              <a:gd name="T7" fmla="*/ 348 h 970"/>
              <a:gd name="T8" fmla="*/ 846 w 5760"/>
              <a:gd name="T9" fmla="*/ 354 h 970"/>
              <a:gd name="T10" fmla="*/ 1074 w 5760"/>
              <a:gd name="T11" fmla="*/ 360 h 970"/>
              <a:gd name="T12" fmla="*/ 1314 w 5760"/>
              <a:gd name="T13" fmla="*/ 366 h 970"/>
              <a:gd name="T14" fmla="*/ 1599 w 5760"/>
              <a:gd name="T15" fmla="*/ 381 h 970"/>
              <a:gd name="T16" fmla="*/ 1911 w 5760"/>
              <a:gd name="T17" fmla="*/ 399 h 970"/>
              <a:gd name="T18" fmla="*/ 2241 w 5760"/>
              <a:gd name="T19" fmla="*/ 420 h 970"/>
              <a:gd name="T20" fmla="*/ 2619 w 5760"/>
              <a:gd name="T21" fmla="*/ 453 h 970"/>
              <a:gd name="T22" fmla="*/ 2889 w 5760"/>
              <a:gd name="T23" fmla="*/ 477 h 970"/>
              <a:gd name="T24" fmla="*/ 3177 w 5760"/>
              <a:gd name="T25" fmla="*/ 507 h 970"/>
              <a:gd name="T26" fmla="*/ 3498 w 5760"/>
              <a:gd name="T27" fmla="*/ 543 h 970"/>
              <a:gd name="T28" fmla="*/ 3813 w 5760"/>
              <a:gd name="T29" fmla="*/ 585 h 970"/>
              <a:gd name="T30" fmla="*/ 4044 w 5760"/>
              <a:gd name="T31" fmla="*/ 618 h 970"/>
              <a:gd name="T32" fmla="*/ 4365 w 5760"/>
              <a:gd name="T33" fmla="*/ 669 h 970"/>
              <a:gd name="T34" fmla="*/ 4683 w 5760"/>
              <a:gd name="T35" fmla="*/ 726 h 970"/>
              <a:gd name="T36" fmla="*/ 4980 w 5760"/>
              <a:gd name="T37" fmla="*/ 786 h 970"/>
              <a:gd name="T38" fmla="*/ 5268 w 5760"/>
              <a:gd name="T39" fmla="*/ 846 h 970"/>
              <a:gd name="T40" fmla="*/ 5646 w 5760"/>
              <a:gd name="T41" fmla="*/ 942 h 970"/>
              <a:gd name="T42" fmla="*/ 5759 w 5760"/>
              <a:gd name="T43" fmla="*/ 969 h 970"/>
              <a:gd name="T44" fmla="*/ 5759 w 5760"/>
              <a:gd name="T45" fmla="*/ 0 h 970"/>
              <a:gd name="T46" fmla="*/ 0 w 5760"/>
              <a:gd name="T47" fmla="*/ 0 h 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8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753 h 1060"/>
              <a:gd name="T2" fmla="*/ 0 w 5760"/>
              <a:gd name="T3" fmla="*/ 1059 h 1060"/>
              <a:gd name="T4" fmla="*/ 5759 w 5760"/>
              <a:gd name="T5" fmla="*/ 1059 h 1060"/>
              <a:gd name="T6" fmla="*/ 5759 w 5760"/>
              <a:gd name="T7" fmla="*/ 0 h 1060"/>
              <a:gd name="T8" fmla="*/ 5430 w 5760"/>
              <a:gd name="T9" fmla="*/ 0 h 1060"/>
              <a:gd name="T10" fmla="*/ 5298 w 5760"/>
              <a:gd name="T11" fmla="*/ 84 h 1060"/>
              <a:gd name="T12" fmla="*/ 5136 w 5760"/>
              <a:gd name="T13" fmla="*/ 159 h 1060"/>
              <a:gd name="T14" fmla="*/ 4968 w 5760"/>
              <a:gd name="T15" fmla="*/ 222 h 1060"/>
              <a:gd name="T16" fmla="*/ 4812 w 5760"/>
              <a:gd name="T17" fmla="*/ 267 h 1060"/>
              <a:gd name="T18" fmla="*/ 4626 w 5760"/>
              <a:gd name="T19" fmla="*/ 324 h 1060"/>
              <a:gd name="T20" fmla="*/ 4440 w 5760"/>
              <a:gd name="T21" fmla="*/ 366 h 1060"/>
              <a:gd name="T22" fmla="*/ 4230 w 5760"/>
              <a:gd name="T23" fmla="*/ 414 h 1060"/>
              <a:gd name="T24" fmla="*/ 3939 w 5760"/>
              <a:gd name="T25" fmla="*/ 468 h 1060"/>
              <a:gd name="T26" fmla="*/ 3711 w 5760"/>
              <a:gd name="T27" fmla="*/ 504 h 1060"/>
              <a:gd name="T28" fmla="*/ 3441 w 5760"/>
              <a:gd name="T29" fmla="*/ 543 h 1060"/>
              <a:gd name="T30" fmla="*/ 3189 w 5760"/>
              <a:gd name="T31" fmla="*/ 579 h 1060"/>
              <a:gd name="T32" fmla="*/ 2925 w 5760"/>
              <a:gd name="T33" fmla="*/ 606 h 1060"/>
              <a:gd name="T34" fmla="*/ 2679 w 5760"/>
              <a:gd name="T35" fmla="*/ 633 h 1060"/>
              <a:gd name="T36" fmla="*/ 2418 w 5760"/>
              <a:gd name="T37" fmla="*/ 654 h 1060"/>
              <a:gd name="T38" fmla="*/ 2142 w 5760"/>
              <a:gd name="T39" fmla="*/ 675 h 1060"/>
              <a:gd name="T40" fmla="*/ 1896 w 5760"/>
              <a:gd name="T41" fmla="*/ 693 h 1060"/>
              <a:gd name="T42" fmla="*/ 1647 w 5760"/>
              <a:gd name="T43" fmla="*/ 708 h 1060"/>
              <a:gd name="T44" fmla="*/ 1404 w 5760"/>
              <a:gd name="T45" fmla="*/ 720 h 1060"/>
              <a:gd name="T46" fmla="*/ 1170 w 5760"/>
              <a:gd name="T47" fmla="*/ 732 h 1060"/>
              <a:gd name="T48" fmla="*/ 906 w 5760"/>
              <a:gd name="T49" fmla="*/ 738 h 1060"/>
              <a:gd name="T50" fmla="*/ 534 w 5760"/>
              <a:gd name="T51" fmla="*/ 747 h 1060"/>
              <a:gd name="T52" fmla="*/ 201 w 5760"/>
              <a:gd name="T53" fmla="*/ 753 h 1060"/>
              <a:gd name="T54" fmla="*/ 0 w 5760"/>
              <a:gd name="T55" fmla="*/ 753 h 10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29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366 h 673"/>
              <a:gd name="T2" fmla="*/ 0 w 5284"/>
              <a:gd name="T3" fmla="*/ 672 h 673"/>
              <a:gd name="T4" fmla="*/ 303 w 5284"/>
              <a:gd name="T5" fmla="*/ 672 h 673"/>
              <a:gd name="T6" fmla="*/ 723 w 5284"/>
              <a:gd name="T7" fmla="*/ 663 h 673"/>
              <a:gd name="T8" fmla="*/ 1020 w 5284"/>
              <a:gd name="T9" fmla="*/ 654 h 673"/>
              <a:gd name="T10" fmla="*/ 1302 w 5284"/>
              <a:gd name="T11" fmla="*/ 642 h 673"/>
              <a:gd name="T12" fmla="*/ 1554 w 5284"/>
              <a:gd name="T13" fmla="*/ 630 h 673"/>
              <a:gd name="T14" fmla="*/ 1779 w 5284"/>
              <a:gd name="T15" fmla="*/ 615 h 673"/>
              <a:gd name="T16" fmla="*/ 1962 w 5284"/>
              <a:gd name="T17" fmla="*/ 606 h 673"/>
              <a:gd name="T18" fmla="*/ 2193 w 5284"/>
              <a:gd name="T19" fmla="*/ 588 h 673"/>
              <a:gd name="T20" fmla="*/ 2448 w 5284"/>
              <a:gd name="T21" fmla="*/ 570 h 673"/>
              <a:gd name="T22" fmla="*/ 2700 w 5284"/>
              <a:gd name="T23" fmla="*/ 546 h 673"/>
              <a:gd name="T24" fmla="*/ 2904 w 5284"/>
              <a:gd name="T25" fmla="*/ 528 h 673"/>
              <a:gd name="T26" fmla="*/ 3138 w 5284"/>
              <a:gd name="T27" fmla="*/ 498 h 673"/>
              <a:gd name="T28" fmla="*/ 3324 w 5284"/>
              <a:gd name="T29" fmla="*/ 474 h 673"/>
              <a:gd name="T30" fmla="*/ 3534 w 5284"/>
              <a:gd name="T31" fmla="*/ 447 h 673"/>
              <a:gd name="T32" fmla="*/ 3735 w 5284"/>
              <a:gd name="T33" fmla="*/ 420 h 673"/>
              <a:gd name="T34" fmla="*/ 3933 w 5284"/>
              <a:gd name="T35" fmla="*/ 384 h 673"/>
              <a:gd name="T36" fmla="*/ 4116 w 5284"/>
              <a:gd name="T37" fmla="*/ 351 h 673"/>
              <a:gd name="T38" fmla="*/ 4266 w 5284"/>
              <a:gd name="T39" fmla="*/ 318 h 673"/>
              <a:gd name="T40" fmla="*/ 4446 w 5284"/>
              <a:gd name="T41" fmla="*/ 279 h 673"/>
              <a:gd name="T42" fmla="*/ 4620 w 5284"/>
              <a:gd name="T43" fmla="*/ 237 h 673"/>
              <a:gd name="T44" fmla="*/ 4779 w 5284"/>
              <a:gd name="T45" fmla="*/ 192 h 673"/>
              <a:gd name="T46" fmla="*/ 4920 w 5284"/>
              <a:gd name="T47" fmla="*/ 147 h 673"/>
              <a:gd name="T48" fmla="*/ 5085 w 5284"/>
              <a:gd name="T49" fmla="*/ 90 h 673"/>
              <a:gd name="T50" fmla="*/ 5193 w 5284"/>
              <a:gd name="T51" fmla="*/ 42 h 673"/>
              <a:gd name="T52" fmla="*/ 5283 w 5284"/>
              <a:gd name="T53" fmla="*/ 0 h 673"/>
              <a:gd name="T54" fmla="*/ 3201 w 5284"/>
              <a:gd name="T55" fmla="*/ 0 h 673"/>
              <a:gd name="T56" fmla="*/ 2982 w 5284"/>
              <a:gd name="T57" fmla="*/ 57 h 673"/>
              <a:gd name="T58" fmla="*/ 2775 w 5284"/>
              <a:gd name="T59" fmla="*/ 108 h 673"/>
              <a:gd name="T60" fmla="*/ 2562 w 5284"/>
              <a:gd name="T61" fmla="*/ 150 h 673"/>
              <a:gd name="T62" fmla="*/ 2397 w 5284"/>
              <a:gd name="T63" fmla="*/ 183 h 673"/>
              <a:gd name="T64" fmla="*/ 2205 w 5284"/>
              <a:gd name="T65" fmla="*/ 213 h 673"/>
              <a:gd name="T66" fmla="*/ 2001 w 5284"/>
              <a:gd name="T67" fmla="*/ 243 h 673"/>
              <a:gd name="T68" fmla="*/ 1776 w 5284"/>
              <a:gd name="T69" fmla="*/ 273 h 673"/>
              <a:gd name="T70" fmla="*/ 1536 w 5284"/>
              <a:gd name="T71" fmla="*/ 297 h 673"/>
              <a:gd name="T72" fmla="*/ 1344 w 5284"/>
              <a:gd name="T73" fmla="*/ 312 h 673"/>
              <a:gd name="T74" fmla="*/ 1134 w 5284"/>
              <a:gd name="T75" fmla="*/ 330 h 673"/>
              <a:gd name="T76" fmla="*/ 921 w 5284"/>
              <a:gd name="T77" fmla="*/ 342 h 673"/>
              <a:gd name="T78" fmla="*/ 696 w 5284"/>
              <a:gd name="T79" fmla="*/ 354 h 673"/>
              <a:gd name="T80" fmla="*/ 501 w 5284"/>
              <a:gd name="T81" fmla="*/ 360 h 673"/>
              <a:gd name="T82" fmla="*/ 279 w 5284"/>
              <a:gd name="T83" fmla="*/ 366 h 673"/>
              <a:gd name="T84" fmla="*/ 99 w 5284"/>
              <a:gd name="T85" fmla="*/ 369 h 673"/>
              <a:gd name="T86" fmla="*/ 0 w 5284"/>
              <a:gd name="T87" fmla="*/ 366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0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85 h 286"/>
              <a:gd name="T4" fmla="*/ 192 w 2884"/>
              <a:gd name="T5" fmla="*/ 285 h 286"/>
              <a:gd name="T6" fmla="*/ 384 w 2884"/>
              <a:gd name="T7" fmla="*/ 282 h 286"/>
              <a:gd name="T8" fmla="*/ 579 w 2884"/>
              <a:gd name="T9" fmla="*/ 276 h 286"/>
              <a:gd name="T10" fmla="*/ 789 w 2884"/>
              <a:gd name="T11" fmla="*/ 267 h 286"/>
              <a:gd name="T12" fmla="*/ 999 w 2884"/>
              <a:gd name="T13" fmla="*/ 258 h 286"/>
              <a:gd name="T14" fmla="*/ 1161 w 2884"/>
              <a:gd name="T15" fmla="*/ 246 h 286"/>
              <a:gd name="T16" fmla="*/ 1302 w 2884"/>
              <a:gd name="T17" fmla="*/ 234 h 286"/>
              <a:gd name="T18" fmla="*/ 1458 w 2884"/>
              <a:gd name="T19" fmla="*/ 222 h 286"/>
              <a:gd name="T20" fmla="*/ 1665 w 2884"/>
              <a:gd name="T21" fmla="*/ 201 h 286"/>
              <a:gd name="T22" fmla="*/ 1992 w 2884"/>
              <a:gd name="T23" fmla="*/ 159 h 286"/>
              <a:gd name="T24" fmla="*/ 2301 w 2884"/>
              <a:gd name="T25" fmla="*/ 117 h 286"/>
              <a:gd name="T26" fmla="*/ 2604 w 2884"/>
              <a:gd name="T27" fmla="*/ 60 h 286"/>
              <a:gd name="T28" fmla="*/ 2883 w 2884"/>
              <a:gd name="T29" fmla="*/ 0 h 286"/>
              <a:gd name="T30" fmla="*/ 0 w 2884"/>
              <a:gd name="T31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заголовка</a:t>
            </a:r>
          </a:p>
        </p:txBody>
      </p:sp>
      <p:sp>
        <p:nvSpPr>
          <p:cNvPr id="8193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Щелчок правит 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19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819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FB56A6BA-7855-964C-B799-5DA92FFA2EA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2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6" r:id="rId12"/>
    <p:sldLayoutId id="2147483737" r:id="rId13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 animBg="1"/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78" name="Group 2"/>
          <p:cNvGrpSpPr>
            <a:grpSpLocks/>
          </p:cNvGrpSpPr>
          <p:nvPr/>
        </p:nvGrpSpPr>
        <p:grpSpPr bwMode="auto">
          <a:xfrm>
            <a:off x="-9525" y="-20638"/>
            <a:ext cx="9153525" cy="6878638"/>
            <a:chOff x="-6" y="-13"/>
            <a:chExt cx="5766" cy="4333"/>
          </a:xfrm>
        </p:grpSpPr>
        <p:sp>
          <p:nvSpPr>
            <p:cNvPr id="152579" name="Rectangle 3"/>
            <p:cNvSpPr>
              <a:spLocks noChangeArrowheads="1"/>
            </p:cNvSpPr>
            <p:nvPr/>
          </p:nvSpPr>
          <p:spPr bwMode="invGray">
            <a:xfrm>
              <a:off x="5549" y="0"/>
              <a:ext cx="211" cy="43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580" name="Freeform 4"/>
            <p:cNvSpPr>
              <a:spLocks/>
            </p:cNvSpPr>
            <p:nvPr/>
          </p:nvSpPr>
          <p:spPr bwMode="white">
            <a:xfrm>
              <a:off x="-6" y="2828"/>
              <a:ext cx="3625" cy="1492"/>
            </a:xfrm>
            <a:custGeom>
              <a:avLst/>
              <a:gdLst>
                <a:gd name="T0" fmla="*/ 0 w 3625"/>
                <a:gd name="T1" fmla="*/ 1491 h 1492"/>
                <a:gd name="T2" fmla="*/ 0 w 3625"/>
                <a:gd name="T3" fmla="*/ 0 h 1492"/>
                <a:gd name="T4" fmla="*/ 171 w 3625"/>
                <a:gd name="T5" fmla="*/ 3 h 1492"/>
                <a:gd name="T6" fmla="*/ 355 w 3625"/>
                <a:gd name="T7" fmla="*/ 9 h 1492"/>
                <a:gd name="T8" fmla="*/ 499 w 3625"/>
                <a:gd name="T9" fmla="*/ 21 h 1492"/>
                <a:gd name="T10" fmla="*/ 650 w 3625"/>
                <a:gd name="T11" fmla="*/ 36 h 1492"/>
                <a:gd name="T12" fmla="*/ 809 w 3625"/>
                <a:gd name="T13" fmla="*/ 54 h 1492"/>
                <a:gd name="T14" fmla="*/ 957 w 3625"/>
                <a:gd name="T15" fmla="*/ 78 h 1492"/>
                <a:gd name="T16" fmla="*/ 1119 w 3625"/>
                <a:gd name="T17" fmla="*/ 105 h 1492"/>
                <a:gd name="T18" fmla="*/ 1261 w 3625"/>
                <a:gd name="T19" fmla="*/ 133 h 1492"/>
                <a:gd name="T20" fmla="*/ 1441 w 3625"/>
                <a:gd name="T21" fmla="*/ 175 h 1492"/>
                <a:gd name="T22" fmla="*/ 1598 w 3625"/>
                <a:gd name="T23" fmla="*/ 217 h 1492"/>
                <a:gd name="T24" fmla="*/ 1763 w 3625"/>
                <a:gd name="T25" fmla="*/ 269 h 1492"/>
                <a:gd name="T26" fmla="*/ 1887 w 3625"/>
                <a:gd name="T27" fmla="*/ 308 h 1492"/>
                <a:gd name="T28" fmla="*/ 2085 w 3625"/>
                <a:gd name="T29" fmla="*/ 384 h 1492"/>
                <a:gd name="T30" fmla="*/ 2230 w 3625"/>
                <a:gd name="T31" fmla="*/ 444 h 1492"/>
                <a:gd name="T32" fmla="*/ 2456 w 3625"/>
                <a:gd name="T33" fmla="*/ 547 h 1492"/>
                <a:gd name="T34" fmla="*/ 2666 w 3625"/>
                <a:gd name="T35" fmla="*/ 662 h 1492"/>
                <a:gd name="T36" fmla="*/ 2859 w 3625"/>
                <a:gd name="T37" fmla="*/ 786 h 1492"/>
                <a:gd name="T38" fmla="*/ 3046 w 3625"/>
                <a:gd name="T39" fmla="*/ 920 h 1492"/>
                <a:gd name="T40" fmla="*/ 3193 w 3625"/>
                <a:gd name="T41" fmla="*/ 1038 h 1492"/>
                <a:gd name="T42" fmla="*/ 3332 w 3625"/>
                <a:gd name="T43" fmla="*/ 1168 h 1492"/>
                <a:gd name="T44" fmla="*/ 3440 w 3625"/>
                <a:gd name="T45" fmla="*/ 1280 h 1492"/>
                <a:gd name="T46" fmla="*/ 3524 w 3625"/>
                <a:gd name="T47" fmla="*/ 1380 h 1492"/>
                <a:gd name="T48" fmla="*/ 3624 w 3625"/>
                <a:gd name="T49" fmla="*/ 1491 h 1492"/>
                <a:gd name="T50" fmla="*/ 3608 w 3625"/>
                <a:gd name="T51" fmla="*/ 1491 h 1492"/>
                <a:gd name="T52" fmla="*/ 0 w 3625"/>
                <a:gd name="T53" fmla="*/ 1491 h 1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25" h="1492">
                  <a:moveTo>
                    <a:pt x="0" y="1491"/>
                  </a:moveTo>
                  <a:lnTo>
                    <a:pt x="0" y="0"/>
                  </a:lnTo>
                  <a:lnTo>
                    <a:pt x="171" y="3"/>
                  </a:lnTo>
                  <a:lnTo>
                    <a:pt x="355" y="9"/>
                  </a:lnTo>
                  <a:lnTo>
                    <a:pt x="499" y="21"/>
                  </a:lnTo>
                  <a:lnTo>
                    <a:pt x="650" y="36"/>
                  </a:lnTo>
                  <a:lnTo>
                    <a:pt x="809" y="54"/>
                  </a:lnTo>
                  <a:lnTo>
                    <a:pt x="957" y="78"/>
                  </a:lnTo>
                  <a:lnTo>
                    <a:pt x="1119" y="105"/>
                  </a:lnTo>
                  <a:lnTo>
                    <a:pt x="1261" y="133"/>
                  </a:lnTo>
                  <a:lnTo>
                    <a:pt x="1441" y="175"/>
                  </a:lnTo>
                  <a:lnTo>
                    <a:pt x="1598" y="217"/>
                  </a:lnTo>
                  <a:lnTo>
                    <a:pt x="1763" y="269"/>
                  </a:lnTo>
                  <a:lnTo>
                    <a:pt x="1887" y="308"/>
                  </a:lnTo>
                  <a:lnTo>
                    <a:pt x="2085" y="384"/>
                  </a:lnTo>
                  <a:lnTo>
                    <a:pt x="2230" y="444"/>
                  </a:lnTo>
                  <a:lnTo>
                    <a:pt x="2456" y="547"/>
                  </a:lnTo>
                  <a:lnTo>
                    <a:pt x="2666" y="662"/>
                  </a:lnTo>
                  <a:lnTo>
                    <a:pt x="2859" y="786"/>
                  </a:lnTo>
                  <a:lnTo>
                    <a:pt x="3046" y="920"/>
                  </a:lnTo>
                  <a:lnTo>
                    <a:pt x="3193" y="1038"/>
                  </a:lnTo>
                  <a:lnTo>
                    <a:pt x="3332" y="1168"/>
                  </a:lnTo>
                  <a:lnTo>
                    <a:pt x="3440" y="1280"/>
                  </a:lnTo>
                  <a:lnTo>
                    <a:pt x="3524" y="1380"/>
                  </a:lnTo>
                  <a:lnTo>
                    <a:pt x="3624" y="1491"/>
                  </a:lnTo>
                  <a:lnTo>
                    <a:pt x="3608" y="1491"/>
                  </a:lnTo>
                  <a:lnTo>
                    <a:pt x="0" y="1491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2581" name="Freeform 5"/>
            <p:cNvSpPr>
              <a:spLocks/>
            </p:cNvSpPr>
            <p:nvPr/>
          </p:nvSpPr>
          <p:spPr bwMode="white">
            <a:xfrm>
              <a:off x="0" y="2405"/>
              <a:ext cx="5143" cy="1902"/>
            </a:xfrm>
            <a:custGeom>
              <a:avLst/>
              <a:gdLst>
                <a:gd name="T0" fmla="*/ 2718 w 5143"/>
                <a:gd name="T1" fmla="*/ 405 h 1902"/>
                <a:gd name="T2" fmla="*/ 2466 w 5143"/>
                <a:gd name="T3" fmla="*/ 333 h 1902"/>
                <a:gd name="T4" fmla="*/ 2202 w 5143"/>
                <a:gd name="T5" fmla="*/ 261 h 1902"/>
                <a:gd name="T6" fmla="*/ 1929 w 5143"/>
                <a:gd name="T7" fmla="*/ 198 h 1902"/>
                <a:gd name="T8" fmla="*/ 1695 w 5143"/>
                <a:gd name="T9" fmla="*/ 153 h 1902"/>
                <a:gd name="T10" fmla="*/ 1434 w 5143"/>
                <a:gd name="T11" fmla="*/ 111 h 1902"/>
                <a:gd name="T12" fmla="*/ 1188 w 5143"/>
                <a:gd name="T13" fmla="*/ 75 h 1902"/>
                <a:gd name="T14" fmla="*/ 957 w 5143"/>
                <a:gd name="T15" fmla="*/ 48 h 1902"/>
                <a:gd name="T16" fmla="*/ 747 w 5143"/>
                <a:gd name="T17" fmla="*/ 30 h 1902"/>
                <a:gd name="T18" fmla="*/ 501 w 5143"/>
                <a:gd name="T19" fmla="*/ 15 h 1902"/>
                <a:gd name="T20" fmla="*/ 246 w 5143"/>
                <a:gd name="T21" fmla="*/ 3 h 1902"/>
                <a:gd name="T22" fmla="*/ 0 w 5143"/>
                <a:gd name="T23" fmla="*/ 0 h 1902"/>
                <a:gd name="T24" fmla="*/ 0 w 5143"/>
                <a:gd name="T25" fmla="*/ 275 h 1902"/>
                <a:gd name="T26" fmla="*/ 0 w 5143"/>
                <a:gd name="T27" fmla="*/ 345 h 1902"/>
                <a:gd name="T28" fmla="*/ 0 w 5143"/>
                <a:gd name="T29" fmla="*/ 275 h 1902"/>
                <a:gd name="T30" fmla="*/ 0 w 5143"/>
                <a:gd name="T31" fmla="*/ 342 h 1902"/>
                <a:gd name="T32" fmla="*/ 339 w 5143"/>
                <a:gd name="T33" fmla="*/ 351 h 1902"/>
                <a:gd name="T34" fmla="*/ 606 w 5143"/>
                <a:gd name="T35" fmla="*/ 372 h 1902"/>
                <a:gd name="T36" fmla="*/ 852 w 5143"/>
                <a:gd name="T37" fmla="*/ 399 h 1902"/>
                <a:gd name="T38" fmla="*/ 1068 w 5143"/>
                <a:gd name="T39" fmla="*/ 435 h 1902"/>
                <a:gd name="T40" fmla="*/ 1275 w 5143"/>
                <a:gd name="T41" fmla="*/ 474 h 1902"/>
                <a:gd name="T42" fmla="*/ 1545 w 5143"/>
                <a:gd name="T43" fmla="*/ 540 h 1902"/>
                <a:gd name="T44" fmla="*/ 1761 w 5143"/>
                <a:gd name="T45" fmla="*/ 603 h 1902"/>
                <a:gd name="T46" fmla="*/ 1971 w 5143"/>
                <a:gd name="T47" fmla="*/ 678 h 1902"/>
                <a:gd name="T48" fmla="*/ 2166 w 5143"/>
                <a:gd name="T49" fmla="*/ 747 h 1902"/>
                <a:gd name="T50" fmla="*/ 2397 w 5143"/>
                <a:gd name="T51" fmla="*/ 852 h 1902"/>
                <a:gd name="T52" fmla="*/ 2613 w 5143"/>
                <a:gd name="T53" fmla="*/ 960 h 1902"/>
                <a:gd name="T54" fmla="*/ 2832 w 5143"/>
                <a:gd name="T55" fmla="*/ 1095 h 1902"/>
                <a:gd name="T56" fmla="*/ 3012 w 5143"/>
                <a:gd name="T57" fmla="*/ 1212 h 1902"/>
                <a:gd name="T58" fmla="*/ 3186 w 5143"/>
                <a:gd name="T59" fmla="*/ 1347 h 1902"/>
                <a:gd name="T60" fmla="*/ 3351 w 5143"/>
                <a:gd name="T61" fmla="*/ 1497 h 1902"/>
                <a:gd name="T62" fmla="*/ 3480 w 5143"/>
                <a:gd name="T63" fmla="*/ 1629 h 1902"/>
                <a:gd name="T64" fmla="*/ 3612 w 5143"/>
                <a:gd name="T65" fmla="*/ 1785 h 1902"/>
                <a:gd name="T66" fmla="*/ 3699 w 5143"/>
                <a:gd name="T67" fmla="*/ 1901 h 1902"/>
                <a:gd name="T68" fmla="*/ 5142 w 5143"/>
                <a:gd name="T69" fmla="*/ 1901 h 1902"/>
                <a:gd name="T70" fmla="*/ 5076 w 5143"/>
                <a:gd name="T71" fmla="*/ 1827 h 1902"/>
                <a:gd name="T72" fmla="*/ 4968 w 5143"/>
                <a:gd name="T73" fmla="*/ 1707 h 1902"/>
                <a:gd name="T74" fmla="*/ 4797 w 5143"/>
                <a:gd name="T75" fmla="*/ 1539 h 1902"/>
                <a:gd name="T76" fmla="*/ 4617 w 5143"/>
                <a:gd name="T77" fmla="*/ 1383 h 1902"/>
                <a:gd name="T78" fmla="*/ 4410 w 5143"/>
                <a:gd name="T79" fmla="*/ 1221 h 1902"/>
                <a:gd name="T80" fmla="*/ 4185 w 5143"/>
                <a:gd name="T81" fmla="*/ 1071 h 1902"/>
                <a:gd name="T82" fmla="*/ 3960 w 5143"/>
                <a:gd name="T83" fmla="*/ 939 h 1902"/>
                <a:gd name="T84" fmla="*/ 3708 w 5143"/>
                <a:gd name="T85" fmla="*/ 801 h 1902"/>
                <a:gd name="T86" fmla="*/ 3492 w 5143"/>
                <a:gd name="T87" fmla="*/ 702 h 1902"/>
                <a:gd name="T88" fmla="*/ 3231 w 5143"/>
                <a:gd name="T89" fmla="*/ 588 h 1902"/>
                <a:gd name="T90" fmla="*/ 2964 w 5143"/>
                <a:gd name="T91" fmla="*/ 489 h 1902"/>
                <a:gd name="T92" fmla="*/ 2718 w 5143"/>
                <a:gd name="T93" fmla="*/ 405 h 19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143" h="1902">
                  <a:moveTo>
                    <a:pt x="2718" y="405"/>
                  </a:moveTo>
                  <a:lnTo>
                    <a:pt x="2466" y="333"/>
                  </a:lnTo>
                  <a:lnTo>
                    <a:pt x="2202" y="261"/>
                  </a:lnTo>
                  <a:lnTo>
                    <a:pt x="1929" y="198"/>
                  </a:lnTo>
                  <a:lnTo>
                    <a:pt x="1695" y="153"/>
                  </a:lnTo>
                  <a:lnTo>
                    <a:pt x="1434" y="111"/>
                  </a:lnTo>
                  <a:lnTo>
                    <a:pt x="1188" y="75"/>
                  </a:lnTo>
                  <a:lnTo>
                    <a:pt x="957" y="48"/>
                  </a:lnTo>
                  <a:lnTo>
                    <a:pt x="747" y="30"/>
                  </a:lnTo>
                  <a:lnTo>
                    <a:pt x="501" y="15"/>
                  </a:lnTo>
                  <a:lnTo>
                    <a:pt x="246" y="3"/>
                  </a:lnTo>
                  <a:lnTo>
                    <a:pt x="0" y="0"/>
                  </a:lnTo>
                  <a:lnTo>
                    <a:pt x="0" y="275"/>
                  </a:lnTo>
                  <a:lnTo>
                    <a:pt x="0" y="345"/>
                  </a:lnTo>
                  <a:lnTo>
                    <a:pt x="0" y="275"/>
                  </a:lnTo>
                  <a:lnTo>
                    <a:pt x="0" y="342"/>
                  </a:lnTo>
                  <a:lnTo>
                    <a:pt x="339" y="351"/>
                  </a:lnTo>
                  <a:lnTo>
                    <a:pt x="606" y="372"/>
                  </a:lnTo>
                  <a:lnTo>
                    <a:pt x="852" y="399"/>
                  </a:lnTo>
                  <a:lnTo>
                    <a:pt x="1068" y="435"/>
                  </a:lnTo>
                  <a:lnTo>
                    <a:pt x="1275" y="474"/>
                  </a:lnTo>
                  <a:lnTo>
                    <a:pt x="1545" y="540"/>
                  </a:lnTo>
                  <a:lnTo>
                    <a:pt x="1761" y="603"/>
                  </a:lnTo>
                  <a:lnTo>
                    <a:pt x="1971" y="678"/>
                  </a:lnTo>
                  <a:lnTo>
                    <a:pt x="2166" y="747"/>
                  </a:lnTo>
                  <a:lnTo>
                    <a:pt x="2397" y="852"/>
                  </a:lnTo>
                  <a:lnTo>
                    <a:pt x="2613" y="960"/>
                  </a:lnTo>
                  <a:lnTo>
                    <a:pt x="2832" y="1095"/>
                  </a:lnTo>
                  <a:lnTo>
                    <a:pt x="3012" y="1212"/>
                  </a:lnTo>
                  <a:lnTo>
                    <a:pt x="3186" y="1347"/>
                  </a:lnTo>
                  <a:lnTo>
                    <a:pt x="3351" y="1497"/>
                  </a:lnTo>
                  <a:lnTo>
                    <a:pt x="3480" y="1629"/>
                  </a:lnTo>
                  <a:lnTo>
                    <a:pt x="3612" y="1785"/>
                  </a:lnTo>
                  <a:lnTo>
                    <a:pt x="3699" y="1901"/>
                  </a:lnTo>
                  <a:lnTo>
                    <a:pt x="5142" y="1901"/>
                  </a:lnTo>
                  <a:lnTo>
                    <a:pt x="5076" y="1827"/>
                  </a:lnTo>
                  <a:lnTo>
                    <a:pt x="4968" y="1707"/>
                  </a:lnTo>
                  <a:lnTo>
                    <a:pt x="4797" y="1539"/>
                  </a:lnTo>
                  <a:lnTo>
                    <a:pt x="4617" y="1383"/>
                  </a:lnTo>
                  <a:lnTo>
                    <a:pt x="4410" y="1221"/>
                  </a:lnTo>
                  <a:lnTo>
                    <a:pt x="4185" y="1071"/>
                  </a:lnTo>
                  <a:lnTo>
                    <a:pt x="3960" y="939"/>
                  </a:lnTo>
                  <a:lnTo>
                    <a:pt x="3708" y="801"/>
                  </a:lnTo>
                  <a:lnTo>
                    <a:pt x="3492" y="702"/>
                  </a:lnTo>
                  <a:lnTo>
                    <a:pt x="3231" y="588"/>
                  </a:lnTo>
                  <a:lnTo>
                    <a:pt x="2964" y="489"/>
                  </a:lnTo>
                  <a:lnTo>
                    <a:pt x="2718" y="405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2" name="Freeform 6"/>
            <p:cNvSpPr>
              <a:spLocks/>
            </p:cNvSpPr>
            <p:nvPr/>
          </p:nvSpPr>
          <p:spPr bwMode="white">
            <a:xfrm>
              <a:off x="0" y="1982"/>
              <a:ext cx="5760" cy="2325"/>
            </a:xfrm>
            <a:custGeom>
              <a:avLst/>
              <a:gdLst>
                <a:gd name="T0" fmla="*/ 0 w 5760"/>
                <a:gd name="T1" fmla="*/ 0 h 2325"/>
                <a:gd name="T2" fmla="*/ 0 w 5760"/>
                <a:gd name="T3" fmla="*/ 339 h 2325"/>
                <a:gd name="T4" fmla="*/ 558 w 5760"/>
                <a:gd name="T5" fmla="*/ 357 h 2325"/>
                <a:gd name="T6" fmla="*/ 807 w 5760"/>
                <a:gd name="T7" fmla="*/ 375 h 2325"/>
                <a:gd name="T8" fmla="*/ 1056 w 5760"/>
                <a:gd name="T9" fmla="*/ 399 h 2325"/>
                <a:gd name="T10" fmla="*/ 1272 w 5760"/>
                <a:gd name="T11" fmla="*/ 426 h 2325"/>
                <a:gd name="T12" fmla="*/ 1539 w 5760"/>
                <a:gd name="T13" fmla="*/ 465 h 2325"/>
                <a:gd name="T14" fmla="*/ 1791 w 5760"/>
                <a:gd name="T15" fmla="*/ 510 h 2325"/>
                <a:gd name="T16" fmla="*/ 2076 w 5760"/>
                <a:gd name="T17" fmla="*/ 570 h 2325"/>
                <a:gd name="T18" fmla="*/ 2334 w 5760"/>
                <a:gd name="T19" fmla="*/ 630 h 2325"/>
                <a:gd name="T20" fmla="*/ 2544 w 5760"/>
                <a:gd name="T21" fmla="*/ 687 h 2325"/>
                <a:gd name="T22" fmla="*/ 2775 w 5760"/>
                <a:gd name="T23" fmla="*/ 759 h 2325"/>
                <a:gd name="T24" fmla="*/ 3003 w 5760"/>
                <a:gd name="T25" fmla="*/ 837 h 2325"/>
                <a:gd name="T26" fmla="*/ 3231 w 5760"/>
                <a:gd name="T27" fmla="*/ 924 h 2325"/>
                <a:gd name="T28" fmla="*/ 3438 w 5760"/>
                <a:gd name="T29" fmla="*/ 1005 h 2325"/>
                <a:gd name="T30" fmla="*/ 3663 w 5760"/>
                <a:gd name="T31" fmla="*/ 1110 h 2325"/>
                <a:gd name="T32" fmla="*/ 3903 w 5760"/>
                <a:gd name="T33" fmla="*/ 1233 h 2325"/>
                <a:gd name="T34" fmla="*/ 4149 w 5760"/>
                <a:gd name="T35" fmla="*/ 1374 h 2325"/>
                <a:gd name="T36" fmla="*/ 4353 w 5760"/>
                <a:gd name="T37" fmla="*/ 1506 h 2325"/>
                <a:gd name="T38" fmla="*/ 4491 w 5760"/>
                <a:gd name="T39" fmla="*/ 1602 h 2325"/>
                <a:gd name="T40" fmla="*/ 4668 w 5760"/>
                <a:gd name="T41" fmla="*/ 1740 h 2325"/>
                <a:gd name="T42" fmla="*/ 4824 w 5760"/>
                <a:gd name="T43" fmla="*/ 1875 h 2325"/>
                <a:gd name="T44" fmla="*/ 4968 w 5760"/>
                <a:gd name="T45" fmla="*/ 2016 h 2325"/>
                <a:gd name="T46" fmla="*/ 5100 w 5760"/>
                <a:gd name="T47" fmla="*/ 2154 h 2325"/>
                <a:gd name="T48" fmla="*/ 5238 w 5760"/>
                <a:gd name="T49" fmla="*/ 2324 h 2325"/>
                <a:gd name="T50" fmla="*/ 5759 w 5760"/>
                <a:gd name="T51" fmla="*/ 2324 h 2325"/>
                <a:gd name="T52" fmla="*/ 5759 w 5760"/>
                <a:gd name="T53" fmla="*/ 1245 h 2325"/>
                <a:gd name="T54" fmla="*/ 5580 w 5760"/>
                <a:gd name="T55" fmla="*/ 1119 h 2325"/>
                <a:gd name="T56" fmla="*/ 5400 w 5760"/>
                <a:gd name="T57" fmla="*/ 1020 h 2325"/>
                <a:gd name="T58" fmla="*/ 5205 w 5760"/>
                <a:gd name="T59" fmla="*/ 918 h 2325"/>
                <a:gd name="T60" fmla="*/ 5031 w 5760"/>
                <a:gd name="T61" fmla="*/ 837 h 2325"/>
                <a:gd name="T62" fmla="*/ 4866 w 5760"/>
                <a:gd name="T63" fmla="*/ 771 h 2325"/>
                <a:gd name="T64" fmla="*/ 4710 w 5760"/>
                <a:gd name="T65" fmla="*/ 711 h 2325"/>
                <a:gd name="T66" fmla="*/ 4545 w 5760"/>
                <a:gd name="T67" fmla="*/ 651 h 2325"/>
                <a:gd name="T68" fmla="*/ 4386 w 5760"/>
                <a:gd name="T69" fmla="*/ 600 h 2325"/>
                <a:gd name="T70" fmla="*/ 4248 w 5760"/>
                <a:gd name="T71" fmla="*/ 552 h 2325"/>
                <a:gd name="T72" fmla="*/ 3993 w 5760"/>
                <a:gd name="T73" fmla="*/ 483 h 2325"/>
                <a:gd name="T74" fmla="*/ 3777 w 5760"/>
                <a:gd name="T75" fmla="*/ 423 h 2325"/>
                <a:gd name="T76" fmla="*/ 3564 w 5760"/>
                <a:gd name="T77" fmla="*/ 375 h 2325"/>
                <a:gd name="T78" fmla="*/ 3282 w 5760"/>
                <a:gd name="T79" fmla="*/ 312 h 2325"/>
                <a:gd name="T80" fmla="*/ 3003 w 5760"/>
                <a:gd name="T81" fmla="*/ 261 h 2325"/>
                <a:gd name="T82" fmla="*/ 2733 w 5760"/>
                <a:gd name="T83" fmla="*/ 213 h 2325"/>
                <a:gd name="T84" fmla="*/ 2451 w 5760"/>
                <a:gd name="T85" fmla="*/ 171 h 2325"/>
                <a:gd name="T86" fmla="*/ 2211 w 5760"/>
                <a:gd name="T87" fmla="*/ 138 h 2325"/>
                <a:gd name="T88" fmla="*/ 1974 w 5760"/>
                <a:gd name="T89" fmla="*/ 108 h 2325"/>
                <a:gd name="T90" fmla="*/ 1665 w 5760"/>
                <a:gd name="T91" fmla="*/ 81 h 2325"/>
                <a:gd name="T92" fmla="*/ 1437 w 5760"/>
                <a:gd name="T93" fmla="*/ 60 h 2325"/>
                <a:gd name="T94" fmla="*/ 1125 w 5760"/>
                <a:gd name="T95" fmla="*/ 36 h 2325"/>
                <a:gd name="T96" fmla="*/ 828 w 5760"/>
                <a:gd name="T97" fmla="*/ 21 h 2325"/>
                <a:gd name="T98" fmla="*/ 558 w 5760"/>
                <a:gd name="T99" fmla="*/ 12 h 2325"/>
                <a:gd name="T100" fmla="*/ 282 w 5760"/>
                <a:gd name="T101" fmla="*/ 3 h 2325"/>
                <a:gd name="T102" fmla="*/ 0 w 5760"/>
                <a:gd name="T103" fmla="*/ 0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60" h="2325">
                  <a:moveTo>
                    <a:pt x="0" y="0"/>
                  </a:moveTo>
                  <a:lnTo>
                    <a:pt x="0" y="339"/>
                  </a:lnTo>
                  <a:lnTo>
                    <a:pt x="558" y="357"/>
                  </a:lnTo>
                  <a:lnTo>
                    <a:pt x="807" y="375"/>
                  </a:lnTo>
                  <a:lnTo>
                    <a:pt x="1056" y="399"/>
                  </a:lnTo>
                  <a:lnTo>
                    <a:pt x="1272" y="426"/>
                  </a:lnTo>
                  <a:lnTo>
                    <a:pt x="1539" y="465"/>
                  </a:lnTo>
                  <a:lnTo>
                    <a:pt x="1791" y="510"/>
                  </a:lnTo>
                  <a:lnTo>
                    <a:pt x="2076" y="570"/>
                  </a:lnTo>
                  <a:lnTo>
                    <a:pt x="2334" y="630"/>
                  </a:lnTo>
                  <a:lnTo>
                    <a:pt x="2544" y="687"/>
                  </a:lnTo>
                  <a:lnTo>
                    <a:pt x="2775" y="759"/>
                  </a:lnTo>
                  <a:lnTo>
                    <a:pt x="3003" y="837"/>
                  </a:lnTo>
                  <a:lnTo>
                    <a:pt x="3231" y="924"/>
                  </a:lnTo>
                  <a:lnTo>
                    <a:pt x="3438" y="1005"/>
                  </a:lnTo>
                  <a:lnTo>
                    <a:pt x="3663" y="1110"/>
                  </a:lnTo>
                  <a:lnTo>
                    <a:pt x="3903" y="1233"/>
                  </a:lnTo>
                  <a:lnTo>
                    <a:pt x="4149" y="1374"/>
                  </a:lnTo>
                  <a:lnTo>
                    <a:pt x="4353" y="1506"/>
                  </a:lnTo>
                  <a:lnTo>
                    <a:pt x="4491" y="1602"/>
                  </a:lnTo>
                  <a:lnTo>
                    <a:pt x="4668" y="1740"/>
                  </a:lnTo>
                  <a:lnTo>
                    <a:pt x="4824" y="1875"/>
                  </a:lnTo>
                  <a:lnTo>
                    <a:pt x="4968" y="2016"/>
                  </a:lnTo>
                  <a:lnTo>
                    <a:pt x="5100" y="2154"/>
                  </a:lnTo>
                  <a:lnTo>
                    <a:pt x="5238" y="2324"/>
                  </a:lnTo>
                  <a:lnTo>
                    <a:pt x="5759" y="2324"/>
                  </a:lnTo>
                  <a:lnTo>
                    <a:pt x="5759" y="1245"/>
                  </a:lnTo>
                  <a:lnTo>
                    <a:pt x="5580" y="1119"/>
                  </a:lnTo>
                  <a:lnTo>
                    <a:pt x="5400" y="1020"/>
                  </a:lnTo>
                  <a:lnTo>
                    <a:pt x="5205" y="918"/>
                  </a:lnTo>
                  <a:lnTo>
                    <a:pt x="5031" y="837"/>
                  </a:lnTo>
                  <a:lnTo>
                    <a:pt x="4866" y="771"/>
                  </a:lnTo>
                  <a:lnTo>
                    <a:pt x="4710" y="711"/>
                  </a:lnTo>
                  <a:lnTo>
                    <a:pt x="4545" y="651"/>
                  </a:lnTo>
                  <a:lnTo>
                    <a:pt x="4386" y="600"/>
                  </a:lnTo>
                  <a:lnTo>
                    <a:pt x="4248" y="552"/>
                  </a:lnTo>
                  <a:lnTo>
                    <a:pt x="3993" y="483"/>
                  </a:lnTo>
                  <a:lnTo>
                    <a:pt x="3777" y="423"/>
                  </a:lnTo>
                  <a:lnTo>
                    <a:pt x="3564" y="375"/>
                  </a:lnTo>
                  <a:lnTo>
                    <a:pt x="3282" y="312"/>
                  </a:lnTo>
                  <a:lnTo>
                    <a:pt x="3003" y="261"/>
                  </a:lnTo>
                  <a:lnTo>
                    <a:pt x="2733" y="213"/>
                  </a:lnTo>
                  <a:lnTo>
                    <a:pt x="2451" y="171"/>
                  </a:lnTo>
                  <a:lnTo>
                    <a:pt x="2211" y="138"/>
                  </a:lnTo>
                  <a:lnTo>
                    <a:pt x="1974" y="108"/>
                  </a:lnTo>
                  <a:lnTo>
                    <a:pt x="1665" y="81"/>
                  </a:lnTo>
                  <a:lnTo>
                    <a:pt x="1437" y="60"/>
                  </a:lnTo>
                  <a:lnTo>
                    <a:pt x="1125" y="36"/>
                  </a:lnTo>
                  <a:lnTo>
                    <a:pt x="828" y="21"/>
                  </a:lnTo>
                  <a:lnTo>
                    <a:pt x="558" y="12"/>
                  </a:lnTo>
                  <a:lnTo>
                    <a:pt x="282" y="3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3" name="Freeform 7"/>
            <p:cNvSpPr>
              <a:spLocks/>
            </p:cNvSpPr>
            <p:nvPr/>
          </p:nvSpPr>
          <p:spPr bwMode="white">
            <a:xfrm>
              <a:off x="0" y="1550"/>
              <a:ext cx="5760" cy="1573"/>
            </a:xfrm>
            <a:custGeom>
              <a:avLst/>
              <a:gdLst>
                <a:gd name="T0" fmla="*/ 0 w 5760"/>
                <a:gd name="T1" fmla="*/ 0 h 1573"/>
                <a:gd name="T2" fmla="*/ 0 w 5760"/>
                <a:gd name="T3" fmla="*/ 351 h 1573"/>
                <a:gd name="T4" fmla="*/ 282 w 5760"/>
                <a:gd name="T5" fmla="*/ 357 h 1573"/>
                <a:gd name="T6" fmla="*/ 627 w 5760"/>
                <a:gd name="T7" fmla="*/ 363 h 1573"/>
                <a:gd name="T8" fmla="*/ 960 w 5760"/>
                <a:gd name="T9" fmla="*/ 375 h 1573"/>
                <a:gd name="T10" fmla="*/ 1218 w 5760"/>
                <a:gd name="T11" fmla="*/ 393 h 1573"/>
                <a:gd name="T12" fmla="*/ 1470 w 5760"/>
                <a:gd name="T13" fmla="*/ 411 h 1573"/>
                <a:gd name="T14" fmla="*/ 1746 w 5760"/>
                <a:gd name="T15" fmla="*/ 435 h 1573"/>
                <a:gd name="T16" fmla="*/ 2022 w 5760"/>
                <a:gd name="T17" fmla="*/ 462 h 1573"/>
                <a:gd name="T18" fmla="*/ 2340 w 5760"/>
                <a:gd name="T19" fmla="*/ 504 h 1573"/>
                <a:gd name="T20" fmla="*/ 2664 w 5760"/>
                <a:gd name="T21" fmla="*/ 549 h 1573"/>
                <a:gd name="T22" fmla="*/ 2952 w 5760"/>
                <a:gd name="T23" fmla="*/ 597 h 1573"/>
                <a:gd name="T24" fmla="*/ 3225 w 5760"/>
                <a:gd name="T25" fmla="*/ 648 h 1573"/>
                <a:gd name="T26" fmla="*/ 3513 w 5760"/>
                <a:gd name="T27" fmla="*/ 708 h 1573"/>
                <a:gd name="T28" fmla="*/ 3693 w 5760"/>
                <a:gd name="T29" fmla="*/ 750 h 1573"/>
                <a:gd name="T30" fmla="*/ 3936 w 5760"/>
                <a:gd name="T31" fmla="*/ 810 h 1573"/>
                <a:gd name="T32" fmla="*/ 4095 w 5760"/>
                <a:gd name="T33" fmla="*/ 855 h 1573"/>
                <a:gd name="T34" fmla="*/ 4281 w 5760"/>
                <a:gd name="T35" fmla="*/ 909 h 1573"/>
                <a:gd name="T36" fmla="*/ 4503 w 5760"/>
                <a:gd name="T37" fmla="*/ 981 h 1573"/>
                <a:gd name="T38" fmla="*/ 4704 w 5760"/>
                <a:gd name="T39" fmla="*/ 1053 h 1573"/>
                <a:gd name="T40" fmla="*/ 4911 w 5760"/>
                <a:gd name="T41" fmla="*/ 1131 h 1573"/>
                <a:gd name="T42" fmla="*/ 5073 w 5760"/>
                <a:gd name="T43" fmla="*/ 1197 h 1573"/>
                <a:gd name="T44" fmla="*/ 5256 w 5760"/>
                <a:gd name="T45" fmla="*/ 1281 h 1573"/>
                <a:gd name="T46" fmla="*/ 5475 w 5760"/>
                <a:gd name="T47" fmla="*/ 1401 h 1573"/>
                <a:gd name="T48" fmla="*/ 5628 w 5760"/>
                <a:gd name="T49" fmla="*/ 1482 h 1573"/>
                <a:gd name="T50" fmla="*/ 5759 w 5760"/>
                <a:gd name="T51" fmla="*/ 1572 h 1573"/>
                <a:gd name="T52" fmla="*/ 5759 w 5760"/>
                <a:gd name="T53" fmla="*/ 633 h 1573"/>
                <a:gd name="T54" fmla="*/ 5493 w 5760"/>
                <a:gd name="T55" fmla="*/ 570 h 1573"/>
                <a:gd name="T56" fmla="*/ 5214 w 5760"/>
                <a:gd name="T57" fmla="*/ 501 h 1573"/>
                <a:gd name="T58" fmla="*/ 4950 w 5760"/>
                <a:gd name="T59" fmla="*/ 444 h 1573"/>
                <a:gd name="T60" fmla="*/ 4701 w 5760"/>
                <a:gd name="T61" fmla="*/ 396 h 1573"/>
                <a:gd name="T62" fmla="*/ 4425 w 5760"/>
                <a:gd name="T63" fmla="*/ 348 h 1573"/>
                <a:gd name="T64" fmla="*/ 4110 w 5760"/>
                <a:gd name="T65" fmla="*/ 294 h 1573"/>
                <a:gd name="T66" fmla="*/ 3813 w 5760"/>
                <a:gd name="T67" fmla="*/ 252 h 1573"/>
                <a:gd name="T68" fmla="*/ 3549 w 5760"/>
                <a:gd name="T69" fmla="*/ 213 h 1573"/>
                <a:gd name="T70" fmla="*/ 3261 w 5760"/>
                <a:gd name="T71" fmla="*/ 183 h 1573"/>
                <a:gd name="T72" fmla="*/ 3015 w 5760"/>
                <a:gd name="T73" fmla="*/ 153 h 1573"/>
                <a:gd name="T74" fmla="*/ 2757 w 5760"/>
                <a:gd name="T75" fmla="*/ 129 h 1573"/>
                <a:gd name="T76" fmla="*/ 2520 w 5760"/>
                <a:gd name="T77" fmla="*/ 105 h 1573"/>
                <a:gd name="T78" fmla="*/ 2301 w 5760"/>
                <a:gd name="T79" fmla="*/ 87 h 1573"/>
                <a:gd name="T80" fmla="*/ 2013 w 5760"/>
                <a:gd name="T81" fmla="*/ 66 h 1573"/>
                <a:gd name="T82" fmla="*/ 1731 w 5760"/>
                <a:gd name="T83" fmla="*/ 48 h 1573"/>
                <a:gd name="T84" fmla="*/ 1524 w 5760"/>
                <a:gd name="T85" fmla="*/ 39 h 1573"/>
                <a:gd name="T86" fmla="*/ 1260 w 5760"/>
                <a:gd name="T87" fmla="*/ 27 h 1573"/>
                <a:gd name="T88" fmla="*/ 966 w 5760"/>
                <a:gd name="T89" fmla="*/ 15 h 1573"/>
                <a:gd name="T90" fmla="*/ 714 w 5760"/>
                <a:gd name="T91" fmla="*/ 12 h 1573"/>
                <a:gd name="T92" fmla="*/ 510 w 5760"/>
                <a:gd name="T93" fmla="*/ 6 h 1573"/>
                <a:gd name="T94" fmla="*/ 243 w 5760"/>
                <a:gd name="T95" fmla="*/ 0 h 1573"/>
                <a:gd name="T96" fmla="*/ 0 w 5760"/>
                <a:gd name="T97" fmla="*/ 0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60" h="1573">
                  <a:moveTo>
                    <a:pt x="0" y="0"/>
                  </a:moveTo>
                  <a:lnTo>
                    <a:pt x="0" y="351"/>
                  </a:lnTo>
                  <a:lnTo>
                    <a:pt x="282" y="357"/>
                  </a:lnTo>
                  <a:lnTo>
                    <a:pt x="627" y="363"/>
                  </a:lnTo>
                  <a:lnTo>
                    <a:pt x="960" y="375"/>
                  </a:lnTo>
                  <a:lnTo>
                    <a:pt x="1218" y="393"/>
                  </a:lnTo>
                  <a:lnTo>
                    <a:pt x="1470" y="411"/>
                  </a:lnTo>
                  <a:lnTo>
                    <a:pt x="1746" y="435"/>
                  </a:lnTo>
                  <a:lnTo>
                    <a:pt x="2022" y="462"/>
                  </a:lnTo>
                  <a:lnTo>
                    <a:pt x="2340" y="504"/>
                  </a:lnTo>
                  <a:lnTo>
                    <a:pt x="2664" y="549"/>
                  </a:lnTo>
                  <a:lnTo>
                    <a:pt x="2952" y="597"/>
                  </a:lnTo>
                  <a:lnTo>
                    <a:pt x="3225" y="648"/>
                  </a:lnTo>
                  <a:lnTo>
                    <a:pt x="3513" y="708"/>
                  </a:lnTo>
                  <a:lnTo>
                    <a:pt x="3693" y="750"/>
                  </a:lnTo>
                  <a:lnTo>
                    <a:pt x="3936" y="810"/>
                  </a:lnTo>
                  <a:lnTo>
                    <a:pt x="4095" y="855"/>
                  </a:lnTo>
                  <a:lnTo>
                    <a:pt x="4281" y="909"/>
                  </a:lnTo>
                  <a:lnTo>
                    <a:pt x="4503" y="981"/>
                  </a:lnTo>
                  <a:lnTo>
                    <a:pt x="4704" y="1053"/>
                  </a:lnTo>
                  <a:lnTo>
                    <a:pt x="4911" y="1131"/>
                  </a:lnTo>
                  <a:lnTo>
                    <a:pt x="5073" y="1197"/>
                  </a:lnTo>
                  <a:lnTo>
                    <a:pt x="5256" y="1281"/>
                  </a:lnTo>
                  <a:lnTo>
                    <a:pt x="5475" y="1401"/>
                  </a:lnTo>
                  <a:lnTo>
                    <a:pt x="5628" y="1482"/>
                  </a:lnTo>
                  <a:lnTo>
                    <a:pt x="5759" y="1572"/>
                  </a:lnTo>
                  <a:lnTo>
                    <a:pt x="5759" y="633"/>
                  </a:lnTo>
                  <a:lnTo>
                    <a:pt x="5493" y="570"/>
                  </a:lnTo>
                  <a:lnTo>
                    <a:pt x="5214" y="501"/>
                  </a:lnTo>
                  <a:lnTo>
                    <a:pt x="4950" y="444"/>
                  </a:lnTo>
                  <a:lnTo>
                    <a:pt x="4701" y="396"/>
                  </a:lnTo>
                  <a:lnTo>
                    <a:pt x="4425" y="348"/>
                  </a:lnTo>
                  <a:lnTo>
                    <a:pt x="4110" y="294"/>
                  </a:lnTo>
                  <a:lnTo>
                    <a:pt x="3813" y="252"/>
                  </a:lnTo>
                  <a:lnTo>
                    <a:pt x="3549" y="213"/>
                  </a:lnTo>
                  <a:lnTo>
                    <a:pt x="3261" y="183"/>
                  </a:lnTo>
                  <a:lnTo>
                    <a:pt x="3015" y="153"/>
                  </a:lnTo>
                  <a:lnTo>
                    <a:pt x="2757" y="129"/>
                  </a:lnTo>
                  <a:lnTo>
                    <a:pt x="2520" y="105"/>
                  </a:lnTo>
                  <a:lnTo>
                    <a:pt x="2301" y="87"/>
                  </a:lnTo>
                  <a:lnTo>
                    <a:pt x="2013" y="66"/>
                  </a:lnTo>
                  <a:lnTo>
                    <a:pt x="1731" y="48"/>
                  </a:lnTo>
                  <a:lnTo>
                    <a:pt x="1524" y="39"/>
                  </a:lnTo>
                  <a:lnTo>
                    <a:pt x="1260" y="27"/>
                  </a:lnTo>
                  <a:lnTo>
                    <a:pt x="966" y="15"/>
                  </a:lnTo>
                  <a:lnTo>
                    <a:pt x="714" y="12"/>
                  </a:lnTo>
                  <a:lnTo>
                    <a:pt x="510" y="6"/>
                  </a:lnTo>
                  <a:lnTo>
                    <a:pt x="24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4" name="Freeform 8"/>
            <p:cNvSpPr>
              <a:spLocks/>
            </p:cNvSpPr>
            <p:nvPr/>
          </p:nvSpPr>
          <p:spPr bwMode="white">
            <a:xfrm>
              <a:off x="0" y="1130"/>
              <a:ext cx="5760" cy="970"/>
            </a:xfrm>
            <a:custGeom>
              <a:avLst/>
              <a:gdLst>
                <a:gd name="T0" fmla="*/ 0 w 5760"/>
                <a:gd name="T1" fmla="*/ 0 h 970"/>
                <a:gd name="T2" fmla="*/ 0 w 5760"/>
                <a:gd name="T3" fmla="*/ 339 h 970"/>
                <a:gd name="T4" fmla="*/ 318 w 5760"/>
                <a:gd name="T5" fmla="*/ 342 h 970"/>
                <a:gd name="T6" fmla="*/ 591 w 5760"/>
                <a:gd name="T7" fmla="*/ 348 h 970"/>
                <a:gd name="T8" fmla="*/ 846 w 5760"/>
                <a:gd name="T9" fmla="*/ 354 h 970"/>
                <a:gd name="T10" fmla="*/ 1074 w 5760"/>
                <a:gd name="T11" fmla="*/ 360 h 970"/>
                <a:gd name="T12" fmla="*/ 1314 w 5760"/>
                <a:gd name="T13" fmla="*/ 366 h 970"/>
                <a:gd name="T14" fmla="*/ 1599 w 5760"/>
                <a:gd name="T15" fmla="*/ 381 h 970"/>
                <a:gd name="T16" fmla="*/ 1911 w 5760"/>
                <a:gd name="T17" fmla="*/ 399 h 970"/>
                <a:gd name="T18" fmla="*/ 2241 w 5760"/>
                <a:gd name="T19" fmla="*/ 420 h 970"/>
                <a:gd name="T20" fmla="*/ 2619 w 5760"/>
                <a:gd name="T21" fmla="*/ 453 h 970"/>
                <a:gd name="T22" fmla="*/ 2889 w 5760"/>
                <a:gd name="T23" fmla="*/ 477 h 970"/>
                <a:gd name="T24" fmla="*/ 3177 w 5760"/>
                <a:gd name="T25" fmla="*/ 507 h 970"/>
                <a:gd name="T26" fmla="*/ 3498 w 5760"/>
                <a:gd name="T27" fmla="*/ 543 h 970"/>
                <a:gd name="T28" fmla="*/ 3813 w 5760"/>
                <a:gd name="T29" fmla="*/ 585 h 970"/>
                <a:gd name="T30" fmla="*/ 4044 w 5760"/>
                <a:gd name="T31" fmla="*/ 618 h 970"/>
                <a:gd name="T32" fmla="*/ 4365 w 5760"/>
                <a:gd name="T33" fmla="*/ 669 h 970"/>
                <a:gd name="T34" fmla="*/ 4683 w 5760"/>
                <a:gd name="T35" fmla="*/ 726 h 970"/>
                <a:gd name="T36" fmla="*/ 4980 w 5760"/>
                <a:gd name="T37" fmla="*/ 786 h 970"/>
                <a:gd name="T38" fmla="*/ 5268 w 5760"/>
                <a:gd name="T39" fmla="*/ 846 h 970"/>
                <a:gd name="T40" fmla="*/ 5646 w 5760"/>
                <a:gd name="T41" fmla="*/ 942 h 970"/>
                <a:gd name="T42" fmla="*/ 5759 w 5760"/>
                <a:gd name="T43" fmla="*/ 969 h 970"/>
                <a:gd name="T44" fmla="*/ 5759 w 5760"/>
                <a:gd name="T45" fmla="*/ 0 h 970"/>
                <a:gd name="T46" fmla="*/ 0 w 5760"/>
                <a:gd name="T47" fmla="*/ 0 h 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760" h="970">
                  <a:moveTo>
                    <a:pt x="0" y="0"/>
                  </a:moveTo>
                  <a:lnTo>
                    <a:pt x="0" y="339"/>
                  </a:lnTo>
                  <a:lnTo>
                    <a:pt x="318" y="342"/>
                  </a:lnTo>
                  <a:lnTo>
                    <a:pt x="591" y="348"/>
                  </a:lnTo>
                  <a:lnTo>
                    <a:pt x="846" y="354"/>
                  </a:lnTo>
                  <a:lnTo>
                    <a:pt x="1074" y="360"/>
                  </a:lnTo>
                  <a:lnTo>
                    <a:pt x="1314" y="366"/>
                  </a:lnTo>
                  <a:lnTo>
                    <a:pt x="1599" y="381"/>
                  </a:lnTo>
                  <a:lnTo>
                    <a:pt x="1911" y="399"/>
                  </a:lnTo>
                  <a:lnTo>
                    <a:pt x="2241" y="420"/>
                  </a:lnTo>
                  <a:lnTo>
                    <a:pt x="2619" y="453"/>
                  </a:lnTo>
                  <a:lnTo>
                    <a:pt x="2889" y="477"/>
                  </a:lnTo>
                  <a:lnTo>
                    <a:pt x="3177" y="507"/>
                  </a:lnTo>
                  <a:lnTo>
                    <a:pt x="3498" y="543"/>
                  </a:lnTo>
                  <a:lnTo>
                    <a:pt x="3813" y="585"/>
                  </a:lnTo>
                  <a:lnTo>
                    <a:pt x="4044" y="618"/>
                  </a:lnTo>
                  <a:lnTo>
                    <a:pt x="4365" y="669"/>
                  </a:lnTo>
                  <a:lnTo>
                    <a:pt x="4683" y="726"/>
                  </a:lnTo>
                  <a:lnTo>
                    <a:pt x="4980" y="786"/>
                  </a:lnTo>
                  <a:lnTo>
                    <a:pt x="5268" y="846"/>
                  </a:lnTo>
                  <a:lnTo>
                    <a:pt x="5646" y="942"/>
                  </a:lnTo>
                  <a:lnTo>
                    <a:pt x="5759" y="969"/>
                  </a:lnTo>
                  <a:lnTo>
                    <a:pt x="5759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5" name="Freeform 9"/>
            <p:cNvSpPr>
              <a:spLocks/>
            </p:cNvSpPr>
            <p:nvPr/>
          </p:nvSpPr>
          <p:spPr bwMode="white">
            <a:xfrm>
              <a:off x="0" y="-13"/>
              <a:ext cx="5760" cy="1060"/>
            </a:xfrm>
            <a:custGeom>
              <a:avLst/>
              <a:gdLst>
                <a:gd name="T0" fmla="*/ 0 w 5760"/>
                <a:gd name="T1" fmla="*/ 753 h 1060"/>
                <a:gd name="T2" fmla="*/ 0 w 5760"/>
                <a:gd name="T3" fmla="*/ 1059 h 1060"/>
                <a:gd name="T4" fmla="*/ 5759 w 5760"/>
                <a:gd name="T5" fmla="*/ 1059 h 1060"/>
                <a:gd name="T6" fmla="*/ 5759 w 5760"/>
                <a:gd name="T7" fmla="*/ 0 h 1060"/>
                <a:gd name="T8" fmla="*/ 5430 w 5760"/>
                <a:gd name="T9" fmla="*/ 0 h 1060"/>
                <a:gd name="T10" fmla="*/ 5298 w 5760"/>
                <a:gd name="T11" fmla="*/ 84 h 1060"/>
                <a:gd name="T12" fmla="*/ 5136 w 5760"/>
                <a:gd name="T13" fmla="*/ 159 h 1060"/>
                <a:gd name="T14" fmla="*/ 4968 w 5760"/>
                <a:gd name="T15" fmla="*/ 222 h 1060"/>
                <a:gd name="T16" fmla="*/ 4812 w 5760"/>
                <a:gd name="T17" fmla="*/ 267 h 1060"/>
                <a:gd name="T18" fmla="*/ 4626 w 5760"/>
                <a:gd name="T19" fmla="*/ 324 h 1060"/>
                <a:gd name="T20" fmla="*/ 4440 w 5760"/>
                <a:gd name="T21" fmla="*/ 366 h 1060"/>
                <a:gd name="T22" fmla="*/ 4230 w 5760"/>
                <a:gd name="T23" fmla="*/ 414 h 1060"/>
                <a:gd name="T24" fmla="*/ 3939 w 5760"/>
                <a:gd name="T25" fmla="*/ 468 h 1060"/>
                <a:gd name="T26" fmla="*/ 3711 w 5760"/>
                <a:gd name="T27" fmla="*/ 504 h 1060"/>
                <a:gd name="T28" fmla="*/ 3441 w 5760"/>
                <a:gd name="T29" fmla="*/ 543 h 1060"/>
                <a:gd name="T30" fmla="*/ 3189 w 5760"/>
                <a:gd name="T31" fmla="*/ 579 h 1060"/>
                <a:gd name="T32" fmla="*/ 2925 w 5760"/>
                <a:gd name="T33" fmla="*/ 606 h 1060"/>
                <a:gd name="T34" fmla="*/ 2679 w 5760"/>
                <a:gd name="T35" fmla="*/ 633 h 1060"/>
                <a:gd name="T36" fmla="*/ 2418 w 5760"/>
                <a:gd name="T37" fmla="*/ 654 h 1060"/>
                <a:gd name="T38" fmla="*/ 2142 w 5760"/>
                <a:gd name="T39" fmla="*/ 675 h 1060"/>
                <a:gd name="T40" fmla="*/ 1896 w 5760"/>
                <a:gd name="T41" fmla="*/ 693 h 1060"/>
                <a:gd name="T42" fmla="*/ 1647 w 5760"/>
                <a:gd name="T43" fmla="*/ 708 h 1060"/>
                <a:gd name="T44" fmla="*/ 1404 w 5760"/>
                <a:gd name="T45" fmla="*/ 720 h 1060"/>
                <a:gd name="T46" fmla="*/ 1170 w 5760"/>
                <a:gd name="T47" fmla="*/ 732 h 1060"/>
                <a:gd name="T48" fmla="*/ 906 w 5760"/>
                <a:gd name="T49" fmla="*/ 738 h 1060"/>
                <a:gd name="T50" fmla="*/ 534 w 5760"/>
                <a:gd name="T51" fmla="*/ 747 h 1060"/>
                <a:gd name="T52" fmla="*/ 201 w 5760"/>
                <a:gd name="T53" fmla="*/ 753 h 1060"/>
                <a:gd name="T54" fmla="*/ 0 w 5760"/>
                <a:gd name="T55" fmla="*/ 753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60" h="1060">
                  <a:moveTo>
                    <a:pt x="0" y="753"/>
                  </a:moveTo>
                  <a:lnTo>
                    <a:pt x="0" y="1059"/>
                  </a:lnTo>
                  <a:lnTo>
                    <a:pt x="5759" y="1059"/>
                  </a:lnTo>
                  <a:lnTo>
                    <a:pt x="5759" y="0"/>
                  </a:lnTo>
                  <a:lnTo>
                    <a:pt x="5430" y="0"/>
                  </a:lnTo>
                  <a:lnTo>
                    <a:pt x="5298" y="84"/>
                  </a:lnTo>
                  <a:lnTo>
                    <a:pt x="5136" y="159"/>
                  </a:lnTo>
                  <a:lnTo>
                    <a:pt x="4968" y="222"/>
                  </a:lnTo>
                  <a:lnTo>
                    <a:pt x="4812" y="267"/>
                  </a:lnTo>
                  <a:lnTo>
                    <a:pt x="4626" y="324"/>
                  </a:lnTo>
                  <a:lnTo>
                    <a:pt x="4440" y="366"/>
                  </a:lnTo>
                  <a:lnTo>
                    <a:pt x="4230" y="414"/>
                  </a:lnTo>
                  <a:lnTo>
                    <a:pt x="3939" y="468"/>
                  </a:lnTo>
                  <a:lnTo>
                    <a:pt x="3711" y="504"/>
                  </a:lnTo>
                  <a:lnTo>
                    <a:pt x="3441" y="543"/>
                  </a:lnTo>
                  <a:lnTo>
                    <a:pt x="3189" y="579"/>
                  </a:lnTo>
                  <a:lnTo>
                    <a:pt x="2925" y="606"/>
                  </a:lnTo>
                  <a:lnTo>
                    <a:pt x="2679" y="633"/>
                  </a:lnTo>
                  <a:lnTo>
                    <a:pt x="2418" y="654"/>
                  </a:lnTo>
                  <a:lnTo>
                    <a:pt x="2142" y="675"/>
                  </a:lnTo>
                  <a:lnTo>
                    <a:pt x="1896" y="693"/>
                  </a:lnTo>
                  <a:lnTo>
                    <a:pt x="1647" y="708"/>
                  </a:lnTo>
                  <a:lnTo>
                    <a:pt x="1404" y="720"/>
                  </a:lnTo>
                  <a:lnTo>
                    <a:pt x="1170" y="732"/>
                  </a:lnTo>
                  <a:lnTo>
                    <a:pt x="906" y="738"/>
                  </a:lnTo>
                  <a:lnTo>
                    <a:pt x="534" y="747"/>
                  </a:lnTo>
                  <a:lnTo>
                    <a:pt x="201" y="753"/>
                  </a:lnTo>
                  <a:lnTo>
                    <a:pt x="0" y="753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6" name="Freeform 10"/>
            <p:cNvSpPr>
              <a:spLocks/>
            </p:cNvSpPr>
            <p:nvPr/>
          </p:nvSpPr>
          <p:spPr bwMode="white">
            <a:xfrm>
              <a:off x="0" y="-13"/>
              <a:ext cx="5284" cy="673"/>
            </a:xfrm>
            <a:custGeom>
              <a:avLst/>
              <a:gdLst>
                <a:gd name="T0" fmla="*/ 0 w 5284"/>
                <a:gd name="T1" fmla="*/ 366 h 673"/>
                <a:gd name="T2" fmla="*/ 0 w 5284"/>
                <a:gd name="T3" fmla="*/ 672 h 673"/>
                <a:gd name="T4" fmla="*/ 303 w 5284"/>
                <a:gd name="T5" fmla="*/ 672 h 673"/>
                <a:gd name="T6" fmla="*/ 723 w 5284"/>
                <a:gd name="T7" fmla="*/ 663 h 673"/>
                <a:gd name="T8" fmla="*/ 1020 w 5284"/>
                <a:gd name="T9" fmla="*/ 654 h 673"/>
                <a:gd name="T10" fmla="*/ 1302 w 5284"/>
                <a:gd name="T11" fmla="*/ 642 h 673"/>
                <a:gd name="T12" fmla="*/ 1554 w 5284"/>
                <a:gd name="T13" fmla="*/ 630 h 673"/>
                <a:gd name="T14" fmla="*/ 1779 w 5284"/>
                <a:gd name="T15" fmla="*/ 615 h 673"/>
                <a:gd name="T16" fmla="*/ 1962 w 5284"/>
                <a:gd name="T17" fmla="*/ 606 h 673"/>
                <a:gd name="T18" fmla="*/ 2193 w 5284"/>
                <a:gd name="T19" fmla="*/ 588 h 673"/>
                <a:gd name="T20" fmla="*/ 2448 w 5284"/>
                <a:gd name="T21" fmla="*/ 570 h 673"/>
                <a:gd name="T22" fmla="*/ 2700 w 5284"/>
                <a:gd name="T23" fmla="*/ 546 h 673"/>
                <a:gd name="T24" fmla="*/ 2904 w 5284"/>
                <a:gd name="T25" fmla="*/ 528 h 673"/>
                <a:gd name="T26" fmla="*/ 3138 w 5284"/>
                <a:gd name="T27" fmla="*/ 498 h 673"/>
                <a:gd name="T28" fmla="*/ 3324 w 5284"/>
                <a:gd name="T29" fmla="*/ 474 h 673"/>
                <a:gd name="T30" fmla="*/ 3534 w 5284"/>
                <a:gd name="T31" fmla="*/ 447 h 673"/>
                <a:gd name="T32" fmla="*/ 3735 w 5284"/>
                <a:gd name="T33" fmla="*/ 420 h 673"/>
                <a:gd name="T34" fmla="*/ 3933 w 5284"/>
                <a:gd name="T35" fmla="*/ 384 h 673"/>
                <a:gd name="T36" fmla="*/ 4116 w 5284"/>
                <a:gd name="T37" fmla="*/ 351 h 673"/>
                <a:gd name="T38" fmla="*/ 4266 w 5284"/>
                <a:gd name="T39" fmla="*/ 318 h 673"/>
                <a:gd name="T40" fmla="*/ 4446 w 5284"/>
                <a:gd name="T41" fmla="*/ 279 h 673"/>
                <a:gd name="T42" fmla="*/ 4620 w 5284"/>
                <a:gd name="T43" fmla="*/ 237 h 673"/>
                <a:gd name="T44" fmla="*/ 4779 w 5284"/>
                <a:gd name="T45" fmla="*/ 192 h 673"/>
                <a:gd name="T46" fmla="*/ 4920 w 5284"/>
                <a:gd name="T47" fmla="*/ 147 h 673"/>
                <a:gd name="T48" fmla="*/ 5085 w 5284"/>
                <a:gd name="T49" fmla="*/ 90 h 673"/>
                <a:gd name="T50" fmla="*/ 5193 w 5284"/>
                <a:gd name="T51" fmla="*/ 42 h 673"/>
                <a:gd name="T52" fmla="*/ 5283 w 5284"/>
                <a:gd name="T53" fmla="*/ 0 h 673"/>
                <a:gd name="T54" fmla="*/ 3201 w 5284"/>
                <a:gd name="T55" fmla="*/ 0 h 673"/>
                <a:gd name="T56" fmla="*/ 2982 w 5284"/>
                <a:gd name="T57" fmla="*/ 57 h 673"/>
                <a:gd name="T58" fmla="*/ 2775 w 5284"/>
                <a:gd name="T59" fmla="*/ 108 h 673"/>
                <a:gd name="T60" fmla="*/ 2562 w 5284"/>
                <a:gd name="T61" fmla="*/ 150 h 673"/>
                <a:gd name="T62" fmla="*/ 2397 w 5284"/>
                <a:gd name="T63" fmla="*/ 183 h 673"/>
                <a:gd name="T64" fmla="*/ 2205 w 5284"/>
                <a:gd name="T65" fmla="*/ 213 h 673"/>
                <a:gd name="T66" fmla="*/ 2001 w 5284"/>
                <a:gd name="T67" fmla="*/ 243 h 673"/>
                <a:gd name="T68" fmla="*/ 1776 w 5284"/>
                <a:gd name="T69" fmla="*/ 273 h 673"/>
                <a:gd name="T70" fmla="*/ 1536 w 5284"/>
                <a:gd name="T71" fmla="*/ 297 h 673"/>
                <a:gd name="T72" fmla="*/ 1344 w 5284"/>
                <a:gd name="T73" fmla="*/ 312 h 673"/>
                <a:gd name="T74" fmla="*/ 1134 w 5284"/>
                <a:gd name="T75" fmla="*/ 330 h 673"/>
                <a:gd name="T76" fmla="*/ 921 w 5284"/>
                <a:gd name="T77" fmla="*/ 342 h 673"/>
                <a:gd name="T78" fmla="*/ 696 w 5284"/>
                <a:gd name="T79" fmla="*/ 354 h 673"/>
                <a:gd name="T80" fmla="*/ 501 w 5284"/>
                <a:gd name="T81" fmla="*/ 360 h 673"/>
                <a:gd name="T82" fmla="*/ 279 w 5284"/>
                <a:gd name="T83" fmla="*/ 366 h 673"/>
                <a:gd name="T84" fmla="*/ 99 w 5284"/>
                <a:gd name="T85" fmla="*/ 369 h 673"/>
                <a:gd name="T86" fmla="*/ 0 w 5284"/>
                <a:gd name="T87" fmla="*/ 366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284" h="673">
                  <a:moveTo>
                    <a:pt x="0" y="366"/>
                  </a:moveTo>
                  <a:lnTo>
                    <a:pt x="0" y="672"/>
                  </a:lnTo>
                  <a:lnTo>
                    <a:pt x="303" y="672"/>
                  </a:lnTo>
                  <a:lnTo>
                    <a:pt x="723" y="663"/>
                  </a:lnTo>
                  <a:lnTo>
                    <a:pt x="1020" y="654"/>
                  </a:lnTo>
                  <a:lnTo>
                    <a:pt x="1302" y="642"/>
                  </a:lnTo>
                  <a:lnTo>
                    <a:pt x="1554" y="630"/>
                  </a:lnTo>
                  <a:lnTo>
                    <a:pt x="1779" y="615"/>
                  </a:lnTo>
                  <a:lnTo>
                    <a:pt x="1962" y="606"/>
                  </a:lnTo>
                  <a:lnTo>
                    <a:pt x="2193" y="588"/>
                  </a:lnTo>
                  <a:lnTo>
                    <a:pt x="2448" y="570"/>
                  </a:lnTo>
                  <a:lnTo>
                    <a:pt x="2700" y="546"/>
                  </a:lnTo>
                  <a:lnTo>
                    <a:pt x="2904" y="528"/>
                  </a:lnTo>
                  <a:lnTo>
                    <a:pt x="3138" y="498"/>
                  </a:lnTo>
                  <a:lnTo>
                    <a:pt x="3324" y="474"/>
                  </a:lnTo>
                  <a:lnTo>
                    <a:pt x="3534" y="447"/>
                  </a:lnTo>
                  <a:lnTo>
                    <a:pt x="3735" y="420"/>
                  </a:lnTo>
                  <a:lnTo>
                    <a:pt x="3933" y="384"/>
                  </a:lnTo>
                  <a:lnTo>
                    <a:pt x="4116" y="351"/>
                  </a:lnTo>
                  <a:lnTo>
                    <a:pt x="4266" y="318"/>
                  </a:lnTo>
                  <a:lnTo>
                    <a:pt x="4446" y="279"/>
                  </a:lnTo>
                  <a:lnTo>
                    <a:pt x="4620" y="237"/>
                  </a:lnTo>
                  <a:lnTo>
                    <a:pt x="4779" y="192"/>
                  </a:lnTo>
                  <a:lnTo>
                    <a:pt x="4920" y="147"/>
                  </a:lnTo>
                  <a:lnTo>
                    <a:pt x="5085" y="90"/>
                  </a:lnTo>
                  <a:lnTo>
                    <a:pt x="5193" y="42"/>
                  </a:lnTo>
                  <a:lnTo>
                    <a:pt x="5283" y="0"/>
                  </a:lnTo>
                  <a:lnTo>
                    <a:pt x="3201" y="0"/>
                  </a:lnTo>
                  <a:lnTo>
                    <a:pt x="2982" y="57"/>
                  </a:lnTo>
                  <a:lnTo>
                    <a:pt x="2775" y="108"/>
                  </a:lnTo>
                  <a:lnTo>
                    <a:pt x="2562" y="150"/>
                  </a:lnTo>
                  <a:lnTo>
                    <a:pt x="2397" y="183"/>
                  </a:lnTo>
                  <a:lnTo>
                    <a:pt x="2205" y="213"/>
                  </a:lnTo>
                  <a:lnTo>
                    <a:pt x="2001" y="243"/>
                  </a:lnTo>
                  <a:lnTo>
                    <a:pt x="1776" y="273"/>
                  </a:lnTo>
                  <a:lnTo>
                    <a:pt x="1536" y="297"/>
                  </a:lnTo>
                  <a:lnTo>
                    <a:pt x="1344" y="312"/>
                  </a:lnTo>
                  <a:lnTo>
                    <a:pt x="1134" y="330"/>
                  </a:lnTo>
                  <a:lnTo>
                    <a:pt x="921" y="342"/>
                  </a:lnTo>
                  <a:lnTo>
                    <a:pt x="696" y="354"/>
                  </a:lnTo>
                  <a:lnTo>
                    <a:pt x="501" y="360"/>
                  </a:lnTo>
                  <a:lnTo>
                    <a:pt x="279" y="366"/>
                  </a:lnTo>
                  <a:lnTo>
                    <a:pt x="99" y="369"/>
                  </a:lnTo>
                  <a:lnTo>
                    <a:pt x="0" y="366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2587" name="Freeform 11"/>
            <p:cNvSpPr>
              <a:spLocks/>
            </p:cNvSpPr>
            <p:nvPr/>
          </p:nvSpPr>
          <p:spPr bwMode="white">
            <a:xfrm>
              <a:off x="0" y="-13"/>
              <a:ext cx="2884" cy="286"/>
            </a:xfrm>
            <a:custGeom>
              <a:avLst/>
              <a:gdLst>
                <a:gd name="T0" fmla="*/ 0 w 2884"/>
                <a:gd name="T1" fmla="*/ 0 h 286"/>
                <a:gd name="T2" fmla="*/ 0 w 2884"/>
                <a:gd name="T3" fmla="*/ 285 h 286"/>
                <a:gd name="T4" fmla="*/ 192 w 2884"/>
                <a:gd name="T5" fmla="*/ 285 h 286"/>
                <a:gd name="T6" fmla="*/ 384 w 2884"/>
                <a:gd name="T7" fmla="*/ 282 h 286"/>
                <a:gd name="T8" fmla="*/ 579 w 2884"/>
                <a:gd name="T9" fmla="*/ 276 h 286"/>
                <a:gd name="T10" fmla="*/ 789 w 2884"/>
                <a:gd name="T11" fmla="*/ 267 h 286"/>
                <a:gd name="T12" fmla="*/ 999 w 2884"/>
                <a:gd name="T13" fmla="*/ 258 h 286"/>
                <a:gd name="T14" fmla="*/ 1161 w 2884"/>
                <a:gd name="T15" fmla="*/ 246 h 286"/>
                <a:gd name="T16" fmla="*/ 1302 w 2884"/>
                <a:gd name="T17" fmla="*/ 234 h 286"/>
                <a:gd name="T18" fmla="*/ 1458 w 2884"/>
                <a:gd name="T19" fmla="*/ 222 h 286"/>
                <a:gd name="T20" fmla="*/ 1665 w 2884"/>
                <a:gd name="T21" fmla="*/ 201 h 286"/>
                <a:gd name="T22" fmla="*/ 1992 w 2884"/>
                <a:gd name="T23" fmla="*/ 159 h 286"/>
                <a:gd name="T24" fmla="*/ 2301 w 2884"/>
                <a:gd name="T25" fmla="*/ 117 h 286"/>
                <a:gd name="T26" fmla="*/ 2604 w 2884"/>
                <a:gd name="T27" fmla="*/ 60 h 286"/>
                <a:gd name="T28" fmla="*/ 2883 w 2884"/>
                <a:gd name="T29" fmla="*/ 0 h 286"/>
                <a:gd name="T30" fmla="*/ 0 w 2884"/>
                <a:gd name="T31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4" h="286">
                  <a:moveTo>
                    <a:pt x="0" y="0"/>
                  </a:moveTo>
                  <a:lnTo>
                    <a:pt x="0" y="285"/>
                  </a:lnTo>
                  <a:lnTo>
                    <a:pt x="192" y="285"/>
                  </a:lnTo>
                  <a:lnTo>
                    <a:pt x="384" y="282"/>
                  </a:lnTo>
                  <a:lnTo>
                    <a:pt x="579" y="276"/>
                  </a:lnTo>
                  <a:lnTo>
                    <a:pt x="789" y="267"/>
                  </a:lnTo>
                  <a:lnTo>
                    <a:pt x="999" y="258"/>
                  </a:lnTo>
                  <a:lnTo>
                    <a:pt x="1161" y="246"/>
                  </a:lnTo>
                  <a:lnTo>
                    <a:pt x="1302" y="234"/>
                  </a:lnTo>
                  <a:lnTo>
                    <a:pt x="1458" y="222"/>
                  </a:lnTo>
                  <a:lnTo>
                    <a:pt x="1665" y="201"/>
                  </a:lnTo>
                  <a:lnTo>
                    <a:pt x="1992" y="159"/>
                  </a:lnTo>
                  <a:lnTo>
                    <a:pt x="2301" y="117"/>
                  </a:lnTo>
                  <a:lnTo>
                    <a:pt x="2604" y="60"/>
                  </a:lnTo>
                  <a:lnTo>
                    <a:pt x="2883" y="0"/>
                  </a:lnTo>
                  <a:lnTo>
                    <a:pt x="0" y="0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258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52589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5259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259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5259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70EEB07-B3B0-D041-9653-FDF412C0A4C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0.emf"/><Relationship Id="rId6" Type="http://schemas.openxmlformats.org/officeDocument/2006/relationships/image" Target="../media/image11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12875"/>
            <a:ext cx="8207375" cy="2120900"/>
          </a:xfrm>
        </p:spPr>
        <p:txBody>
          <a:bodyPr/>
          <a:lstStyle/>
          <a:p>
            <a:r>
              <a:rPr lang="ru-RU" b="1"/>
              <a:t/>
            </a:r>
            <a:br>
              <a:rPr lang="ru-RU" b="1"/>
            </a:br>
            <a:r>
              <a:rPr lang="ru-RU" b="1"/>
              <a:t>ЯЗВЕННАЯ БОЛЕЗНЬ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35150" y="4508500"/>
            <a:ext cx="6553200" cy="1752600"/>
          </a:xfrm>
        </p:spPr>
        <p:txBody>
          <a:bodyPr/>
          <a:lstStyle/>
          <a:p>
            <a:r>
              <a:rPr lang="ru-RU">
                <a:latin typeface="Times New Roman" charset="0"/>
              </a:rPr>
              <a:t>Кафедра факультетской терапии</a:t>
            </a:r>
          </a:p>
          <a:p>
            <a:r>
              <a:rPr lang="ru-RU">
                <a:latin typeface="Times New Roman" charset="0"/>
              </a:rPr>
              <a:t>профессор Чернин Вячеслав Васильевич</a:t>
            </a:r>
            <a:endParaRPr lang="ru-RU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ПАТОГЕНЕЗ</a:t>
            </a:r>
          </a:p>
        </p:txBody>
      </p:sp>
      <p:pic>
        <p:nvPicPr>
          <p:cNvPr id="77828" name="Picture 4" descr="ГЛАВА 4 -ЯЗВЕННАЯ БОЛЕЗНЬ - ПАТОГЕНЕЗ - РИСУНОК 2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1196975"/>
            <a:ext cx="7632700" cy="4640263"/>
          </a:xfr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77724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800" b="1"/>
              <a:t>Нарушения нервной регуляции у больных язвенной болезнью</a:t>
            </a:r>
          </a:p>
        </p:txBody>
      </p:sp>
      <p:graphicFrame>
        <p:nvGraphicFramePr>
          <p:cNvPr id="79907" name="Group 35"/>
          <p:cNvGraphicFramePr>
            <a:graphicFrameLocks noGrp="1"/>
          </p:cNvGraphicFramePr>
          <p:nvPr>
            <p:ph type="tbl" idx="1"/>
          </p:nvPr>
        </p:nvGraphicFramePr>
        <p:xfrm>
          <a:off x="539750" y="1268413"/>
          <a:ext cx="8208963" cy="5382897"/>
        </p:xfrm>
        <a:graphic>
          <a:graphicData uri="http://schemas.openxmlformats.org/drawingml/2006/table">
            <a:tbl>
              <a:tblPr/>
              <a:tblGrid>
                <a:gridCol w="2736850"/>
                <a:gridCol w="2735263"/>
                <a:gridCol w="2736850"/>
              </a:tblGrid>
              <a:tr h="958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Виды нарушений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Процент встречаемости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Всего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Ваготония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52,1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88,9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Солярный синдром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7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Невротический синдром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0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Сочетанные нарушения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41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Без нарушений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ru-RU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3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11,1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2"/>
          <p:cNvGraphicFramePr>
            <a:graphicFrameLocks noChangeAspect="1"/>
          </p:cNvGraphicFramePr>
          <p:nvPr>
            <p:ph/>
          </p:nvPr>
        </p:nvGraphicFramePr>
        <p:xfrm>
          <a:off x="539750" y="295275"/>
          <a:ext cx="8064500" cy="608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3" name="Документ" r:id="rId4" imgW="9559696" imgH="6476451" progId="Word.Document.8">
                  <p:embed/>
                </p:oleObj>
              </mc:Choice>
              <mc:Fallback>
                <p:oleObj name="Документ" r:id="rId4" imgW="9559696" imgH="6476451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5275"/>
                        <a:ext cx="8064500" cy="608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1" name="Oval 3"/>
          <p:cNvSpPr>
            <a:spLocks noChangeArrowheads="1"/>
          </p:cNvSpPr>
          <p:nvPr/>
        </p:nvSpPr>
        <p:spPr bwMode="auto">
          <a:xfrm>
            <a:off x="2700338" y="3284538"/>
            <a:ext cx="431800" cy="2889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1403350" y="4365625"/>
            <a:ext cx="144463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772400" cy="1143000"/>
          </a:xfrm>
        </p:spPr>
        <p:txBody>
          <a:bodyPr/>
          <a:lstStyle/>
          <a:p>
            <a:r>
              <a:rPr lang="ru-RU" sz="3200" b="1">
                <a:solidFill>
                  <a:schemeClr val="bg2"/>
                </a:solidFill>
              </a:rPr>
              <a:t>Нарушения нервной регуляции и тяжесть течения язвенной болезни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>
            <p:ph idx="4294967295"/>
          </p:nvPr>
        </p:nvGraphicFramePr>
        <p:xfrm>
          <a:off x="179388" y="1268413"/>
          <a:ext cx="8497887" cy="471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1" name="Документ" r:id="rId4" imgW="9641499" imgH="5347760" progId="Word.Document.8">
                  <p:embed/>
                </p:oleObj>
              </mc:Choice>
              <mc:Fallback>
                <p:oleObj name="Документ" r:id="rId4" imgW="9641499" imgH="534776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268413"/>
                        <a:ext cx="8497887" cy="4714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772400" cy="1143000"/>
          </a:xfrm>
        </p:spPr>
        <p:txBody>
          <a:bodyPr/>
          <a:lstStyle/>
          <a:p>
            <a:r>
              <a:rPr lang="ru-RU" sz="4000" b="1"/>
              <a:t>Сезонность возникновения рецидивов язвенной болезни</a:t>
            </a:r>
          </a:p>
        </p:txBody>
      </p:sp>
      <p:graphicFrame>
        <p:nvGraphicFramePr>
          <p:cNvPr id="87043" name="Group 3"/>
          <p:cNvGraphicFramePr>
            <a:graphicFrameLocks noGrp="1"/>
          </p:cNvGraphicFramePr>
          <p:nvPr>
            <p:ph type="tbl" idx="1"/>
          </p:nvPr>
        </p:nvGraphicFramePr>
        <p:xfrm>
          <a:off x="323850" y="1773238"/>
          <a:ext cx="8569325" cy="4543426"/>
        </p:xfrm>
        <a:graphic>
          <a:graphicData uri="http://schemas.openxmlformats.org/drawingml/2006/table">
            <a:tbl>
              <a:tblPr/>
              <a:tblGrid>
                <a:gridCol w="2855913"/>
                <a:gridCol w="2857500"/>
                <a:gridCol w="2855912"/>
              </a:tblGrid>
              <a:tr h="9080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Нарушения нервной регуляции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Сезонность рецидивов,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96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Есть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Есть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96,9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9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Нет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19,4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80,6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n</a:t>
                      </a:r>
                      <a:endParaRPr kumimoji="0" lang="ru-RU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Arial" charset="0"/>
                        </a:rPr>
                        <a:t>260</a:t>
                      </a:r>
                      <a:endParaRPr kumimoji="0" lang="ru-RU" sz="4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4963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>
                <a:solidFill>
                  <a:schemeClr val="bg2"/>
                </a:solidFill>
              </a:rPr>
              <a:t>Влияние блокаторов М - и Н – холинорецепторов на возникновение экспериментальных язв желудка</a:t>
            </a:r>
            <a:r>
              <a:rPr lang="ru-RU" sz="4000"/>
              <a:t> </a:t>
            </a: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>
            <p:ph idx="1"/>
          </p:nvPr>
        </p:nvGraphicFramePr>
        <p:xfrm>
          <a:off x="517525" y="1270000"/>
          <a:ext cx="784066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092" name="Документ" r:id="rId4" imgW="10008348" imgH="6710483" progId="Word.Document.8">
                  <p:embed/>
                </p:oleObj>
              </mc:Choice>
              <mc:Fallback>
                <p:oleObj name="Документ" r:id="rId4" imgW="10008348" imgH="6710483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525" y="1270000"/>
                        <a:ext cx="784066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ГЛАВА 4 -ЯЗВЕННАЯ БОЛЕЗНЬ - ПАТОГЕНЕЗ - РИСУНОК 4-все вместе"/>
          <p:cNvPicPr>
            <a:picLocks noChangeAspect="1" noChangeArrowheads="1"/>
          </p:cNvPicPr>
          <p:nvPr>
            <p:ph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0"/>
            <a:ext cx="3130550" cy="710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067175" y="908050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СОСУДИСТЫЙ ФАКТОР</a:t>
            </a:r>
          </a:p>
        </p:txBody>
      </p:sp>
      <p:sp>
        <p:nvSpPr>
          <p:cNvPr id="91144" name="Text Box 8"/>
          <p:cNvSpPr txBox="1">
            <a:spLocks noChangeArrowheads="1"/>
          </p:cNvSpPr>
          <p:nvPr/>
        </p:nvSpPr>
        <p:spPr bwMode="auto">
          <a:xfrm>
            <a:off x="4140200" y="5373688"/>
            <a:ext cx="4321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ПЕПТИЧЕСКИЙ ФАКТОР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70000"/>
              </a:lnSpc>
            </a:pPr>
            <a:r>
              <a:rPr lang="ru-RU" b="1"/>
              <a:t>ПАТОГЕНЕЗ – реакция аутоагрессии (проба Кумбса)</a:t>
            </a:r>
          </a:p>
        </p:txBody>
      </p:sp>
      <p:pic>
        <p:nvPicPr>
          <p:cNvPr id="93188" name="Picture 4" descr="ГЛАВА 4 -ЯЗВЕННАЯ БОЛЕЗНЬ - ПАТОГЕНЕЗ - РИСУНОК 7б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2988" y="1341438"/>
            <a:ext cx="6624637" cy="47720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971550" y="5949950"/>
            <a:ext cx="720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>
                <a:solidFill>
                  <a:schemeClr val="tx1"/>
                </a:solidFill>
              </a:rPr>
              <a:t>Избыточный рост мукозной микрофлоры</a:t>
            </a:r>
          </a:p>
        </p:txBody>
      </p:sp>
      <p:graphicFrame>
        <p:nvGraphicFramePr>
          <p:cNvPr id="95246" name="Object 14"/>
          <p:cNvGraphicFramePr>
            <a:graphicFrameLocks noGrp="1" noChangeAspect="1"/>
          </p:cNvGraphicFramePr>
          <p:nvPr>
            <p:ph sz="half" idx="2"/>
          </p:nvPr>
        </p:nvGraphicFramePr>
        <p:xfrm>
          <a:off x="250825" y="1916113"/>
          <a:ext cx="7705725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9" name="Диаграмма" r:id="rId4" imgW="6134100" imgH="4562551" progId="MSGraph.Chart.8">
                  <p:embed/>
                </p:oleObj>
              </mc:Choice>
              <mc:Fallback>
                <p:oleObj name="Диаграмма" r:id="rId4" imgW="6134100" imgH="4562551" progId="MSGraph.Chart.8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1916113"/>
                        <a:ext cx="7705725" cy="4608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5248" name="Picture 16" descr="ГЛАВА 3 - ХРОНИЧЕСКИЙ ГАСТРИТ - ЭТИОЛОГИЯ РИСУНОК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908050"/>
            <a:ext cx="4038600" cy="2605088"/>
          </a:xfrm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333375"/>
            <a:ext cx="7772400" cy="276225"/>
          </a:xfrm>
        </p:spPr>
        <p:txBody>
          <a:bodyPr/>
          <a:lstStyle/>
          <a:p>
            <a:endParaRPr lang="ru-RU" sz="3800"/>
          </a:p>
        </p:txBody>
      </p:sp>
      <p:graphicFrame>
        <p:nvGraphicFramePr>
          <p:cNvPr id="121859" name="Object 3"/>
          <p:cNvGraphicFramePr>
            <a:graphicFrameLocks noChangeAspect="1"/>
          </p:cNvGraphicFramePr>
          <p:nvPr>
            <p:ph idx="1"/>
          </p:nvPr>
        </p:nvGraphicFramePr>
        <p:xfrm>
          <a:off x="53975" y="549275"/>
          <a:ext cx="9082088" cy="547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60" name="Документ" r:id="rId4" imgW="9394290" imgH="5662207" progId="Word.Document.8">
                  <p:embed/>
                </p:oleObj>
              </mc:Choice>
              <mc:Fallback>
                <p:oleObj name="Документ" r:id="rId4" imgW="9394290" imgH="5662207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" y="549275"/>
                        <a:ext cx="9082088" cy="547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ЭТИОЛОГИЯ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4933950"/>
          </a:xfrm>
        </p:spPr>
        <p:txBody>
          <a:bodyPr/>
          <a:lstStyle/>
          <a:p>
            <a:pPr marL="571500" indent="-571500"/>
            <a:r>
              <a:rPr lang="ru-RU"/>
              <a:t>Экзогенные факторы риска</a:t>
            </a:r>
          </a:p>
          <a:p>
            <a:pPr marL="1090613" lvl="2" indent="-419100">
              <a:buFont typeface="Wingdings" charset="0"/>
              <a:buAutoNum type="arabicPeriod"/>
            </a:pPr>
            <a:r>
              <a:rPr lang="ru-RU"/>
              <a:t>Нервно-психические воздействия (психо-эмоциональные стресс);</a:t>
            </a:r>
          </a:p>
          <a:p>
            <a:pPr marL="1090613" lvl="2" indent="-419100">
              <a:buFont typeface="Wingdings" charset="0"/>
              <a:buAutoNum type="arabicPeriod"/>
            </a:pPr>
            <a:r>
              <a:rPr lang="ru-RU"/>
              <a:t>Травмы и заболевания головного мозга, вегетативных отделов нервной системы и их последствия;</a:t>
            </a:r>
          </a:p>
          <a:p>
            <a:pPr marL="1090613" lvl="2" indent="-419100">
              <a:buFont typeface="Wingdings" charset="0"/>
              <a:buAutoNum type="arabicPeriod"/>
            </a:pPr>
            <a:r>
              <a:rPr lang="ru-RU"/>
              <a:t>Пищевые погрешности, неполноценное питание, непереносимость отдельных продуктов;</a:t>
            </a:r>
          </a:p>
          <a:p>
            <a:pPr marL="1090613" lvl="2" indent="-419100">
              <a:buFont typeface="Wingdings" charset="0"/>
              <a:buAutoNum type="arabicPeriod"/>
            </a:pPr>
            <a:r>
              <a:rPr lang="ru-RU"/>
              <a:t>Длительный прием лекарств обладающих ульцерогенным действием</a:t>
            </a:r>
          </a:p>
          <a:p>
            <a:pPr marL="1090613" lvl="2" indent="-419100">
              <a:buFont typeface="Wingdings" charset="0"/>
              <a:buAutoNum type="arabicPeriod"/>
            </a:pPr>
            <a:r>
              <a:rPr lang="ru-RU"/>
              <a:t>Бытовые и производственные вредности</a:t>
            </a:r>
          </a:p>
          <a:p>
            <a:pPr marL="1090613" lvl="2" indent="-419100">
              <a:buFont typeface="Wingdings" charset="0"/>
              <a:buAutoNum type="arabicPeriod"/>
            </a:pPr>
            <a:r>
              <a:rPr lang="ru-RU"/>
              <a:t> Инфекция </a:t>
            </a:r>
            <a:r>
              <a:rPr lang="en-US"/>
              <a:t>Helicobacter pylori</a:t>
            </a:r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ru-RU" sz="3200" b="1"/>
              <a:t>Соотношение пускового механизма, саногенных и патогенетических реакций при рецидиве язвенной болезни</a:t>
            </a:r>
          </a:p>
        </p:txBody>
      </p:sp>
      <p:pic>
        <p:nvPicPr>
          <p:cNvPr id="102404" name="Picture 4" descr="ГЛАВА 4 -ЯЗВЕННАЯ БОЛЕЗНЬ - ПАТОГЕНЕЗ - РИСУНОК 8"/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188" y="1484313"/>
            <a:ext cx="7927975" cy="4819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411413" y="1557338"/>
            <a:ext cx="4321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1835150" y="1557338"/>
            <a:ext cx="50419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Ф а з ы   р е ц и д и в а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КЛИНИКА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73238"/>
            <a:ext cx="8229600" cy="3887787"/>
          </a:xfrm>
        </p:spPr>
        <p:txBody>
          <a:bodyPr/>
          <a:lstStyle/>
          <a:p>
            <a:pPr marL="571500" indent="-571500"/>
            <a:r>
              <a:rPr lang="ru-RU" sz="3400" b="1" i="1"/>
              <a:t>СИМПТОМАТИКА</a:t>
            </a:r>
          </a:p>
          <a:p>
            <a:pPr marL="1090613" lvl="2" indent="-419100">
              <a:buSzPct val="80000"/>
              <a:buFont typeface="Wingdings" charset="0"/>
              <a:buAutoNum type="arabicPeriod"/>
            </a:pPr>
            <a:r>
              <a:rPr lang="ru-RU" sz="3200"/>
              <a:t>Абдоминальный болевой синдром</a:t>
            </a:r>
          </a:p>
          <a:p>
            <a:pPr marL="1090613" lvl="2" indent="-419100">
              <a:buSzPct val="80000"/>
              <a:buFont typeface="Wingdings" charset="0"/>
              <a:buAutoNum type="arabicPeriod"/>
            </a:pPr>
            <a:r>
              <a:rPr lang="ru-RU" sz="3200"/>
              <a:t>Синдром желудочной диспепсии</a:t>
            </a:r>
          </a:p>
          <a:p>
            <a:pPr marL="1090613" lvl="2" indent="-419100">
              <a:buSzPct val="80000"/>
              <a:buFont typeface="Wingdings" charset="0"/>
              <a:buAutoNum type="arabicPeriod"/>
            </a:pPr>
            <a:r>
              <a:rPr lang="ru-RU" sz="3200"/>
              <a:t>Синдром кишечной диспепсии</a:t>
            </a:r>
          </a:p>
          <a:p>
            <a:pPr marL="1090613" lvl="2" indent="-419100">
              <a:buSzPct val="80000"/>
              <a:buFont typeface="Wingdings" charset="0"/>
              <a:buAutoNum type="arabicPeriod"/>
            </a:pPr>
            <a:r>
              <a:rPr lang="ru-RU" sz="3200"/>
              <a:t>Симптомы нарушения нервной регуляции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ФАЗЫ РЕЦИДИВА БОЛЕЗНИ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435975" cy="5005387"/>
          </a:xfrm>
        </p:spPr>
        <p:txBody>
          <a:bodyPr/>
          <a:lstStyle/>
          <a:p>
            <a:pPr marL="571500" indent="-571500">
              <a:buFont typeface="Wingdings" charset="0"/>
              <a:buAutoNum type="arabicPeriod"/>
            </a:pPr>
            <a:r>
              <a:rPr lang="ru-RU"/>
              <a:t>ОСТРАЯ</a:t>
            </a:r>
          </a:p>
          <a:p>
            <a:pPr marL="571500" indent="-571500">
              <a:buFont typeface="Wingdings" charset="0"/>
              <a:buAutoNum type="arabicPeriod"/>
            </a:pPr>
            <a:r>
              <a:rPr lang="ru-RU"/>
              <a:t>ПОДОСТРАЯ</a:t>
            </a:r>
          </a:p>
          <a:p>
            <a:pPr marL="571500" indent="-571500">
              <a:buFont typeface="Wingdings" charset="0"/>
              <a:buAutoNum type="arabicPeriod"/>
            </a:pPr>
            <a:r>
              <a:rPr lang="ru-RU"/>
              <a:t>РУБЦЕВАНИЯ И ЭПИТЕЛИЗАЦИИ</a:t>
            </a:r>
          </a:p>
          <a:p>
            <a:pPr marL="571500" indent="-571500">
              <a:buFont typeface="Wingdings" charset="0"/>
              <a:buAutoNum type="arabicPeriod"/>
            </a:pPr>
            <a:endParaRPr lang="ru-RU" sz="800"/>
          </a:p>
          <a:p>
            <a:pPr marL="571500" indent="-571500">
              <a:buFont typeface="Wingdings" charset="0"/>
              <a:buNone/>
            </a:pPr>
            <a:r>
              <a:rPr lang="ru-RU"/>
              <a:t>Продолжительность каждой фазы 1-2 недели</a:t>
            </a:r>
          </a:p>
        </p:txBody>
      </p:sp>
      <p:pic>
        <p:nvPicPr>
          <p:cNvPr id="105476" name="Picture 4" descr="ГЛАВА 4 -ЯЗВЕННАЯ БОЛЕЗНЬ - ПАТОГЕНЕЗ - РИСУНОК 9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3644900"/>
            <a:ext cx="26289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7" name="Picture 5" descr="ГЛАВА 4 -ЯЗВЕННАЯ БОЛЕЗНЬ - ПАТОГЕНЕЗ - РИСУНОК 9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644900"/>
            <a:ext cx="2582863" cy="2709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78" name="Picture 6" descr="ГЛАВА 4 -ЯЗВЕННАЯ БОЛЕЗНЬ - ПАТОГЕНЕЗ - РИСУНОК 9б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644900"/>
            <a:ext cx="2560638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Осложнения язвенной болезни</a:t>
            </a:r>
          </a:p>
        </p:txBody>
      </p:sp>
      <p:pic>
        <p:nvPicPr>
          <p:cNvPr id="106500" name="Picture 4" descr="ГЛАВА 4 -ЯЗВЕННАЯ БОЛЕЗНЬ - ПАТОГЕНЕЗ - РИСУНОК 10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7705725" cy="4392613"/>
          </a:xfr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4318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2600" b="1"/>
              <a:t>Классификация язвенной болезни (Чернин В.В., 2000г.)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9144000" cy="6381750"/>
          </a:xfrm>
        </p:spPr>
        <p:txBody>
          <a:bodyPr/>
          <a:lstStyle/>
          <a:p>
            <a:pPr>
              <a:lnSpc>
                <a:spcPct val="70000"/>
              </a:lnSpc>
              <a:buFont typeface="Wingdings" charset="0"/>
              <a:buNone/>
            </a:pPr>
            <a:r>
              <a:rPr lang="ru-RU" sz="2000"/>
              <a:t>I. </a:t>
            </a:r>
            <a:r>
              <a:rPr lang="ru-RU" sz="2000" b="1"/>
              <a:t>По локализации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1. </a:t>
            </a:r>
            <a:r>
              <a:rPr lang="ru-RU" sz="1400"/>
              <a:t>Язвенная болезнь желудка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2. Язвенная болезнь двенадцатиперстной кишки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3. Язвенная болезнь двойной локализации </a:t>
            </a:r>
          </a:p>
          <a:p>
            <a:pPr>
              <a:lnSpc>
                <a:spcPct val="70000"/>
              </a:lnSpc>
              <a:buFont typeface="Wingdings" charset="0"/>
              <a:buNone/>
            </a:pPr>
            <a:r>
              <a:rPr lang="ru-RU" sz="2000" b="1"/>
              <a:t>II. По течению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1. </a:t>
            </a:r>
            <a:r>
              <a:rPr lang="ru-RU" sz="1400"/>
              <a:t>Впервые выявленная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2. Рецидивирующая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а. редко рецидивирующая (рецидив в 2–5 лет ) или легкого течения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б. рецидивирующая (1–2 рецидива в год) или среднетяжелого течения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в. часто рецидивирующая (3 и более рецидивов в год) или тяжелого течения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г. беспрерывно рецидивирующего течения или длительно нерубцующаяся язва</a:t>
            </a:r>
            <a:r>
              <a:rPr lang="ru-RU" sz="1500"/>
              <a:t> </a:t>
            </a:r>
          </a:p>
          <a:p>
            <a:pPr>
              <a:lnSpc>
                <a:spcPct val="70000"/>
              </a:lnSpc>
              <a:buFont typeface="Wingdings" charset="0"/>
              <a:buNone/>
            </a:pPr>
            <a:r>
              <a:rPr lang="ru-RU" sz="2000" b="1"/>
              <a:t>III. По периодам болезни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1</a:t>
            </a:r>
            <a:r>
              <a:rPr lang="ru-RU" sz="1400"/>
              <a:t>. Рецидив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а. острая фаза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б. подострая фаза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в. фаза рубцевания и эпителизации 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2. Ремиссия </a:t>
            </a:r>
          </a:p>
          <a:p>
            <a:pPr>
              <a:lnSpc>
                <a:spcPct val="70000"/>
              </a:lnSpc>
              <a:buFont typeface="Wingdings" charset="0"/>
              <a:buNone/>
            </a:pPr>
            <a:r>
              <a:rPr lang="ru-RU" sz="2000" b="1"/>
              <a:t>IV. По клиническим проявлениям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1	</a:t>
            </a:r>
            <a:r>
              <a:rPr lang="ru-RU" sz="1400"/>
              <a:t>Типичная форма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400"/>
              <a:t>2.	Атипичная форма (диспептическая, панкреатоподобная, холецистоподобная, кардиалгическая, латентная) </a:t>
            </a:r>
          </a:p>
          <a:p>
            <a:pPr>
              <a:lnSpc>
                <a:spcPct val="70000"/>
              </a:lnSpc>
              <a:buFont typeface="Wingdings" charset="0"/>
              <a:buNone/>
            </a:pPr>
            <a:r>
              <a:rPr lang="ru-RU" sz="2000" b="1"/>
              <a:t>V. По осложнениям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300"/>
              <a:t>1. </a:t>
            </a:r>
            <a:r>
              <a:rPr lang="ru-RU" sz="1500"/>
              <a:t>Рубцово-язвенная деформация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2.Пилородуоденальный рубцовый стеноз (компенсированный, субкомпенсированный, декомпенсированный)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3.Острое гастродуоденальное кровотечение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4.Пенетрация язвы в соседние органы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5.Перфорация язвы</a:t>
            </a:r>
          </a:p>
          <a:p>
            <a:pPr lvl="1">
              <a:lnSpc>
                <a:spcPct val="70000"/>
              </a:lnSpc>
              <a:buFont typeface="Wingdings" charset="0"/>
              <a:buNone/>
            </a:pPr>
            <a:r>
              <a:rPr lang="ru-RU" sz="1500"/>
              <a:t>6.Перерождение язвы желудка в рак </a:t>
            </a:r>
            <a:endParaRPr lang="ru-RU" sz="15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20713"/>
            <a:ext cx="8229600" cy="1139825"/>
          </a:xfrm>
        </p:spPr>
        <p:txBody>
          <a:bodyPr/>
          <a:lstStyle/>
          <a:p>
            <a:r>
              <a:rPr lang="ru-RU" sz="3200" b="1"/>
              <a:t>ЛЕЧЕНИЕ ЯЗВЕННОЙ БОЛЕЗНИ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989138"/>
            <a:ext cx="8435975" cy="3598862"/>
          </a:xfrm>
        </p:spPr>
        <p:txBody>
          <a:bodyPr/>
          <a:lstStyle/>
          <a:p>
            <a:pPr marL="571500" indent="-571500">
              <a:buFont typeface="Wingdings" charset="0"/>
              <a:buAutoNum type="arabicPeriod"/>
            </a:pPr>
            <a:r>
              <a:rPr lang="ru-RU" sz="4000"/>
              <a:t>Лечение рецидива заболевание</a:t>
            </a:r>
          </a:p>
          <a:p>
            <a:pPr marL="571500" indent="-571500">
              <a:buFont typeface="Wingdings" charset="0"/>
              <a:buAutoNum type="arabicPeriod"/>
            </a:pPr>
            <a:r>
              <a:rPr lang="ru-RU" sz="4000"/>
              <a:t>Лечение осложнений заболевания</a:t>
            </a:r>
          </a:p>
          <a:p>
            <a:pPr marL="571500" indent="-571500">
              <a:buFont typeface="Wingdings" charset="0"/>
              <a:buAutoNum type="arabicPeriod"/>
            </a:pPr>
            <a:r>
              <a:rPr lang="ru-RU" sz="4000"/>
              <a:t>Диспансеризация и противорецидивное лечение</a:t>
            </a:r>
            <a:endParaRPr lang="ru-RU" b="1"/>
          </a:p>
          <a:p>
            <a:pPr marL="571500" indent="-571500">
              <a:buFont typeface="Wingdings" charset="0"/>
              <a:buAutoNum type="arabicPeriod"/>
            </a:pPr>
            <a:endParaRPr lang="ru-RU"/>
          </a:p>
          <a:p>
            <a:pPr marL="571500" indent="-571500">
              <a:buFont typeface="Wingdings" charset="0"/>
              <a:buNone/>
            </a:pPr>
            <a:endParaRPr lang="ru-RU" i="1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 b="1" i="1">
                <a:solidFill>
                  <a:srgbClr val="FF9966"/>
                </a:solidFill>
              </a:rPr>
              <a:t/>
            </a:r>
            <a:br>
              <a:rPr lang="ru-RU" sz="3800" b="1" i="1">
                <a:solidFill>
                  <a:srgbClr val="FF9966"/>
                </a:solidFill>
              </a:rPr>
            </a:br>
            <a:r>
              <a:rPr lang="ru-RU" sz="3800" b="1" i="1">
                <a:solidFill>
                  <a:srgbClr val="FF9966"/>
                </a:solidFill>
              </a:rPr>
              <a:t/>
            </a:r>
            <a:br>
              <a:rPr lang="ru-RU" sz="3800" b="1" i="1">
                <a:solidFill>
                  <a:srgbClr val="FF9966"/>
                </a:solidFill>
              </a:rPr>
            </a:br>
            <a:endParaRPr lang="ru-RU" sz="3800" b="1" i="1">
              <a:solidFill>
                <a:srgbClr val="FF9966"/>
              </a:solidFill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981075"/>
            <a:ext cx="8229600" cy="4891088"/>
          </a:xfrm>
        </p:spPr>
        <p:txBody>
          <a:bodyPr/>
          <a:lstStyle/>
          <a:p>
            <a:pPr marL="571500" indent="-571500">
              <a:lnSpc>
                <a:spcPct val="80000"/>
              </a:lnSpc>
            </a:pPr>
            <a:r>
              <a:rPr lang="ru-RU" sz="2600" b="1">
                <a:solidFill>
                  <a:srgbClr val="FF9966"/>
                </a:solidFill>
              </a:rPr>
              <a:t>Охранительной режим</a:t>
            </a:r>
          </a:p>
          <a:p>
            <a:pPr marL="571500" indent="-571500">
              <a:lnSpc>
                <a:spcPct val="80000"/>
              </a:lnSpc>
            </a:pPr>
            <a:r>
              <a:rPr lang="ru-RU" sz="2600" b="1">
                <a:solidFill>
                  <a:srgbClr val="FF9966"/>
                </a:solidFill>
              </a:rPr>
              <a:t>Лечебное питание</a:t>
            </a:r>
          </a:p>
          <a:p>
            <a:pPr marL="571500" indent="-571500">
              <a:lnSpc>
                <a:spcPct val="80000"/>
              </a:lnSpc>
            </a:pPr>
            <a:r>
              <a:rPr lang="ru-RU" sz="2600" b="1">
                <a:solidFill>
                  <a:srgbClr val="FF9966"/>
                </a:solidFill>
              </a:rPr>
              <a:t>Медикаментозная терапия 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Нейротропные средства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Антациды (всасывающие, невсасывающие)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Антисекреторные препараты (м-холинолитики, блокаторы Н</a:t>
            </a:r>
            <a:r>
              <a:rPr lang="ru-RU" sz="2200" i="1" baseline="-25000"/>
              <a:t>2 </a:t>
            </a:r>
            <a:r>
              <a:rPr lang="ru-RU" sz="2200" i="1"/>
              <a:t>гистаминовых рецепторов, блокаторы фермента Н+К+АТФазы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Миогенные спазмолитики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Гастроцитопротекторы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Репаранты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Антибактериальные средства, включая трансэндоскопическую санацию язвы</a:t>
            </a:r>
          </a:p>
          <a:p>
            <a:pPr marL="839788" lvl="1" indent="-495300">
              <a:lnSpc>
                <a:spcPct val="80000"/>
              </a:lnSpc>
              <a:buFont typeface="Wingdings" charset="0"/>
              <a:buAutoNum type="arabicPeriod"/>
            </a:pPr>
            <a:r>
              <a:rPr lang="ru-RU" sz="2200" i="1"/>
              <a:t>Пробиотики, синбиотики и пробиотики</a:t>
            </a:r>
          </a:p>
          <a:p>
            <a:pPr marL="571500" indent="-571500">
              <a:lnSpc>
                <a:spcPct val="80000"/>
              </a:lnSpc>
              <a:buFont typeface="Wingdings" charset="0"/>
              <a:buAutoNum type="arabicPeriod"/>
            </a:pPr>
            <a:endParaRPr lang="ru-RU" sz="2600" i="1"/>
          </a:p>
          <a:p>
            <a:pPr marL="571500" indent="-571500">
              <a:lnSpc>
                <a:spcPct val="80000"/>
              </a:lnSpc>
            </a:pPr>
            <a:endParaRPr lang="ru-RU" sz="2600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611188" y="260350"/>
            <a:ext cx="82296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4200" b="1">
                <a:solidFill>
                  <a:schemeClr val="tx2"/>
                </a:solidFill>
                <a:latin typeface="Garamond" charset="0"/>
              </a:rPr>
              <a:t> </a:t>
            </a:r>
            <a:r>
              <a:rPr lang="ru-RU" sz="3200" b="1">
                <a:solidFill>
                  <a:schemeClr val="tx2"/>
                </a:solidFill>
                <a:latin typeface="Garamond" charset="0"/>
              </a:rPr>
              <a:t>ЛЕЧЕНИЕ РЕЦИДИВА БОЛЕЗНИ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Лечение осложнений – определяется их характером и включает: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357688"/>
          </a:xfrm>
        </p:spPr>
        <p:txBody>
          <a:bodyPr/>
          <a:lstStyle/>
          <a:p>
            <a:pPr marL="571500" indent="-571500">
              <a:buFont typeface="Wingdings" charset="0"/>
              <a:buAutoNum type="arabicPeriod"/>
            </a:pPr>
            <a:r>
              <a:rPr lang="ru-RU"/>
              <a:t>Медикаментозную терапию</a:t>
            </a:r>
          </a:p>
          <a:p>
            <a:pPr marL="571500" indent="-571500">
              <a:buFont typeface="Wingdings" charset="0"/>
              <a:buAutoNum type="arabicPeriod"/>
            </a:pPr>
            <a:r>
              <a:rPr lang="ru-RU"/>
              <a:t>Эндоскопические  или хирургические способы лечения</a:t>
            </a:r>
          </a:p>
          <a:p>
            <a:pPr marL="571500" indent="-571500">
              <a:buFont typeface="Wingdings" charset="0"/>
              <a:buAutoNum type="arabicPeriod"/>
            </a:pPr>
            <a:endParaRPr lang="ru-RU"/>
          </a:p>
          <a:p>
            <a:pPr marL="571500" indent="-571500">
              <a:buFont typeface="Wingdings" charset="0"/>
              <a:buNone/>
            </a:pPr>
            <a:endParaRPr lang="ru-RU" sz="2400" i="1"/>
          </a:p>
          <a:p>
            <a:pPr marL="571500" indent="-571500">
              <a:buFont typeface="Wingdings" charset="0"/>
              <a:buNone/>
            </a:pPr>
            <a:r>
              <a:rPr lang="ru-RU" sz="2400" i="1"/>
              <a:t>Диспансеризация и проведение противорецидивных мероприятий осуществляется участковым или цеховым терапевтом, гастроэнтерологом</a:t>
            </a:r>
          </a:p>
          <a:p>
            <a:pPr marL="1090613" lvl="2" indent="-419100"/>
            <a:endParaRPr lang="ru-RU" sz="2400" i="1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Афанасий-площад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3025"/>
            <a:ext cx="4724400" cy="67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148263" y="692150"/>
            <a:ext cx="3810000" cy="115252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/>
              <a:t>Желаем глубоких познаний и открытий в данной проблеме!</a:t>
            </a:r>
            <a:endParaRPr lang="ru-RU"/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076825" y="5524500"/>
            <a:ext cx="3810000" cy="13335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000"/>
              <a:t>г.Тверь</a:t>
            </a:r>
          </a:p>
          <a:p>
            <a:pPr algn="ctr">
              <a:buFontTx/>
              <a:buNone/>
            </a:pPr>
            <a:r>
              <a:rPr lang="ru-RU" sz="2000"/>
              <a:t>Набережная р. Волги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658812"/>
          </a:xfrm>
        </p:spPr>
        <p:txBody>
          <a:bodyPr/>
          <a:lstStyle/>
          <a:p>
            <a:r>
              <a:rPr lang="en-US" sz="3800" b="1"/>
              <a:t>Helicobacter pylori</a:t>
            </a:r>
            <a:endParaRPr lang="ru-RU" sz="3800" b="1"/>
          </a:p>
        </p:txBody>
      </p:sp>
      <p:pic>
        <p:nvPicPr>
          <p:cNvPr id="60419" name="Picture 3" descr="img045"/>
          <p:cNvPicPr>
            <a:picLocks noChangeAspect="1" noChangeArrowheads="1"/>
          </p:cNvPicPr>
          <p:nvPr>
            <p:ph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750" y="1268413"/>
            <a:ext cx="8172450" cy="5059362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772400" cy="692150"/>
          </a:xfrm>
        </p:spPr>
        <p:txBody>
          <a:bodyPr/>
          <a:lstStyle/>
          <a:p>
            <a:r>
              <a:rPr lang="ru-RU" sz="3400" b="1"/>
              <a:t>Микрофлора ЖКТ здоровых людей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4213" y="1052513"/>
            <a:ext cx="7773987" cy="1655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100"/>
              <a:t>Содержит сотни видов микроорганизмов, общей массой от 2,5 до 3,5 кг</a:t>
            </a:r>
          </a:p>
          <a:p>
            <a:pPr>
              <a:lnSpc>
                <a:spcPct val="80000"/>
              </a:lnSpc>
            </a:pPr>
            <a:r>
              <a:rPr lang="ru-RU" sz="2100"/>
              <a:t>Является сбалансированной экологической системой</a:t>
            </a:r>
          </a:p>
          <a:p>
            <a:pPr>
              <a:lnSpc>
                <a:spcPct val="80000"/>
              </a:lnSpc>
            </a:pPr>
            <a:endParaRPr lang="ru-RU" sz="800"/>
          </a:p>
          <a:p>
            <a:pPr algn="ctr">
              <a:lnSpc>
                <a:spcPct val="80000"/>
              </a:lnSpc>
            </a:pPr>
            <a:r>
              <a:rPr lang="ru-RU" sz="1700"/>
              <a:t> </a:t>
            </a:r>
            <a:r>
              <a:rPr lang="ru-RU" b="1" i="1"/>
              <a:t>Включает</a:t>
            </a:r>
          </a:p>
        </p:txBody>
      </p:sp>
      <p:graphicFrame>
        <p:nvGraphicFramePr>
          <p:cNvPr id="63636" name="Group 148"/>
          <p:cNvGraphicFramePr>
            <a:graphicFrameLocks noGrp="1"/>
          </p:cNvGraphicFramePr>
          <p:nvPr>
            <p:ph type="tbl" idx="1"/>
          </p:nvPr>
        </p:nvGraphicFramePr>
        <p:xfrm>
          <a:off x="539750" y="2708275"/>
          <a:ext cx="8280400" cy="3129281"/>
        </p:xfrm>
        <a:graphic>
          <a:graphicData uri="http://schemas.openxmlformats.org/drawingml/2006/table">
            <a:tbl>
              <a:tblPr/>
              <a:tblGrid>
                <a:gridCol w="2592388"/>
                <a:gridCol w="3024187"/>
                <a:gridCol w="2663825"/>
              </a:tblGrid>
              <a:tr h="311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Облигатную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Факультативную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Транзиторную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бифидобактерии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стафилококки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микрококки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лактобактерии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стрептококки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коринебактерии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эшерихии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хеликобактерии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бациллы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пептострептококки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грибы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бактероиды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энтерококки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энтеробактерии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сарцины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97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бактероиды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фузобактерии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ru-RU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нейссерии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80400" cy="1143000"/>
          </a:xfrm>
        </p:spPr>
        <p:txBody>
          <a:bodyPr/>
          <a:lstStyle/>
          <a:p>
            <a:r>
              <a:rPr lang="ru-RU" sz="3800" b="1">
                <a:latin typeface="Arial" charset="0"/>
              </a:rPr>
              <a:t> </a:t>
            </a:r>
            <a:r>
              <a:rPr lang="ru-RU" sz="3400" b="1">
                <a:solidFill>
                  <a:schemeClr val="bg1"/>
                </a:solidFill>
                <a:latin typeface="Arial" charset="0"/>
              </a:rPr>
              <a:t>Основные функции микрофлоры желудочно-кишечного тракта</a:t>
            </a: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79388" y="3429000"/>
            <a:ext cx="4248150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Иммуномодулирующая</a:t>
            </a:r>
          </a:p>
        </p:txBody>
      </p:sp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323850" y="4437063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Синтетическая</a:t>
            </a:r>
          </a:p>
        </p:txBody>
      </p:sp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4826000" y="2420938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Метаболическая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4826000" y="5516563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Антиканцерогенная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395288" y="5516563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Пищеварительная</a:t>
            </a:r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826000" y="4437063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Антимутагенная</a:t>
            </a:r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23850" y="2420938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Колонизационная</a:t>
            </a:r>
          </a:p>
        </p:txBody>
      </p:sp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4826000" y="3429000"/>
            <a:ext cx="3959225" cy="539750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Детоксикационная</a:t>
            </a:r>
          </a:p>
        </p:txBody>
      </p:sp>
      <p:sp>
        <p:nvSpPr>
          <p:cNvPr id="65547" name="Line 11"/>
          <p:cNvSpPr>
            <a:spLocks noChangeShapeType="1"/>
          </p:cNvSpPr>
          <p:nvPr/>
        </p:nvSpPr>
        <p:spPr bwMode="auto">
          <a:xfrm flipH="1">
            <a:off x="2051050" y="1412875"/>
            <a:ext cx="2016125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8" name="Line 12"/>
          <p:cNvSpPr>
            <a:spLocks noChangeShapeType="1"/>
          </p:cNvSpPr>
          <p:nvPr/>
        </p:nvSpPr>
        <p:spPr bwMode="auto">
          <a:xfrm>
            <a:off x="4932363" y="1412875"/>
            <a:ext cx="1727200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5549" name="Line 13"/>
          <p:cNvSpPr>
            <a:spLocks noChangeShapeType="1"/>
          </p:cNvSpPr>
          <p:nvPr/>
        </p:nvSpPr>
        <p:spPr bwMode="auto">
          <a:xfrm>
            <a:off x="611188" y="1341438"/>
            <a:ext cx="79914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60" name="Picture 4" descr="ацидофилюс колонии"/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6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900113" y="6308725"/>
            <a:ext cx="712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БИОПЛЕНКА ЛАКТОБАКТЕРИЙ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2708" name="Picture 4" descr="07-12"/>
          <p:cNvPicPr>
            <a:picLocks noChangeAspect="1" noChangeArrowheads="1"/>
          </p:cNvPicPr>
          <p:nvPr>
            <p:ph idx="1"/>
          </p:nvPr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16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900113" y="6308725"/>
            <a:ext cx="7127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/>
              <a:t>БИОПЛЕНКА </a:t>
            </a:r>
            <a:r>
              <a:rPr lang="en-US" b="1">
                <a:solidFill>
                  <a:schemeClr val="tx2"/>
                </a:solidFill>
              </a:rPr>
              <a:t>Helicobacter pylori</a:t>
            </a:r>
            <a:endParaRPr lang="ru-RU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458200" cy="647700"/>
          </a:xfrm>
        </p:spPr>
        <p:txBody>
          <a:bodyPr/>
          <a:lstStyle/>
          <a:p>
            <a:r>
              <a:rPr lang="ru-RU" sz="2400" b="1">
                <a:solidFill>
                  <a:schemeClr val="tx1"/>
                </a:solidFill>
                <a:latin typeface="Arial Unicode MS" charset="0"/>
              </a:rPr>
              <a:t>Основные функции и положительное влияние </a:t>
            </a:r>
            <a:br>
              <a:rPr lang="ru-RU" sz="2400" b="1">
                <a:solidFill>
                  <a:schemeClr val="tx1"/>
                </a:solidFill>
                <a:latin typeface="Arial Unicode MS" charset="0"/>
              </a:rPr>
            </a:br>
            <a:r>
              <a:rPr lang="ru-RU" sz="2400" b="1">
                <a:solidFill>
                  <a:schemeClr val="tx1"/>
                </a:solidFill>
                <a:latin typeface="Arial Unicode MS" charset="0"/>
              </a:rPr>
              <a:t>хеликобактерий на СО эзофагогастродуоденальной зоны</a:t>
            </a:r>
          </a:p>
        </p:txBody>
      </p:sp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539750" y="1125538"/>
            <a:ext cx="2663825" cy="8636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Times New Roman" charset="0"/>
              </a:rPr>
              <a:t>Колонизационная</a:t>
            </a:r>
          </a:p>
          <a:p>
            <a:r>
              <a:rPr lang="ru-RU" b="1">
                <a:solidFill>
                  <a:schemeClr val="bg2"/>
                </a:solidFill>
                <a:latin typeface="Times New Roman" charset="0"/>
              </a:rPr>
              <a:t> резистентность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539750" y="2565400"/>
            <a:ext cx="2592388" cy="7207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Times New Roman" charset="0"/>
              </a:rPr>
              <a:t>Иммуномодулирующая</a:t>
            </a:r>
            <a:endParaRPr lang="ru-RU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54629" name="Rectangle 5"/>
          <p:cNvSpPr>
            <a:spLocks noChangeArrowheads="1"/>
          </p:cNvSpPr>
          <p:nvPr/>
        </p:nvSpPr>
        <p:spPr bwMode="auto">
          <a:xfrm>
            <a:off x="611188" y="3862388"/>
            <a:ext cx="2592387" cy="122396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Антимутагенная, </a:t>
            </a:r>
          </a:p>
          <a:p>
            <a:pPr algn="ctr"/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антиканцерогенная</a:t>
            </a:r>
          </a:p>
        </p:txBody>
      </p:sp>
      <p:sp>
        <p:nvSpPr>
          <p:cNvPr id="154630" name="Rectangle 6"/>
          <p:cNvSpPr>
            <a:spLocks noChangeArrowheads="1"/>
          </p:cNvSpPr>
          <p:nvPr/>
        </p:nvSpPr>
        <p:spPr bwMode="auto">
          <a:xfrm>
            <a:off x="5868988" y="836613"/>
            <a:ext cx="2303462" cy="936625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>
                <a:solidFill>
                  <a:schemeClr val="bg2"/>
                </a:solidFill>
                <a:latin typeface="Times New Roman" charset="0"/>
              </a:rPr>
              <a:t>Метаболическая и</a:t>
            </a:r>
            <a:endParaRPr lang="en-US" b="1">
              <a:solidFill>
                <a:schemeClr val="bg2"/>
              </a:solidFill>
              <a:latin typeface="Times New Roman" charset="0"/>
            </a:endParaRPr>
          </a:p>
          <a:p>
            <a:r>
              <a:rPr lang="ru-RU" b="1">
                <a:solidFill>
                  <a:schemeClr val="bg2"/>
                </a:solidFill>
                <a:latin typeface="Times New Roman" charset="0"/>
              </a:rPr>
              <a:t> детоксикационная </a:t>
            </a:r>
          </a:p>
          <a:p>
            <a:r>
              <a:rPr lang="ru-RU" b="1">
                <a:solidFill>
                  <a:schemeClr val="bg2"/>
                </a:solidFill>
                <a:latin typeface="Times New Roman" charset="0"/>
              </a:rPr>
              <a:t>(Азотистый обмен)</a:t>
            </a:r>
          </a:p>
        </p:txBody>
      </p:sp>
      <p:sp>
        <p:nvSpPr>
          <p:cNvPr id="154631" name="Rectangle 7"/>
          <p:cNvSpPr>
            <a:spLocks noChangeArrowheads="1"/>
          </p:cNvSpPr>
          <p:nvPr/>
        </p:nvSpPr>
        <p:spPr bwMode="auto">
          <a:xfrm>
            <a:off x="6804025" y="1989138"/>
            <a:ext cx="1152525" cy="6477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charset="0"/>
              </a:rPr>
              <a:t>мочевина</a:t>
            </a:r>
          </a:p>
        </p:txBody>
      </p:sp>
      <p:sp>
        <p:nvSpPr>
          <p:cNvPr id="154632" name="Rectangle 8"/>
          <p:cNvSpPr>
            <a:spLocks noChangeArrowheads="1"/>
          </p:cNvSpPr>
          <p:nvPr/>
        </p:nvSpPr>
        <p:spPr bwMode="auto">
          <a:xfrm>
            <a:off x="6445250" y="3213100"/>
            <a:ext cx="1798638" cy="865188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charset="0"/>
              </a:rPr>
              <a:t>Синтетическая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Times New Roman" charset="0"/>
              </a:rPr>
              <a:t>Продуцируют</a:t>
            </a:r>
          </a:p>
          <a:p>
            <a:pPr algn="ctr"/>
            <a:r>
              <a:rPr lang="ru-RU" b="1">
                <a:solidFill>
                  <a:schemeClr val="bg2"/>
                </a:solidFill>
                <a:latin typeface="Times New Roman" charset="0"/>
              </a:rPr>
              <a:t> уреазу</a:t>
            </a:r>
          </a:p>
        </p:txBody>
      </p:sp>
      <p:sp>
        <p:nvSpPr>
          <p:cNvPr id="154633" name="Rectangle 9"/>
          <p:cNvSpPr>
            <a:spLocks noChangeArrowheads="1"/>
          </p:cNvSpPr>
          <p:nvPr/>
        </p:nvSpPr>
        <p:spPr bwMode="auto">
          <a:xfrm>
            <a:off x="6588125" y="4510088"/>
            <a:ext cx="1152525" cy="792162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2"/>
                </a:solidFill>
                <a:latin typeface="Times New Roman" charset="0"/>
              </a:rPr>
              <a:t>Аммиак</a:t>
            </a:r>
          </a:p>
        </p:txBody>
      </p:sp>
      <p:sp>
        <p:nvSpPr>
          <p:cNvPr id="154634" name="Oval 10"/>
          <p:cNvSpPr>
            <a:spLocks noChangeArrowheads="1"/>
          </p:cNvSpPr>
          <p:nvPr/>
        </p:nvSpPr>
        <p:spPr bwMode="auto">
          <a:xfrm>
            <a:off x="3779838" y="2205038"/>
            <a:ext cx="2160587" cy="1152525"/>
          </a:xfrm>
          <a:prstGeom prst="ellipse">
            <a:avLst/>
          </a:prstGeom>
          <a:solidFill>
            <a:srgbClr val="CCFFFF"/>
          </a:solidFill>
          <a:ln w="9525">
            <a:solidFill>
              <a:srgbClr val="CC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>
                <a:solidFill>
                  <a:schemeClr val="bg2"/>
                </a:solidFill>
                <a:latin typeface="Times New Roman" charset="0"/>
              </a:rPr>
              <a:t>H. pylori</a:t>
            </a:r>
            <a:endParaRPr lang="ru-RU" sz="2800" b="1">
              <a:solidFill>
                <a:schemeClr val="bg2"/>
              </a:solidFill>
              <a:latin typeface="Times New Roman" charset="0"/>
            </a:endParaRPr>
          </a:p>
        </p:txBody>
      </p:sp>
      <p:sp>
        <p:nvSpPr>
          <p:cNvPr id="154635" name="Rectangle 11"/>
          <p:cNvSpPr>
            <a:spLocks noChangeArrowheads="1"/>
          </p:cNvSpPr>
          <p:nvPr/>
        </p:nvSpPr>
        <p:spPr bwMode="auto">
          <a:xfrm>
            <a:off x="3276600" y="3862388"/>
            <a:ext cx="3168650" cy="19431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Повышают резистентность</a:t>
            </a:r>
            <a:r>
              <a:rPr lang="en-US" sz="1600" b="1">
                <a:solidFill>
                  <a:schemeClr val="bg2"/>
                </a:solidFill>
                <a:latin typeface="Times New Roman" charset="0"/>
              </a:rPr>
              <a:t> </a:t>
            </a:r>
            <a:endParaRPr lang="ru-RU" sz="1600" b="1">
              <a:solidFill>
                <a:schemeClr val="bg2"/>
              </a:solidFill>
              <a:latin typeface="Times New Roman" charset="0"/>
            </a:endParaRPr>
          </a:p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СО ЭГД зоны.</a:t>
            </a:r>
            <a:endParaRPr lang="en-US" sz="1600" b="1">
              <a:solidFill>
                <a:schemeClr val="bg2"/>
              </a:solidFill>
              <a:latin typeface="Times New Roman" charset="0"/>
            </a:endParaRPr>
          </a:p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Совместно с другими </a:t>
            </a:r>
          </a:p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уреазообразующими </a:t>
            </a:r>
          </a:p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микроорганизмами укрепляют </a:t>
            </a:r>
          </a:p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щелочной барьер </a:t>
            </a:r>
          </a:p>
          <a:p>
            <a:r>
              <a:rPr lang="ru-RU" sz="1600" b="1">
                <a:solidFill>
                  <a:schemeClr val="bg2"/>
                </a:solidFill>
                <a:latin typeface="Times New Roman" charset="0"/>
              </a:rPr>
              <a:t>поверхности слизистой оболочки</a:t>
            </a:r>
          </a:p>
        </p:txBody>
      </p:sp>
      <p:sp>
        <p:nvSpPr>
          <p:cNvPr id="154636" name="Rectangle 12"/>
          <p:cNvSpPr>
            <a:spLocks noChangeArrowheads="1"/>
          </p:cNvSpPr>
          <p:nvPr/>
        </p:nvSpPr>
        <p:spPr bwMode="auto">
          <a:xfrm>
            <a:off x="323850" y="5949950"/>
            <a:ext cx="8569325" cy="647700"/>
          </a:xfrm>
          <a:prstGeom prst="rect">
            <a:avLst/>
          </a:prstGeom>
          <a:solidFill>
            <a:srgbClr val="CCFFFF"/>
          </a:solidFill>
          <a:ln w="9525">
            <a:solidFill>
              <a:srgbClr val="CC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400" b="1">
                <a:solidFill>
                  <a:schemeClr val="bg2"/>
                </a:solidFill>
                <a:latin typeface="Times New Roman" charset="0"/>
              </a:rPr>
              <a:t>Способствуют нейтрализации хлористоводородной кислоты (</a:t>
            </a:r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HCl</a:t>
            </a:r>
            <a:r>
              <a:rPr lang="ru-RU" sz="1400" b="1">
                <a:solidFill>
                  <a:schemeClr val="bg2"/>
                </a:solidFill>
                <a:latin typeface="Times New Roman" charset="0"/>
              </a:rPr>
              <a:t>) на поверхности слизистой оболочки </a:t>
            </a:r>
          </a:p>
          <a:p>
            <a:r>
              <a:rPr lang="ru-RU" sz="1400" b="1">
                <a:solidFill>
                  <a:schemeClr val="bg2"/>
                </a:solidFill>
                <a:latin typeface="Times New Roman" charset="0"/>
              </a:rPr>
              <a:t>Путем  реакции с аммиаком (</a:t>
            </a:r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NH</a:t>
            </a:r>
            <a:r>
              <a:rPr lang="ru-RU" sz="1400" b="1">
                <a:solidFill>
                  <a:schemeClr val="bg2"/>
                </a:solidFill>
                <a:latin typeface="Times New Roman" charset="0"/>
              </a:rPr>
              <a:t>3) и образования нейтральной соли хлорида аммония (</a:t>
            </a:r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NH</a:t>
            </a:r>
            <a:r>
              <a:rPr lang="ru-RU" sz="1400" b="1">
                <a:solidFill>
                  <a:schemeClr val="bg2"/>
                </a:solidFill>
                <a:latin typeface="Times New Roman" charset="0"/>
              </a:rPr>
              <a:t>4</a:t>
            </a:r>
            <a:r>
              <a:rPr lang="en-US" sz="1400" b="1">
                <a:solidFill>
                  <a:schemeClr val="bg2"/>
                </a:solidFill>
                <a:latin typeface="Times New Roman" charset="0"/>
              </a:rPr>
              <a:t>Cl</a:t>
            </a:r>
            <a:r>
              <a:rPr lang="ru-RU" sz="1400" b="1">
                <a:solidFill>
                  <a:schemeClr val="bg2"/>
                </a:solidFill>
                <a:latin typeface="Times New Roman" charset="0"/>
              </a:rPr>
              <a:t>)</a:t>
            </a:r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 flipH="1" flipV="1">
            <a:off x="3203575" y="1989138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 flipH="1">
            <a:off x="3276600" y="28527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39" name="Line 15"/>
          <p:cNvSpPr>
            <a:spLocks noChangeShapeType="1"/>
          </p:cNvSpPr>
          <p:nvPr/>
        </p:nvSpPr>
        <p:spPr bwMode="auto">
          <a:xfrm flipV="1">
            <a:off x="5580063" y="1917700"/>
            <a:ext cx="6477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0" name="Line 16"/>
          <p:cNvSpPr>
            <a:spLocks noChangeShapeType="1"/>
          </p:cNvSpPr>
          <p:nvPr/>
        </p:nvSpPr>
        <p:spPr bwMode="auto">
          <a:xfrm flipH="1">
            <a:off x="2987675" y="3070225"/>
            <a:ext cx="792163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1" name="Line 17"/>
          <p:cNvSpPr>
            <a:spLocks noChangeShapeType="1"/>
          </p:cNvSpPr>
          <p:nvPr/>
        </p:nvSpPr>
        <p:spPr bwMode="auto">
          <a:xfrm>
            <a:off x="4860925" y="3429000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2" name="Line 18"/>
          <p:cNvSpPr>
            <a:spLocks noChangeShapeType="1"/>
          </p:cNvSpPr>
          <p:nvPr/>
        </p:nvSpPr>
        <p:spPr bwMode="auto">
          <a:xfrm>
            <a:off x="5653088" y="2997200"/>
            <a:ext cx="649287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3" name="Line 19"/>
          <p:cNvSpPr>
            <a:spLocks noChangeShapeType="1"/>
          </p:cNvSpPr>
          <p:nvPr/>
        </p:nvSpPr>
        <p:spPr bwMode="auto">
          <a:xfrm>
            <a:off x="4860925" y="5878513"/>
            <a:ext cx="0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4" name="Line 20"/>
          <p:cNvSpPr>
            <a:spLocks noChangeShapeType="1"/>
          </p:cNvSpPr>
          <p:nvPr/>
        </p:nvSpPr>
        <p:spPr bwMode="auto">
          <a:xfrm flipV="1">
            <a:off x="7380288" y="263683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5" name="Line 21"/>
          <p:cNvSpPr>
            <a:spLocks noChangeShapeType="1"/>
          </p:cNvSpPr>
          <p:nvPr/>
        </p:nvSpPr>
        <p:spPr bwMode="auto">
          <a:xfrm>
            <a:off x="7308850" y="17732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6" name="Line 22"/>
          <p:cNvSpPr>
            <a:spLocks noChangeShapeType="1"/>
          </p:cNvSpPr>
          <p:nvPr/>
        </p:nvSpPr>
        <p:spPr bwMode="auto">
          <a:xfrm flipH="1" flipV="1">
            <a:off x="7885113" y="5013325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7" name="Line 23"/>
          <p:cNvSpPr>
            <a:spLocks noChangeShapeType="1"/>
          </p:cNvSpPr>
          <p:nvPr/>
        </p:nvSpPr>
        <p:spPr bwMode="auto">
          <a:xfrm>
            <a:off x="7885113" y="2420938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8" name="Line 24"/>
          <p:cNvSpPr>
            <a:spLocks noChangeShapeType="1"/>
          </p:cNvSpPr>
          <p:nvPr/>
        </p:nvSpPr>
        <p:spPr bwMode="auto">
          <a:xfrm flipH="1">
            <a:off x="6445250" y="5013325"/>
            <a:ext cx="142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154649" name="Line 25"/>
          <p:cNvSpPr>
            <a:spLocks noChangeShapeType="1"/>
          </p:cNvSpPr>
          <p:nvPr/>
        </p:nvSpPr>
        <p:spPr bwMode="auto">
          <a:xfrm flipV="1">
            <a:off x="8388350" y="2420938"/>
            <a:ext cx="0" cy="2592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ЭТИОЛОГИЯ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413"/>
            <a:ext cx="8229600" cy="4933950"/>
          </a:xfrm>
        </p:spPr>
        <p:txBody>
          <a:bodyPr/>
          <a:lstStyle/>
          <a:p>
            <a:pPr marL="571500" indent="-571500"/>
            <a:r>
              <a:rPr lang="ru-RU" sz="3600" b="1"/>
              <a:t>Эндогенные факторы риска</a:t>
            </a:r>
          </a:p>
          <a:p>
            <a:pPr marL="1090613" lvl="2" indent="-419100">
              <a:buSzTx/>
              <a:buFont typeface="Wingdings" charset="0"/>
              <a:buAutoNum type="arabicPeriod"/>
            </a:pPr>
            <a:r>
              <a:rPr lang="ru-RU" sz="2800"/>
              <a:t>Наследственная предрасположенность</a:t>
            </a:r>
          </a:p>
          <a:p>
            <a:pPr marL="1090613" lvl="2" indent="-419100">
              <a:buSzTx/>
              <a:buFont typeface="Wingdings" charset="0"/>
              <a:buAutoNum type="arabicPeriod"/>
            </a:pPr>
            <a:r>
              <a:rPr lang="ru-RU" sz="2800"/>
              <a:t>Особенность группы крови </a:t>
            </a:r>
            <a:r>
              <a:rPr lang="en-US" sz="2800"/>
              <a:t> - I (0)</a:t>
            </a:r>
          </a:p>
          <a:p>
            <a:pPr marL="1090613" lvl="2" indent="-419100">
              <a:buSzTx/>
              <a:buFont typeface="Wingdings" charset="0"/>
              <a:buAutoNum type="arabicPeriod"/>
            </a:pPr>
            <a:r>
              <a:rPr lang="ru-RU" sz="2800"/>
              <a:t>Конституциональный статус</a:t>
            </a:r>
          </a:p>
          <a:p>
            <a:pPr marL="1090613" lvl="2" indent="-419100">
              <a:buSzTx/>
              <a:buFont typeface="Wingdings" charset="0"/>
              <a:buAutoNum type="arabicPeriod"/>
            </a:pPr>
            <a:r>
              <a:rPr lang="ru-RU" sz="2800"/>
              <a:t>Ряд заболеваний внутренних органов, эндокринной системы, дефект жевательного аппарата</a:t>
            </a:r>
          </a:p>
          <a:p>
            <a:pPr marL="1090613" lvl="2" indent="-419100">
              <a:buSzTx/>
              <a:buFont typeface="Wingdings" charset="0"/>
              <a:buAutoNum type="arabicPeriod"/>
            </a:pPr>
            <a:r>
              <a:rPr lang="ru-RU" sz="2800"/>
              <a:t>Пол и возраст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ульс">
  <a:themeElements>
    <a:clrScheme name="Пульс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Пульс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Пульс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ульс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ульс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Пульс">
  <a:themeElements>
    <a:clrScheme name="1_Пульс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1_Пульс">
      <a:majorFont>
        <a:latin typeface="Times New Roman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</a:defRPr>
        </a:defPPr>
      </a:lstStyle>
    </a:lnDef>
  </a:objectDefaults>
  <a:extraClrSchemeLst>
    <a:extraClrScheme>
      <a:clrScheme name="1_Пульс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ульс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ульс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Пульс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ульс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Пульс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134</TotalTime>
  <Words>636</Words>
  <Application>Microsoft Macintosh PowerPoint</Application>
  <PresentationFormat>Экран (4:3)</PresentationFormat>
  <Paragraphs>212</Paragraphs>
  <Slides>28</Slides>
  <Notes>28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Times New Roman</vt:lpstr>
      <vt:lpstr>Garamond</vt:lpstr>
      <vt:lpstr>Arial</vt:lpstr>
      <vt:lpstr>Wingdings</vt:lpstr>
      <vt:lpstr>Arial Unicode MS</vt:lpstr>
      <vt:lpstr>Край</vt:lpstr>
      <vt:lpstr>Пульс</vt:lpstr>
      <vt:lpstr>1_Пульс</vt:lpstr>
      <vt:lpstr>Документ Microsoft Word</vt:lpstr>
      <vt:lpstr>Диаграмма Microsoft Graph</vt:lpstr>
      <vt:lpstr> ЯЗВЕННАЯ БОЛЕЗНЬ</vt:lpstr>
      <vt:lpstr>ЭТИОЛОГИЯ</vt:lpstr>
      <vt:lpstr>Helicobacter pylori</vt:lpstr>
      <vt:lpstr>Микрофлора ЖКТ здоровых людей</vt:lpstr>
      <vt:lpstr> Основные функции микрофлоры желудочно-кишечного тракта</vt:lpstr>
      <vt:lpstr>Презентация PowerPoint</vt:lpstr>
      <vt:lpstr>Презентация PowerPoint</vt:lpstr>
      <vt:lpstr>Основные функции и положительное влияние  хеликобактерий на СО эзофагогастродуоденальной зоны</vt:lpstr>
      <vt:lpstr>ЭТИОЛОГИЯ</vt:lpstr>
      <vt:lpstr>ПАТОГЕНЕЗ</vt:lpstr>
      <vt:lpstr>Нарушения нервной регуляции у больных язвенной болезнью</vt:lpstr>
      <vt:lpstr>Презентация PowerPoint</vt:lpstr>
      <vt:lpstr>Нарушения нервной регуляции и тяжесть течения язвенной болезни</vt:lpstr>
      <vt:lpstr>Сезонность возникновения рецидивов язвенной болезни</vt:lpstr>
      <vt:lpstr>Влияние блокаторов М - и Н – холинорецепторов на возникновение экспериментальных язв желудка </vt:lpstr>
      <vt:lpstr>Презентация PowerPoint</vt:lpstr>
      <vt:lpstr>ПАТОГЕНЕЗ – реакция аутоагрессии (проба Кумбса)</vt:lpstr>
      <vt:lpstr>Избыточный рост мукозной микрофлоры</vt:lpstr>
      <vt:lpstr>Презентация PowerPoint</vt:lpstr>
      <vt:lpstr>Соотношение пускового механизма, саногенных и патогенетических реакций при рецидиве язвенной болезни</vt:lpstr>
      <vt:lpstr>КЛИНИКА</vt:lpstr>
      <vt:lpstr>ФАЗЫ РЕЦИДИВА БОЛЕЗНИ</vt:lpstr>
      <vt:lpstr>Осложнения язвенной болезни</vt:lpstr>
      <vt:lpstr>Классификация язвенной болезни (Чернин В.В., 2000г.)</vt:lpstr>
      <vt:lpstr>ЛЕЧЕНИЕ ЯЗВЕННОЙ БОЛЕЗНИ</vt:lpstr>
      <vt:lpstr>  </vt:lpstr>
      <vt:lpstr>Лечение осложнений – определяется их характером и включает: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mast</cp:lastModifiedBy>
  <cp:revision>9</cp:revision>
  <dcterms:created xsi:type="dcterms:W3CDTF">1601-01-01T00:00:00Z</dcterms:created>
  <dcterms:modified xsi:type="dcterms:W3CDTF">2013-10-18T09:17:19Z</dcterms:modified>
</cp:coreProperties>
</file>